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7" r:id="rId2"/>
    <p:sldId id="258" r:id="rId3"/>
    <p:sldId id="296" r:id="rId4"/>
    <p:sldId id="297" r:id="rId5"/>
    <p:sldId id="259" r:id="rId6"/>
    <p:sldId id="292" r:id="rId7"/>
    <p:sldId id="278" r:id="rId8"/>
    <p:sldId id="294" r:id="rId9"/>
    <p:sldId id="295" r:id="rId10"/>
    <p:sldId id="293" r:id="rId11"/>
    <p:sldId id="283" r:id="rId12"/>
    <p:sldId id="284" r:id="rId13"/>
    <p:sldId id="285" r:id="rId14"/>
    <p:sldId id="279" r:id="rId15"/>
    <p:sldId id="280" r:id="rId16"/>
    <p:sldId id="281" r:id="rId17"/>
    <p:sldId id="288" r:id="rId18"/>
    <p:sldId id="289" r:id="rId19"/>
    <p:sldId id="282" r:id="rId20"/>
    <p:sldId id="28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2"/>
    <p:restoredTop sz="94640"/>
  </p:normalViewPr>
  <p:slideViewPr>
    <p:cSldViewPr snapToGrid="0" snapToObjects="1">
      <p:cViewPr varScale="1">
        <p:scale>
          <a:sx n="83" d="100"/>
          <a:sy n="83" d="100"/>
        </p:scale>
        <p:origin x="442"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F6240-9B17-9441-82C2-EE35482A74DA}"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688B7-B380-8A44-A652-5C450A20D01E}" type="slidenum">
              <a:rPr lang="en-US" smtClean="0"/>
              <a:t>‹#›</a:t>
            </a:fld>
            <a:endParaRPr lang="en-US"/>
          </a:p>
        </p:txBody>
      </p:sp>
    </p:spTree>
    <p:extLst>
      <p:ext uri="{BB962C8B-B14F-4D97-AF65-F5344CB8AC3E}">
        <p14:creationId xmlns:p14="http://schemas.microsoft.com/office/powerpoint/2010/main" val="78385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423A2-FFAB-2344-8B7B-CBD29E46AA35}" type="slidenum">
              <a:rPr lang="en-US" smtClean="0"/>
              <a:t>16</a:t>
            </a:fld>
            <a:endParaRPr lang="en-US"/>
          </a:p>
        </p:txBody>
      </p:sp>
    </p:spTree>
    <p:extLst>
      <p:ext uri="{BB962C8B-B14F-4D97-AF65-F5344CB8AC3E}">
        <p14:creationId xmlns:p14="http://schemas.microsoft.com/office/powerpoint/2010/main" val="27970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98A922-11F0-F940-8E97-1E380DF4E6D1}"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561F1-E473-6344-BF7F-1D4D0C88F35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98A922-11F0-F940-8E97-1E380DF4E6D1}"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561F1-E473-6344-BF7F-1D4D0C88F3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98A922-11F0-F940-8E97-1E380DF4E6D1}"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561F1-E473-6344-BF7F-1D4D0C88F3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98A922-11F0-F940-8E97-1E380DF4E6D1}"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561F1-E473-6344-BF7F-1D4D0C88F3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98A922-11F0-F940-8E97-1E380DF4E6D1}"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561F1-E473-6344-BF7F-1D4D0C88F35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98A922-11F0-F940-8E97-1E380DF4E6D1}"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561F1-E473-6344-BF7F-1D4D0C88F3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98A922-11F0-F940-8E97-1E380DF4E6D1}"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561F1-E473-6344-BF7F-1D4D0C88F3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98A922-11F0-F940-8E97-1E380DF4E6D1}"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561F1-E473-6344-BF7F-1D4D0C88F3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98A922-11F0-F940-8E97-1E380DF4E6D1}" type="datetimeFigureOut">
              <a:rPr lang="en-US" smtClean="0"/>
              <a:t>2/27/2019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FA561F1-E473-6344-BF7F-1D4D0C88F3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98A922-11F0-F940-8E97-1E380DF4E6D1}" type="datetimeFigureOut">
              <a:rPr lang="en-US" smtClean="0"/>
              <a:t>2/27/2019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FA561F1-E473-6344-BF7F-1D4D0C88F3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98A922-11F0-F940-8E97-1E380DF4E6D1}"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561F1-E473-6344-BF7F-1D4D0C88F3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98A922-11F0-F940-8E97-1E380DF4E6D1}" type="datetimeFigureOut">
              <a:rPr lang="en-US" smtClean="0"/>
              <a:t>2/27/2019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FA561F1-E473-6344-BF7F-1D4D0C88F35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755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994" y="1605708"/>
            <a:ext cx="11190514" cy="1777419"/>
          </a:xfrm>
        </p:spPr>
        <p:txBody>
          <a:bodyPr>
            <a:normAutofit/>
          </a:bodyPr>
          <a:lstStyle/>
          <a:p>
            <a:pPr algn="ctr"/>
            <a:r>
              <a:rPr lang="en-US" sz="6000" b="1" dirty="0" smtClean="0">
                <a:solidFill>
                  <a:srgbClr val="7030A0"/>
                </a:solidFill>
              </a:rPr>
              <a:t>Kent Transition Agency Network</a:t>
            </a:r>
            <a:endParaRPr lang="en-US" sz="6000" b="1" dirty="0">
              <a:solidFill>
                <a:srgbClr val="7030A0"/>
              </a:solidFill>
            </a:endParaRPr>
          </a:p>
        </p:txBody>
      </p:sp>
      <p:sp>
        <p:nvSpPr>
          <p:cNvPr id="3" name="Subtitle 2"/>
          <p:cNvSpPr>
            <a:spLocks noGrp="1"/>
          </p:cNvSpPr>
          <p:nvPr>
            <p:ph type="subTitle" idx="1"/>
          </p:nvPr>
        </p:nvSpPr>
        <p:spPr/>
        <p:txBody>
          <a:bodyPr/>
          <a:lstStyle/>
          <a:p>
            <a:r>
              <a:rPr lang="en-US" dirty="0" smtClean="0"/>
              <a:t>February 26, 2019</a:t>
            </a:r>
          </a:p>
          <a:p>
            <a:r>
              <a:rPr lang="en-US" dirty="0" smtClean="0"/>
              <a:t>Training and Education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3" y="-792731"/>
            <a:ext cx="12703272" cy="3103366"/>
          </a:xfrm>
          <a:prstGeom prst="rect">
            <a:avLst/>
          </a:prstGeom>
        </p:spPr>
      </p:pic>
    </p:spTree>
    <p:extLst>
      <p:ext uri="{BB962C8B-B14F-4D97-AF65-F5344CB8AC3E}">
        <p14:creationId xmlns:p14="http://schemas.microsoft.com/office/powerpoint/2010/main" val="86171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Connections and Local Needs</a:t>
            </a:r>
            <a:endParaRPr lang="en-US" dirty="0">
              <a:solidFill>
                <a:srgbClr val="7030A0"/>
              </a:solidFill>
            </a:endParaRPr>
          </a:p>
        </p:txBody>
      </p:sp>
      <p:sp>
        <p:nvSpPr>
          <p:cNvPr id="3" name="Content Placeholder 2"/>
          <p:cNvSpPr>
            <a:spLocks noGrp="1"/>
          </p:cNvSpPr>
          <p:nvPr>
            <p:ph idx="1"/>
          </p:nvPr>
        </p:nvSpPr>
        <p:spPr/>
        <p:txBody>
          <a:bodyPr/>
          <a:lstStyle/>
          <a:p>
            <a:pPr algn="ctr"/>
            <a:endParaRPr lang="en-US" dirty="0" smtClean="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089" y="1845734"/>
            <a:ext cx="5486411" cy="3945644"/>
          </a:xfrm>
          <a:prstGeom prst="rect">
            <a:avLst/>
          </a:prstGeom>
        </p:spPr>
      </p:pic>
      <p:sp>
        <p:nvSpPr>
          <p:cNvPr id="5" name="TextBox 4"/>
          <p:cNvSpPr txBox="1"/>
          <p:nvPr/>
        </p:nvSpPr>
        <p:spPr>
          <a:xfrm>
            <a:off x="3019494" y="5545606"/>
            <a:ext cx="5425006" cy="707886"/>
          </a:xfrm>
          <a:prstGeom prst="rect">
            <a:avLst/>
          </a:prstGeom>
          <a:noFill/>
        </p:spPr>
        <p:txBody>
          <a:bodyPr wrap="square" rtlCol="0">
            <a:spAutoFit/>
          </a:bodyPr>
          <a:lstStyle/>
          <a:p>
            <a:pPr algn="ctr"/>
            <a:r>
              <a:rPr lang="en-US" sz="4000" b="1" dirty="0" smtClean="0">
                <a:solidFill>
                  <a:srgbClr val="FF0000"/>
                </a:solidFill>
              </a:rPr>
              <a:t>10 </a:t>
            </a:r>
            <a:r>
              <a:rPr lang="en-US" sz="4000" b="1" dirty="0">
                <a:solidFill>
                  <a:srgbClr val="FF0000"/>
                </a:solidFill>
              </a:rPr>
              <a:t>Minutes!</a:t>
            </a:r>
          </a:p>
        </p:txBody>
      </p:sp>
    </p:spTree>
    <p:extLst>
      <p:ext uri="{BB962C8B-B14F-4D97-AF65-F5344CB8AC3E}">
        <p14:creationId xmlns:p14="http://schemas.microsoft.com/office/powerpoint/2010/main" val="638775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700" dirty="0" smtClean="0"/>
              <a:t>Transition Assessment Consent</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Information from the December Meeting</a:t>
            </a:r>
            <a:endParaRPr lang="en-US" dirty="0"/>
          </a:p>
        </p:txBody>
      </p:sp>
    </p:spTree>
    <p:extLst>
      <p:ext uri="{BB962C8B-B14F-4D97-AF65-F5344CB8AC3E}">
        <p14:creationId xmlns:p14="http://schemas.microsoft.com/office/powerpoint/2010/main" val="2033090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MDE Memo</a:t>
            </a:r>
            <a:endParaRPr lang="en-US" dirty="0"/>
          </a:p>
        </p:txBody>
      </p:sp>
      <p:sp>
        <p:nvSpPr>
          <p:cNvPr id="3" name="Content Placeholder 2"/>
          <p:cNvSpPr>
            <a:spLocks noGrp="1"/>
          </p:cNvSpPr>
          <p:nvPr>
            <p:ph idx="1"/>
          </p:nvPr>
        </p:nvSpPr>
        <p:spPr/>
        <p:txBody>
          <a:bodyPr>
            <a:normAutofit lnSpcReduction="10000"/>
          </a:bodyPr>
          <a:lstStyle/>
          <a:p>
            <a:r>
              <a:rPr lang="en-US" dirty="0"/>
              <a:t>Effective Date: August 23, 2018 </a:t>
            </a:r>
          </a:p>
          <a:p>
            <a:pPr lvl="1"/>
            <a:r>
              <a:rPr lang="en-US" b="1" dirty="0">
                <a:solidFill>
                  <a:schemeClr val="accent6"/>
                </a:solidFill>
              </a:rPr>
              <a:t>All transition assessments, </a:t>
            </a:r>
            <a:r>
              <a:rPr lang="en-US" b="1" dirty="0"/>
              <a:t>conducted as of the date of this memo, </a:t>
            </a:r>
            <a:r>
              <a:rPr lang="en-US" b="1" dirty="0">
                <a:solidFill>
                  <a:schemeClr val="accent6"/>
                </a:solidFill>
              </a:rPr>
              <a:t>will require parental consent, </a:t>
            </a:r>
            <a:r>
              <a:rPr lang="en-US" b="1" dirty="0"/>
              <a:t>or consent of the student who has reached the age of majority. </a:t>
            </a:r>
            <a:endParaRPr lang="en-US" b="1" dirty="0" smtClean="0"/>
          </a:p>
          <a:p>
            <a:pPr lvl="1"/>
            <a:endParaRPr lang="en-US" dirty="0"/>
          </a:p>
          <a:p>
            <a:pPr marL="514350" indent="-514350">
              <a:buFont typeface="+mj-lt"/>
              <a:buAutoNum type="arabicPeriod"/>
            </a:pPr>
            <a:r>
              <a:rPr lang="en-US" dirty="0" smtClean="0">
                <a:solidFill>
                  <a:schemeClr val="accent6"/>
                </a:solidFill>
              </a:rPr>
              <a:t>MDE-OSE definition of transition assessment</a:t>
            </a:r>
          </a:p>
          <a:p>
            <a:pPr lvl="1"/>
            <a:r>
              <a:rPr lang="en-US" dirty="0" smtClean="0"/>
              <a:t>Formal vs informal</a:t>
            </a:r>
          </a:p>
          <a:p>
            <a:pPr marL="514350" indent="-514350">
              <a:buFont typeface="+mj-lt"/>
              <a:buAutoNum type="arabicPeriod"/>
            </a:pPr>
            <a:r>
              <a:rPr lang="en-US" dirty="0" smtClean="0">
                <a:solidFill>
                  <a:schemeClr val="accent6"/>
                </a:solidFill>
              </a:rPr>
              <a:t>Assessment Timeline </a:t>
            </a:r>
            <a:r>
              <a:rPr lang="mr-IN" dirty="0" smtClean="0"/>
              <a:t>–</a:t>
            </a:r>
            <a:r>
              <a:rPr lang="en-US" dirty="0" smtClean="0"/>
              <a:t> Verbal one year</a:t>
            </a:r>
          </a:p>
          <a:p>
            <a:pPr lvl="1"/>
            <a:r>
              <a:rPr lang="en-US" dirty="0" smtClean="0"/>
              <a:t>R 340.1721b Time lines.(1) Within 10 school days of receipt of a written request for any evaluation, the public agency shall provide the parent with written notice consistent with 34 CFR § 300.503 and shall request written parental consent to evaluate. The time from receipt of parental consent for an evaluation to the notice of an offer of a free appropriate public education or the determination of ineligibility </a:t>
            </a:r>
            <a:r>
              <a:rPr lang="en-US" b="1" dirty="0" smtClean="0"/>
              <a:t>shall not be more than 30 school days</a:t>
            </a:r>
            <a:r>
              <a:rPr lang="en-US" dirty="0" smtClean="0"/>
              <a:t>. This time line begins upon receipt of the signed parental consent by the public agency requesting the consent.</a:t>
            </a:r>
            <a:endParaRPr lang="en-US" dirty="0"/>
          </a:p>
          <a:p>
            <a:endParaRPr lang="en-US" dirty="0"/>
          </a:p>
        </p:txBody>
      </p:sp>
    </p:spTree>
    <p:extLst>
      <p:ext uri="{BB962C8B-B14F-4D97-AF65-F5344CB8AC3E}">
        <p14:creationId xmlns:p14="http://schemas.microsoft.com/office/powerpoint/2010/main" val="1537709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National Technical Assistance Center on Transition</a:t>
            </a:r>
            <a:br>
              <a:rPr lang="en-US" sz="3600" dirty="0" smtClean="0"/>
            </a:br>
            <a:r>
              <a:rPr lang="en-US" sz="3600" dirty="0" smtClean="0"/>
              <a:t>NTACT</a:t>
            </a:r>
            <a:r>
              <a:rPr lang="en-US" dirty="0" smtClean="0"/>
              <a:t/>
            </a:r>
            <a:br>
              <a:rPr lang="en-US" dirty="0" smtClean="0"/>
            </a:br>
            <a:endParaRPr lang="en-US" dirty="0"/>
          </a:p>
        </p:txBody>
      </p:sp>
      <p:sp>
        <p:nvSpPr>
          <p:cNvPr id="3" name="Content Placeholder 2"/>
          <p:cNvSpPr>
            <a:spLocks noGrp="1"/>
          </p:cNvSpPr>
          <p:nvPr>
            <p:ph idx="1"/>
          </p:nvPr>
        </p:nvSpPr>
        <p:spPr>
          <a:xfrm>
            <a:off x="704850" y="1690687"/>
            <a:ext cx="10515600" cy="4567237"/>
          </a:xfrm>
        </p:spPr>
        <p:txBody>
          <a:bodyPr>
            <a:normAutofit/>
          </a:bodyPr>
          <a:lstStyle/>
          <a:p>
            <a:r>
              <a:rPr lang="en-US" b="1" dirty="0" smtClean="0"/>
              <a:t>What </a:t>
            </a:r>
            <a:r>
              <a:rPr lang="en-US" b="1" dirty="0"/>
              <a:t>Is Transition Assessment? </a:t>
            </a:r>
            <a:endParaRPr lang="en-US" dirty="0"/>
          </a:p>
          <a:p>
            <a:pPr lvl="1"/>
            <a:r>
              <a:rPr lang="en-US" dirty="0" smtClean="0"/>
              <a:t>An ongoing process of collecting data</a:t>
            </a:r>
          </a:p>
          <a:p>
            <a:pPr lvl="1"/>
            <a:r>
              <a:rPr lang="en-US" dirty="0" smtClean="0"/>
              <a:t>Use a combination of formal and informal</a:t>
            </a:r>
          </a:p>
          <a:p>
            <a:pPr lvl="1"/>
            <a:endParaRPr lang="en-US" dirty="0"/>
          </a:p>
          <a:p>
            <a:pPr lvl="1"/>
            <a:endParaRPr lang="en-US" dirty="0" smtClean="0"/>
          </a:p>
          <a:p>
            <a:r>
              <a:rPr lang="en-US" dirty="0" smtClean="0"/>
              <a:t>IDEA Rules and Regulations comments</a:t>
            </a:r>
          </a:p>
          <a:p>
            <a:pPr lvl="1"/>
            <a:r>
              <a:rPr lang="en-US" dirty="0"/>
              <a:t>Comment: A few commenters requested that the regulations clarify whether ‘‘transition assessments’’ are </a:t>
            </a:r>
            <a:r>
              <a:rPr lang="en-US" b="1" dirty="0"/>
              <a:t>formal evaluations or competency </a:t>
            </a:r>
            <a:r>
              <a:rPr lang="en-US" b="1" dirty="0" smtClean="0"/>
              <a:t>assessments</a:t>
            </a:r>
            <a:r>
              <a:rPr lang="mr-IN" b="1" dirty="0" smtClean="0"/>
              <a:t>…</a:t>
            </a:r>
            <a:r>
              <a:rPr lang="en-US" b="1" dirty="0" smtClean="0"/>
              <a:t>.</a:t>
            </a:r>
          </a:p>
          <a:p>
            <a:pPr lvl="1"/>
            <a:r>
              <a:rPr lang="en-US" dirty="0"/>
              <a:t>Discussion: We do not believe the requested clarification is necessary because the </a:t>
            </a:r>
            <a:r>
              <a:rPr lang="en-US" b="1" dirty="0"/>
              <a:t>specific transition assessments used to determine appropriate measurable postsecondary goals will depend on the individual needs of the child, </a:t>
            </a:r>
            <a:r>
              <a:rPr lang="en-US" dirty="0"/>
              <a:t>and are, therefore, best left to States and districts to determine on an individual basis.” </a:t>
            </a:r>
          </a:p>
          <a:p>
            <a:pPr lvl="1"/>
            <a:endParaRPr lang="en-US" dirty="0" smtClean="0"/>
          </a:p>
          <a:p>
            <a:pPr lvl="1"/>
            <a:endParaRPr lang="en-US" dirty="0"/>
          </a:p>
        </p:txBody>
      </p:sp>
    </p:spTree>
    <p:extLst>
      <p:ext uri="{BB962C8B-B14F-4D97-AF65-F5344CB8AC3E}">
        <p14:creationId xmlns:p14="http://schemas.microsoft.com/office/powerpoint/2010/main" val="1461039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12192000" cy="6719038"/>
          </a:xfrm>
          <a:prstGeom prst="rect">
            <a:avLst/>
          </a:prstGeom>
        </p:spPr>
      </p:pic>
    </p:spTree>
    <p:extLst>
      <p:ext uri="{BB962C8B-B14F-4D97-AF65-F5344CB8AC3E}">
        <p14:creationId xmlns:p14="http://schemas.microsoft.com/office/powerpoint/2010/main" val="137777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35255" cy="6858000"/>
          </a:xfrm>
          <a:prstGeom prst="rect">
            <a:avLst/>
          </a:prstGeom>
        </p:spPr>
      </p:pic>
    </p:spTree>
    <p:extLst>
      <p:ext uri="{BB962C8B-B14F-4D97-AF65-F5344CB8AC3E}">
        <p14:creationId xmlns:p14="http://schemas.microsoft.com/office/powerpoint/2010/main" val="211401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ESTR - </a:t>
            </a:r>
            <a:r>
              <a:rPr lang="en-US" sz="2400" dirty="0" err="1"/>
              <a:t>Enderle</a:t>
            </a:r>
            <a:r>
              <a:rPr lang="en-US" sz="2400" dirty="0"/>
              <a:t>-Severson Transition Rating Scale</a:t>
            </a:r>
          </a:p>
        </p:txBody>
      </p:sp>
      <p:sp>
        <p:nvSpPr>
          <p:cNvPr id="3" name="Content Placeholder 2"/>
          <p:cNvSpPr>
            <a:spLocks noGrp="1"/>
          </p:cNvSpPr>
          <p:nvPr>
            <p:ph idx="1"/>
          </p:nvPr>
        </p:nvSpPr>
        <p:spPr/>
        <p:txBody>
          <a:bodyPr>
            <a:noAutofit/>
          </a:bodyPr>
          <a:lstStyle/>
          <a:p>
            <a:r>
              <a:rPr lang="en-US" sz="3200" dirty="0"/>
              <a:t>The ESTR-J is an </a:t>
            </a:r>
            <a:r>
              <a:rPr lang="en-US" sz="3200" b="1" dirty="0">
                <a:solidFill>
                  <a:srgbClr val="7030A0"/>
                </a:solidFill>
              </a:rPr>
              <a:t>informal, criterion-referenced </a:t>
            </a:r>
            <a:r>
              <a:rPr lang="en-US" sz="3200" dirty="0"/>
              <a:t>transition rating scale designed for learners with mild disabilities. It provides scores in the. areas of Jobs &amp; Job Training, Recreation &amp; Leisure, Home Living, Community Participation, and Post Secondary Training and Learning </a:t>
            </a:r>
            <a:r>
              <a:rPr lang="en-US" sz="3200" dirty="0" smtClean="0"/>
              <a:t>as </a:t>
            </a:r>
            <a:r>
              <a:rPr lang="en-US" sz="3200" dirty="0"/>
              <a:t>well as a Total Performance.</a:t>
            </a:r>
          </a:p>
        </p:txBody>
      </p:sp>
    </p:spTree>
    <p:extLst>
      <p:ext uri="{BB962C8B-B14F-4D97-AF65-F5344CB8AC3E}">
        <p14:creationId xmlns:p14="http://schemas.microsoft.com/office/powerpoint/2010/main" val="8703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706648"/>
            <a:ext cx="10515600" cy="1325563"/>
          </a:xfrm>
        </p:spPr>
        <p:txBody>
          <a:bodyPr>
            <a:normAutofit fontScale="90000"/>
          </a:bodyPr>
          <a:lstStyle/>
          <a:p>
            <a:r>
              <a:rPr lang="en-US" sz="3600" dirty="0" smtClean="0"/>
              <a:t>National Technical Assistance Center on Transition</a:t>
            </a:r>
            <a:br>
              <a:rPr lang="en-US" sz="3600" dirty="0" smtClean="0"/>
            </a:br>
            <a:r>
              <a:rPr lang="en-US" sz="3600" dirty="0" smtClean="0"/>
              <a:t>NTACT</a:t>
            </a:r>
            <a:r>
              <a:rPr lang="en-US" dirty="0" smtClean="0"/>
              <a:t/>
            </a:r>
            <a:br>
              <a:rPr lang="en-US" dirty="0" smtClean="0"/>
            </a:br>
            <a:endParaRPr lang="en-US" dirty="0"/>
          </a:p>
        </p:txBody>
      </p:sp>
      <p:sp>
        <p:nvSpPr>
          <p:cNvPr id="4" name="Content Placeholder 2"/>
          <p:cNvSpPr txBox="1">
            <a:spLocks/>
          </p:cNvSpPr>
          <p:nvPr/>
        </p:nvSpPr>
        <p:spPr>
          <a:xfrm>
            <a:off x="600074" y="2135187"/>
            <a:ext cx="5019675" cy="32750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smtClean="0"/>
              <a:t>Informal</a:t>
            </a:r>
          </a:p>
          <a:p>
            <a:pPr lvl="1"/>
            <a:r>
              <a:rPr lang="en-US" dirty="0" smtClean="0"/>
              <a:t>Interviews</a:t>
            </a:r>
          </a:p>
          <a:p>
            <a:pPr lvl="1"/>
            <a:r>
              <a:rPr lang="en-US" dirty="0" smtClean="0"/>
              <a:t>Questionnaires</a:t>
            </a:r>
          </a:p>
          <a:p>
            <a:pPr lvl="1"/>
            <a:r>
              <a:rPr lang="en-US" dirty="0" smtClean="0"/>
              <a:t>Direct observations</a:t>
            </a:r>
          </a:p>
          <a:p>
            <a:pPr lvl="1"/>
            <a:r>
              <a:rPr lang="en-US" dirty="0" smtClean="0"/>
              <a:t>Anecdotal records</a:t>
            </a:r>
          </a:p>
          <a:p>
            <a:pPr lvl="1"/>
            <a:r>
              <a:rPr lang="en-US" dirty="0" smtClean="0"/>
              <a:t>Environmental and situational analysis</a:t>
            </a:r>
          </a:p>
          <a:p>
            <a:pPr lvl="1"/>
            <a:r>
              <a:rPr lang="en-US" dirty="0" smtClean="0"/>
              <a:t>Curriculum-based assessments</a:t>
            </a:r>
          </a:p>
          <a:p>
            <a:pPr lvl="1"/>
            <a:r>
              <a:rPr lang="en-US" dirty="0" smtClean="0"/>
              <a:t>Interest inventories</a:t>
            </a:r>
          </a:p>
          <a:p>
            <a:pPr lvl="1"/>
            <a:r>
              <a:rPr lang="en-US" dirty="0" smtClean="0"/>
              <a:t>Preference assessments</a:t>
            </a:r>
            <a:endParaRPr lang="en-US" dirty="0"/>
          </a:p>
        </p:txBody>
      </p:sp>
      <p:sp>
        <p:nvSpPr>
          <p:cNvPr id="5" name="Content Placeholder 2"/>
          <p:cNvSpPr txBox="1">
            <a:spLocks/>
          </p:cNvSpPr>
          <p:nvPr/>
        </p:nvSpPr>
        <p:spPr>
          <a:xfrm>
            <a:off x="6162675" y="2135186"/>
            <a:ext cx="4648200" cy="327501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smtClean="0"/>
              <a:t>Assessments</a:t>
            </a:r>
          </a:p>
          <a:p>
            <a:pPr lvl="1"/>
            <a:r>
              <a:rPr lang="en-US" dirty="0" smtClean="0"/>
              <a:t>Transition Planning Inventory (TPI)</a:t>
            </a:r>
          </a:p>
          <a:p>
            <a:pPr lvl="1"/>
            <a:r>
              <a:rPr lang="en-US" dirty="0" smtClean="0"/>
              <a:t>Ederle-Severson Transition Rating Scales (ESTR)</a:t>
            </a:r>
          </a:p>
          <a:p>
            <a:pPr lvl="1"/>
            <a:r>
              <a:rPr lang="en-US" dirty="0" smtClean="0"/>
              <a:t>Task Analysis</a:t>
            </a:r>
          </a:p>
          <a:p>
            <a:pPr lvl="1"/>
            <a:r>
              <a:rPr lang="en-US" dirty="0" smtClean="0"/>
              <a:t>Job Site Analysis</a:t>
            </a:r>
          </a:p>
          <a:p>
            <a:pPr lvl="1"/>
            <a:r>
              <a:rPr lang="en-US" dirty="0" smtClean="0"/>
              <a:t>Life Centered Education (LCE)</a:t>
            </a:r>
          </a:p>
          <a:p>
            <a:pPr lvl="1"/>
            <a:r>
              <a:rPr lang="en-US" dirty="0" smtClean="0"/>
              <a:t>Brigance Transition Skills Inventory </a:t>
            </a:r>
          </a:p>
          <a:p>
            <a:pPr lvl="1"/>
            <a:r>
              <a:rPr lang="en-US" dirty="0" smtClean="0"/>
              <a:t>Brigance Employability Skills Inventory</a:t>
            </a:r>
          </a:p>
          <a:p>
            <a:pPr lvl="1"/>
            <a:r>
              <a:rPr lang="en-US" dirty="0" smtClean="0"/>
              <a:t>Transition to Work Inventory (TWI)</a:t>
            </a:r>
            <a:endParaRPr lang="en-US" dirty="0"/>
          </a:p>
        </p:txBody>
      </p:sp>
    </p:spTree>
    <p:extLst>
      <p:ext uri="{BB962C8B-B14F-4D97-AF65-F5344CB8AC3E}">
        <p14:creationId xmlns:p14="http://schemas.microsoft.com/office/powerpoint/2010/main" val="1869059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National Technical Assistance Center on Transition</a:t>
            </a:r>
            <a:br>
              <a:rPr lang="en-US" sz="3600" dirty="0" smtClean="0"/>
            </a:br>
            <a:r>
              <a:rPr lang="en-US" sz="3600" dirty="0" smtClean="0"/>
              <a:t>NTACT</a:t>
            </a:r>
            <a:r>
              <a:rPr lang="en-US" dirty="0" smtClean="0"/>
              <a:t/>
            </a:r>
            <a:br>
              <a:rPr lang="en-US" dirty="0" smtClean="0"/>
            </a:br>
            <a:endParaRPr lang="en-US" dirty="0"/>
          </a:p>
        </p:txBody>
      </p:sp>
      <p:sp>
        <p:nvSpPr>
          <p:cNvPr id="4" name="Content Placeholder 2"/>
          <p:cNvSpPr txBox="1">
            <a:spLocks/>
          </p:cNvSpPr>
          <p:nvPr/>
        </p:nvSpPr>
        <p:spPr>
          <a:xfrm>
            <a:off x="6410324" y="2298698"/>
            <a:ext cx="5019675" cy="327501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smtClean="0"/>
              <a:t>Assessments</a:t>
            </a:r>
          </a:p>
          <a:p>
            <a:pPr lvl="1"/>
            <a:r>
              <a:rPr lang="en-US" dirty="0" smtClean="0"/>
              <a:t>Kaufman Test of Educational Achievement</a:t>
            </a:r>
          </a:p>
          <a:p>
            <a:pPr lvl="1"/>
            <a:r>
              <a:rPr lang="en-US" dirty="0" smtClean="0"/>
              <a:t>Basic Achievement Skills Inventory</a:t>
            </a:r>
          </a:p>
          <a:p>
            <a:pPr lvl="1"/>
            <a:r>
              <a:rPr lang="en-US" dirty="0" smtClean="0"/>
              <a:t>Woodcock Johnson III</a:t>
            </a:r>
          </a:p>
          <a:p>
            <a:pPr lvl="1"/>
            <a:r>
              <a:rPr lang="en-US" dirty="0" smtClean="0"/>
              <a:t>Brigance Life Skills Inventory</a:t>
            </a:r>
          </a:p>
          <a:p>
            <a:pPr lvl="1"/>
            <a:r>
              <a:rPr lang="en-US" dirty="0" smtClean="0"/>
              <a:t>Adaptive Behavior Scales (ABS-2)</a:t>
            </a:r>
          </a:p>
          <a:p>
            <a:pPr lvl="1"/>
            <a:r>
              <a:rPr lang="en-US" dirty="0" smtClean="0"/>
              <a:t>O*Net Ability Profiler</a:t>
            </a:r>
          </a:p>
          <a:p>
            <a:pPr lvl="1"/>
            <a:r>
              <a:rPr lang="en-US" dirty="0" smtClean="0"/>
              <a:t>Picture Interest Career Survey</a:t>
            </a:r>
          </a:p>
          <a:p>
            <a:pPr lvl="1"/>
            <a:r>
              <a:rPr lang="en-US" dirty="0" smtClean="0"/>
              <a:t>Peabody Picture Vocabulary Test</a:t>
            </a:r>
          </a:p>
          <a:p>
            <a:pPr lvl="1"/>
            <a:r>
              <a:rPr lang="en-US" dirty="0" smtClean="0"/>
              <a:t>Wechsler Intelligence Scale of Children (WISC-IV)</a:t>
            </a:r>
          </a:p>
          <a:p>
            <a:pPr lvl="1"/>
            <a:r>
              <a:rPr lang="en-US" dirty="0" smtClean="0"/>
              <a:t>Work Personality Profile</a:t>
            </a:r>
            <a:endParaRPr lang="en-US" dirty="0"/>
          </a:p>
        </p:txBody>
      </p:sp>
      <p:sp>
        <p:nvSpPr>
          <p:cNvPr id="5" name="Content Placeholder 2"/>
          <p:cNvSpPr txBox="1">
            <a:spLocks/>
          </p:cNvSpPr>
          <p:nvPr/>
        </p:nvSpPr>
        <p:spPr>
          <a:xfrm>
            <a:off x="838200" y="2298699"/>
            <a:ext cx="4648200" cy="32750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smtClean="0"/>
              <a:t>Formal</a:t>
            </a:r>
          </a:p>
          <a:p>
            <a:pPr lvl="1"/>
            <a:r>
              <a:rPr lang="en-US" dirty="0" smtClean="0"/>
              <a:t>Adaptive behavior assessments</a:t>
            </a:r>
          </a:p>
          <a:p>
            <a:pPr lvl="1"/>
            <a:r>
              <a:rPr lang="en-US" dirty="0" smtClean="0"/>
              <a:t>Aptitude tests</a:t>
            </a:r>
          </a:p>
          <a:p>
            <a:pPr lvl="1"/>
            <a:r>
              <a:rPr lang="en-US" dirty="0" smtClean="0"/>
              <a:t>Interest tests</a:t>
            </a:r>
          </a:p>
          <a:p>
            <a:pPr lvl="1"/>
            <a:r>
              <a:rPr lang="en-US" dirty="0" smtClean="0"/>
              <a:t>Achievement tests</a:t>
            </a:r>
          </a:p>
          <a:p>
            <a:pPr lvl="1"/>
            <a:r>
              <a:rPr lang="en-US" dirty="0" smtClean="0"/>
              <a:t>Personality and preference tests</a:t>
            </a:r>
          </a:p>
          <a:p>
            <a:pPr lvl="1"/>
            <a:r>
              <a:rPr lang="en-US" dirty="0" smtClean="0"/>
              <a:t>Career development measures</a:t>
            </a:r>
          </a:p>
          <a:p>
            <a:pPr lvl="1"/>
            <a:r>
              <a:rPr lang="en-US" dirty="0" smtClean="0"/>
              <a:t>Job or training evaluations</a:t>
            </a:r>
          </a:p>
          <a:p>
            <a:pPr lvl="1"/>
            <a:r>
              <a:rPr lang="en-US" dirty="0" smtClean="0"/>
              <a:t>Measures of self-determination</a:t>
            </a:r>
            <a:endParaRPr lang="en-US" dirty="0"/>
          </a:p>
        </p:txBody>
      </p:sp>
    </p:spTree>
    <p:extLst>
      <p:ext uri="{BB962C8B-B14F-4D97-AF65-F5344CB8AC3E}">
        <p14:creationId xmlns:p14="http://schemas.microsoft.com/office/powerpoint/2010/main" val="2038804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214"/>
          </a:xfrm>
          <a:prstGeom prst="rect">
            <a:avLst/>
          </a:prstGeom>
        </p:spPr>
      </p:pic>
    </p:spTree>
    <p:extLst>
      <p:ext uri="{BB962C8B-B14F-4D97-AF65-F5344CB8AC3E}">
        <p14:creationId xmlns:p14="http://schemas.microsoft.com/office/powerpoint/2010/main" val="13641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Kent Transition </a:t>
            </a:r>
            <a:r>
              <a:rPr lang="en-US" b="1" dirty="0" smtClean="0">
                <a:solidFill>
                  <a:srgbClr val="7030A0"/>
                </a:solidFill>
              </a:rPr>
              <a:t>Agency Network </a:t>
            </a:r>
            <a:br>
              <a:rPr lang="en-US" b="1" dirty="0" smtClean="0">
                <a:solidFill>
                  <a:srgbClr val="7030A0"/>
                </a:solidFill>
              </a:rPr>
            </a:br>
            <a:r>
              <a:rPr lang="en-US" b="1" dirty="0" smtClean="0">
                <a:solidFill>
                  <a:srgbClr val="7030A0"/>
                </a:solidFill>
              </a:rPr>
              <a:t>Purpose</a:t>
            </a:r>
            <a:endParaRPr lang="en-US" dirty="0"/>
          </a:p>
        </p:txBody>
      </p:sp>
      <p:sp>
        <p:nvSpPr>
          <p:cNvPr id="3" name="Content Placeholder 2"/>
          <p:cNvSpPr>
            <a:spLocks noGrp="1"/>
          </p:cNvSpPr>
          <p:nvPr>
            <p:ph idx="1"/>
          </p:nvPr>
        </p:nvSpPr>
        <p:spPr/>
        <p:txBody>
          <a:bodyPr>
            <a:normAutofit/>
          </a:bodyPr>
          <a:lstStyle/>
          <a:p>
            <a:r>
              <a:rPr lang="en-US" sz="3900" dirty="0"/>
              <a:t>The Kent Transition Agency Network provides a place for representatives </a:t>
            </a:r>
            <a:r>
              <a:rPr lang="en-US" sz="3900" dirty="0" smtClean="0"/>
              <a:t>from community </a:t>
            </a:r>
            <a:r>
              <a:rPr lang="en-US" sz="3900" dirty="0"/>
              <a:t>agencies and schools, that serve individuals with special needs, </a:t>
            </a:r>
            <a:r>
              <a:rPr lang="en-US" sz="3900" b="1" dirty="0">
                <a:solidFill>
                  <a:srgbClr val="7030A0"/>
                </a:solidFill>
              </a:rPr>
              <a:t>to </a:t>
            </a:r>
            <a:r>
              <a:rPr lang="en-US" sz="3900" b="1" dirty="0" smtClean="0">
                <a:solidFill>
                  <a:srgbClr val="7030A0"/>
                </a:solidFill>
              </a:rPr>
              <a:t>share information</a:t>
            </a:r>
            <a:r>
              <a:rPr lang="en-US" sz="3900" b="1" dirty="0">
                <a:solidFill>
                  <a:srgbClr val="7030A0"/>
                </a:solidFill>
              </a:rPr>
              <a:t>, learn from each other, coordinate their efforts </a:t>
            </a:r>
            <a:r>
              <a:rPr lang="en-US" sz="3900" dirty="0"/>
              <a:t>and find ways to </a:t>
            </a:r>
            <a:r>
              <a:rPr lang="en-US" sz="3900" dirty="0" smtClean="0"/>
              <a:t>have greater </a:t>
            </a:r>
            <a:r>
              <a:rPr lang="en-US" sz="3900" dirty="0"/>
              <a:t>impact together on improving postsecondary </a:t>
            </a:r>
            <a:r>
              <a:rPr lang="en-US" sz="3900" b="1" dirty="0">
                <a:solidFill>
                  <a:srgbClr val="7030A0"/>
                </a:solidFill>
              </a:rPr>
              <a:t>outcomes for students</a:t>
            </a:r>
            <a:r>
              <a:rPr lang="en-US" sz="3900" dirty="0"/>
              <a:t>.</a:t>
            </a:r>
          </a:p>
          <a:p>
            <a:endParaRPr lang="en-US" dirty="0"/>
          </a:p>
        </p:txBody>
      </p:sp>
    </p:spTree>
    <p:extLst>
      <p:ext uri="{BB962C8B-B14F-4D97-AF65-F5344CB8AC3E}">
        <p14:creationId xmlns:p14="http://schemas.microsoft.com/office/powerpoint/2010/main" val="134288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pic>
        <p:nvPicPr>
          <p:cNvPr id="2050" name="Picture 2" descr="Image result for ques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4669" y="1944940"/>
            <a:ext cx="6042987"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3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Feedback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072" y="1922417"/>
            <a:ext cx="4178160" cy="4027142"/>
          </a:xfrm>
          <a:prstGeom prst="rect">
            <a:avLst/>
          </a:prstGeom>
        </p:spPr>
      </p:pic>
    </p:spTree>
    <p:extLst>
      <p:ext uri="{BB962C8B-B14F-4D97-AF65-F5344CB8AC3E}">
        <p14:creationId xmlns:p14="http://schemas.microsoft.com/office/powerpoint/2010/main" val="1147306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60649"/>
          </a:xfrm>
        </p:spPr>
        <p:txBody>
          <a:bodyPr/>
          <a:lstStyle/>
          <a:p>
            <a:r>
              <a:rPr lang="en-US" dirty="0" smtClean="0">
                <a:solidFill>
                  <a:srgbClr val="7030A0"/>
                </a:solidFill>
              </a:rPr>
              <a:t>Who is this new guy?</a:t>
            </a:r>
            <a:endParaRPr lang="en-US" dirty="0">
              <a:solidFill>
                <a:srgbClr val="7030A0"/>
              </a:solidFill>
            </a:endParaRPr>
          </a:p>
        </p:txBody>
      </p:sp>
      <p:sp>
        <p:nvSpPr>
          <p:cNvPr id="3" name="Content Placeholder 2"/>
          <p:cNvSpPr>
            <a:spLocks noGrp="1"/>
          </p:cNvSpPr>
          <p:nvPr>
            <p:ph idx="1"/>
          </p:nvPr>
        </p:nvSpPr>
        <p:spPr>
          <a:xfrm>
            <a:off x="1097280" y="1845734"/>
            <a:ext cx="10058400" cy="4430076"/>
          </a:xfrm>
        </p:spPr>
        <p:txBody>
          <a:bodyPr/>
          <a:lstStyle/>
          <a:p>
            <a:r>
              <a:rPr lang="en-US" b="1" dirty="0" smtClean="0"/>
              <a:t>Bill Behrendt</a:t>
            </a:r>
          </a:p>
          <a:p>
            <a:r>
              <a:rPr lang="en-US" dirty="0" smtClean="0"/>
              <a:t>Former Director of Special Education for EGR Public Schools</a:t>
            </a:r>
          </a:p>
          <a:p>
            <a:r>
              <a:rPr lang="en-US" dirty="0" smtClean="0"/>
              <a:t>Was a Principal, Assistant Principal, and Resource Program Teacher</a:t>
            </a:r>
          </a:p>
          <a:p>
            <a:r>
              <a:rPr lang="en-US" dirty="0" smtClean="0"/>
              <a:t>Transition Experience: Taught High School Resource Program and at the R1TZ Program, was a TEAL instructor, and Job Coach for Newaygo County Mental Health.</a:t>
            </a:r>
          </a:p>
          <a:p>
            <a:r>
              <a:rPr lang="en-US" dirty="0" smtClean="0"/>
              <a:t>My New Position: Transition Coordinator and Special Education Supervisor</a:t>
            </a:r>
            <a:endParaRPr lang="en-US" dirty="0"/>
          </a:p>
        </p:txBody>
      </p:sp>
    </p:spTree>
    <p:extLst>
      <p:ext uri="{BB962C8B-B14F-4D97-AF65-F5344CB8AC3E}">
        <p14:creationId xmlns:p14="http://schemas.microsoft.com/office/powerpoint/2010/main" val="64737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59325"/>
          </a:xfrm>
        </p:spPr>
        <p:txBody>
          <a:bodyPr/>
          <a:lstStyle/>
          <a:p>
            <a:r>
              <a:rPr lang="en-US" dirty="0" smtClean="0">
                <a:solidFill>
                  <a:srgbClr val="7030A0"/>
                </a:solidFill>
              </a:rPr>
              <a:t>Transition Goals for KISD</a:t>
            </a:r>
            <a:endParaRPr lang="en-US" dirty="0">
              <a:solidFill>
                <a:srgbClr val="7030A0"/>
              </a:solidFill>
            </a:endParaRPr>
          </a:p>
        </p:txBody>
      </p:sp>
      <p:pic>
        <p:nvPicPr>
          <p:cNvPr id="4" name="Content Placeholder 3" descr="Image result for slap shot who are these guy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44080" y="3999678"/>
            <a:ext cx="3960207" cy="2277172"/>
          </a:xfrm>
          <a:prstGeom prst="rect">
            <a:avLst/>
          </a:prstGeom>
          <a:noFill/>
          <a:ln>
            <a:noFill/>
          </a:ln>
        </p:spPr>
      </p:pic>
      <p:sp>
        <p:nvSpPr>
          <p:cNvPr id="5" name="Rectangle 4"/>
          <p:cNvSpPr/>
          <p:nvPr/>
        </p:nvSpPr>
        <p:spPr>
          <a:xfrm>
            <a:off x="1097279" y="1752535"/>
            <a:ext cx="6704723" cy="4524315"/>
          </a:xfrm>
          <a:prstGeom prst="rect">
            <a:avLst/>
          </a:prstGeom>
        </p:spPr>
        <p:txBody>
          <a:bodyPr wrap="square">
            <a:spAutoFit/>
          </a:bodyPr>
          <a:lstStyle/>
          <a:p>
            <a:r>
              <a:rPr lang="en-US" dirty="0">
                <a:latin typeface="Times New Roman" panose="02020603050405020304" pitchFamily="18" charset="0"/>
              </a:rPr>
              <a:t>For the 2019-2020 school year, a comprehensive needs assessment in the area of transition will be completed with each district and supported nonpublic entities which will be designed to identify transition service needs for each region within Kent County</a:t>
            </a:r>
            <a:r>
              <a:rPr lang="en-US" dirty="0" smtClean="0">
                <a:latin typeface="Times New Roman" panose="02020603050405020304" pitchFamily="18" charset="0"/>
              </a:rPr>
              <a:t>.</a:t>
            </a:r>
          </a:p>
          <a:p>
            <a:endParaRPr lang="en-US" dirty="0">
              <a:effectLst/>
              <a:latin typeface="Times New Roman" panose="02020603050405020304" pitchFamily="18" charset="0"/>
            </a:endParaRPr>
          </a:p>
          <a:p>
            <a:r>
              <a:rPr lang="en-US" dirty="0"/>
              <a:t>By the 2021-2022 school year, universal regional transition services and/or programs will be developed to support student needs in the areas of Adult Living, Getting Ready for Employment, Community Participation, and Postsecondary Education and Training</a:t>
            </a:r>
            <a:r>
              <a:rPr lang="en-US" dirty="0" smtClean="0"/>
              <a:t>.</a:t>
            </a:r>
          </a:p>
          <a:p>
            <a:endParaRPr lang="en-US" dirty="0">
              <a:effectLst/>
            </a:endParaRPr>
          </a:p>
          <a:p>
            <a:r>
              <a:rPr lang="en-US" dirty="0"/>
              <a:t>As an ongoing goal, transition services and/or programming will be continuously monitored and adjusted to meet the needs of the diverse population of learners within Kent County and to reflect the social and economic trends of the local community including state and national trends that can impact employment and training opportunities.</a:t>
            </a:r>
            <a:endParaRPr lang="en-US" dirty="0">
              <a:effectLst/>
            </a:endParaRPr>
          </a:p>
        </p:txBody>
      </p:sp>
    </p:spTree>
    <p:extLst>
      <p:ext uri="{BB962C8B-B14F-4D97-AF65-F5344CB8AC3E}">
        <p14:creationId xmlns:p14="http://schemas.microsoft.com/office/powerpoint/2010/main" val="1201241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987965"/>
          </a:xfrm>
        </p:spPr>
        <p:txBody>
          <a:bodyPr/>
          <a:lstStyle/>
          <a:p>
            <a:r>
              <a:rPr lang="en-US" b="1" dirty="0" smtClean="0">
                <a:solidFill>
                  <a:srgbClr val="7030A0"/>
                </a:solidFill>
              </a:rPr>
              <a:t>Agenda</a:t>
            </a:r>
            <a:endParaRPr lang="en-US" b="1" dirty="0">
              <a:solidFill>
                <a:srgbClr val="7030A0"/>
              </a:solidFill>
            </a:endParaRPr>
          </a:p>
        </p:txBody>
      </p:sp>
      <p:sp>
        <p:nvSpPr>
          <p:cNvPr id="3" name="Content Placeholder 2"/>
          <p:cNvSpPr>
            <a:spLocks noGrp="1"/>
          </p:cNvSpPr>
          <p:nvPr>
            <p:ph idx="1"/>
          </p:nvPr>
        </p:nvSpPr>
        <p:spPr>
          <a:xfrm>
            <a:off x="1097280" y="1120656"/>
            <a:ext cx="10058400" cy="4748438"/>
          </a:xfrm>
        </p:spPr>
        <p:txBody>
          <a:bodyPr>
            <a:normAutofit fontScale="92500" lnSpcReduction="10000"/>
          </a:bodyPr>
          <a:lstStyle/>
          <a:p>
            <a:pPr>
              <a:buFont typeface="Wingdings" charset="2"/>
              <a:buChar char="§"/>
            </a:pPr>
            <a:r>
              <a:rPr lang="en-US" dirty="0" smtClean="0"/>
              <a:t>12:00-12:30</a:t>
            </a:r>
          </a:p>
          <a:p>
            <a:pPr lvl="1">
              <a:buFont typeface="Wingdings" charset="2"/>
              <a:buChar char="§"/>
            </a:pPr>
            <a:r>
              <a:rPr lang="en-US" dirty="0" smtClean="0"/>
              <a:t>Lunch and Networking – </a:t>
            </a:r>
            <a:r>
              <a:rPr lang="en-US" dirty="0" smtClean="0"/>
              <a:t>Updates and Introduction!</a:t>
            </a:r>
            <a:endParaRPr lang="en-US" dirty="0" smtClean="0"/>
          </a:p>
          <a:p>
            <a:pPr>
              <a:buFont typeface="Wingdings" charset="2"/>
              <a:buChar char="§"/>
            </a:pPr>
            <a:r>
              <a:rPr lang="en-US" dirty="0" smtClean="0"/>
              <a:t>12:30-2:00 </a:t>
            </a:r>
            <a:r>
              <a:rPr lang="mr-IN" dirty="0" smtClean="0"/>
              <a:t>–</a:t>
            </a:r>
            <a:r>
              <a:rPr lang="en-US" dirty="0" smtClean="0"/>
              <a:t> 5 Slides in 5 Minutes</a:t>
            </a:r>
          </a:p>
          <a:p>
            <a:pPr lvl="1">
              <a:buFont typeface="Wingdings" charset="2"/>
              <a:buChar char="§"/>
            </a:pPr>
            <a:r>
              <a:rPr lang="en-US" dirty="0" smtClean="0"/>
              <a:t>Presentations</a:t>
            </a:r>
          </a:p>
          <a:p>
            <a:pPr lvl="2">
              <a:buFont typeface="Wingdings" charset="2"/>
              <a:buChar char="§"/>
            </a:pPr>
            <a:r>
              <a:rPr lang="en-US" dirty="0" smtClean="0"/>
              <a:t>GRCC</a:t>
            </a:r>
          </a:p>
          <a:p>
            <a:pPr lvl="2">
              <a:buFont typeface="Wingdings" charset="2"/>
              <a:buChar char="§"/>
            </a:pPr>
            <a:r>
              <a:rPr lang="en-US" dirty="0" smtClean="0"/>
              <a:t>Kitchen Sage</a:t>
            </a:r>
          </a:p>
          <a:p>
            <a:pPr lvl="2">
              <a:buFont typeface="Wingdings" charset="2"/>
              <a:buChar char="§"/>
            </a:pPr>
            <a:r>
              <a:rPr lang="en-US" dirty="0" smtClean="0"/>
              <a:t>MCTI</a:t>
            </a:r>
          </a:p>
          <a:p>
            <a:pPr lvl="2">
              <a:buFont typeface="Wingdings" charset="2"/>
              <a:buChar char="§"/>
            </a:pPr>
            <a:r>
              <a:rPr lang="en-US" dirty="0" err="1" smtClean="0"/>
              <a:t>Noorthoek</a:t>
            </a:r>
            <a:r>
              <a:rPr lang="en-US" dirty="0" smtClean="0"/>
              <a:t> Academy</a:t>
            </a:r>
          </a:p>
          <a:p>
            <a:pPr lvl="2">
              <a:buFont typeface="Wingdings" charset="2"/>
              <a:buChar char="§"/>
            </a:pPr>
            <a:r>
              <a:rPr lang="en-US" dirty="0" smtClean="0"/>
              <a:t>CAN Goodwill</a:t>
            </a:r>
          </a:p>
          <a:p>
            <a:pPr lvl="2">
              <a:buFont typeface="Wingdings" charset="2"/>
              <a:buChar char="§"/>
            </a:pPr>
            <a:r>
              <a:rPr lang="en-US" dirty="0" err="1" smtClean="0"/>
              <a:t>ServSafe</a:t>
            </a:r>
            <a:r>
              <a:rPr lang="en-US" dirty="0" smtClean="0"/>
              <a:t> </a:t>
            </a:r>
          </a:p>
          <a:p>
            <a:pPr lvl="2">
              <a:buFont typeface="Wingdings" charset="2"/>
              <a:buChar char="§"/>
            </a:pPr>
            <a:r>
              <a:rPr lang="en-US" dirty="0" err="1" smtClean="0"/>
              <a:t>Peckham</a:t>
            </a:r>
            <a:endParaRPr lang="en-US" dirty="0" smtClean="0"/>
          </a:p>
          <a:p>
            <a:pPr lvl="2">
              <a:buFont typeface="Wingdings" charset="2"/>
              <a:buChar char="§"/>
            </a:pPr>
            <a:r>
              <a:rPr lang="en-US" dirty="0" smtClean="0"/>
              <a:t>Adult Education</a:t>
            </a:r>
          </a:p>
          <a:p>
            <a:pPr lvl="1">
              <a:buFont typeface="Wingdings" charset="2"/>
              <a:buChar char="§"/>
            </a:pPr>
            <a:r>
              <a:rPr lang="en-US" dirty="0" smtClean="0"/>
              <a:t>Questions and Comments</a:t>
            </a:r>
          </a:p>
          <a:p>
            <a:pPr lvl="1">
              <a:buFont typeface="Wingdings" charset="2"/>
              <a:buChar char="§"/>
            </a:pPr>
            <a:r>
              <a:rPr lang="en-US" dirty="0" smtClean="0"/>
              <a:t>Connections and Local Needs</a:t>
            </a:r>
          </a:p>
          <a:p>
            <a:pPr>
              <a:buFont typeface="Wingdings" charset="2"/>
              <a:buChar char="§"/>
            </a:pPr>
            <a:r>
              <a:rPr lang="en-US" dirty="0" smtClean="0"/>
              <a:t>2:00-3:00 </a:t>
            </a:r>
            <a:r>
              <a:rPr lang="mr-IN" dirty="0" smtClean="0"/>
              <a:t>–</a:t>
            </a:r>
            <a:r>
              <a:rPr lang="en-US" dirty="0" smtClean="0"/>
              <a:t> School Staff</a:t>
            </a:r>
          </a:p>
          <a:p>
            <a:pPr lvl="1">
              <a:buFont typeface="Wingdings" charset="2"/>
              <a:buChar char="§"/>
            </a:pPr>
            <a:r>
              <a:rPr lang="en-US" dirty="0" smtClean="0"/>
              <a:t>Speed Agency!</a:t>
            </a:r>
          </a:p>
          <a:p>
            <a:pPr lvl="1">
              <a:buFont typeface="Wingdings" charset="2"/>
              <a:buChar char="§"/>
            </a:pPr>
            <a:r>
              <a:rPr lang="en-US" dirty="0"/>
              <a:t>Transition Assessment Updates</a:t>
            </a:r>
          </a:p>
          <a:p>
            <a:pPr lvl="1">
              <a:buFont typeface="Wingdings" charset="2"/>
              <a:buChar char="§"/>
            </a:pPr>
            <a:endParaRPr lang="en-US" dirty="0" smtClean="0"/>
          </a:p>
          <a:p>
            <a:pPr lvl="1">
              <a:buFont typeface="Wingdings" charset="2"/>
              <a:buChar char="§"/>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417836" y="-449563"/>
            <a:ext cx="10888343" cy="26599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052" y="2180802"/>
            <a:ext cx="3578959" cy="2977243"/>
          </a:xfrm>
          <a:prstGeom prst="rect">
            <a:avLst/>
          </a:prstGeom>
        </p:spPr>
      </p:pic>
    </p:spTree>
    <p:extLst>
      <p:ext uri="{BB962C8B-B14F-4D97-AF65-F5344CB8AC3E}">
        <p14:creationId xmlns:p14="http://schemas.microsoft.com/office/powerpoint/2010/main" val="212583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7030A0"/>
                </a:solidFill>
                <a:latin typeface="Publico"/>
              </a:rPr>
              <a:t>What Can Be Accomplished in 5 Minutes</a:t>
            </a:r>
            <a:r>
              <a:rPr lang="en-US" sz="4000" dirty="0" smtClean="0">
                <a:solidFill>
                  <a:srgbClr val="7030A0"/>
                </a:solidFill>
                <a:latin typeface="Publico"/>
              </a:rPr>
              <a:t>?</a:t>
            </a:r>
            <a:r>
              <a:rPr lang="en-US" sz="4000" dirty="0" smtClean="0">
                <a:solidFill>
                  <a:srgbClr val="222222"/>
                </a:solidFill>
                <a:latin typeface="Publico"/>
              </a:rPr>
              <a:t/>
            </a:r>
            <a:br>
              <a:rPr lang="en-US" sz="4000" dirty="0" smtClean="0">
                <a:solidFill>
                  <a:srgbClr val="222222"/>
                </a:solidFill>
                <a:latin typeface="Publico"/>
              </a:rPr>
            </a:br>
            <a:endParaRPr lang="en-US" sz="4000" dirty="0"/>
          </a:p>
        </p:txBody>
      </p:sp>
      <p:sp>
        <p:nvSpPr>
          <p:cNvPr id="3" name="Content Placeholder 2"/>
          <p:cNvSpPr>
            <a:spLocks noGrp="1"/>
          </p:cNvSpPr>
          <p:nvPr>
            <p:ph idx="1"/>
          </p:nvPr>
        </p:nvSpPr>
        <p:spPr/>
        <p:txBody>
          <a:bodyPr/>
          <a:lstStyle/>
          <a:p>
            <a:r>
              <a:rPr lang="en-US" dirty="0" smtClean="0">
                <a:solidFill>
                  <a:srgbClr val="222222"/>
                </a:solidFill>
                <a:latin typeface="Rubik"/>
              </a:rPr>
              <a:t>Five </a:t>
            </a:r>
            <a:r>
              <a:rPr lang="en-US" dirty="0">
                <a:solidFill>
                  <a:srgbClr val="222222"/>
                </a:solidFill>
                <a:latin typeface="Rubik"/>
              </a:rPr>
              <a:t>minutes doesn't seem like much time to accomplish anything, but keep in mind the insight of George Matthew Adams</a:t>
            </a:r>
            <a:r>
              <a:rPr lang="en-US" dirty="0" smtClean="0">
                <a:solidFill>
                  <a:srgbClr val="222222"/>
                </a:solidFill>
                <a:latin typeface="Rubik"/>
              </a:rPr>
              <a:t>:</a:t>
            </a:r>
            <a:endParaRPr lang="en-US" dirty="0">
              <a:solidFill>
                <a:srgbClr val="222222"/>
              </a:solidFill>
              <a:latin typeface="Rubik"/>
            </a:endParaRPr>
          </a:p>
          <a:p>
            <a:pPr>
              <a:buFont typeface="Wingdings" panose="05000000000000000000" pitchFamily="2" charset="2"/>
              <a:buChar char="§"/>
            </a:pPr>
            <a:r>
              <a:rPr lang="en-US" dirty="0" smtClean="0">
                <a:solidFill>
                  <a:srgbClr val="222222"/>
                </a:solidFill>
                <a:latin typeface="Rubik"/>
              </a:rPr>
              <a:t>Napoleon </a:t>
            </a:r>
            <a:r>
              <a:rPr lang="en-US" dirty="0">
                <a:solidFill>
                  <a:srgbClr val="222222"/>
                </a:solidFill>
                <a:latin typeface="Rubik"/>
              </a:rPr>
              <a:t>wrote that the reason he beat the Austrians was that they did not know the </a:t>
            </a:r>
            <a:r>
              <a:rPr lang="en-US" dirty="0" smtClean="0">
                <a:solidFill>
                  <a:srgbClr val="222222"/>
                </a:solidFill>
                <a:latin typeface="Rubik"/>
              </a:rPr>
              <a:t>       value </a:t>
            </a:r>
            <a:r>
              <a:rPr lang="en-US" dirty="0">
                <a:solidFill>
                  <a:srgbClr val="222222"/>
                </a:solidFill>
                <a:latin typeface="Rubik"/>
              </a:rPr>
              <a:t>of 5 minutes.</a:t>
            </a:r>
          </a:p>
          <a:p>
            <a:pPr>
              <a:buFont typeface="Wingdings" panose="05000000000000000000" pitchFamily="2" charset="2"/>
              <a:buChar char="§"/>
            </a:pPr>
            <a:r>
              <a:rPr lang="en-US" dirty="0">
                <a:solidFill>
                  <a:srgbClr val="222222"/>
                </a:solidFill>
                <a:latin typeface="Rubik"/>
              </a:rPr>
              <a:t>It took Lincoln less than 5 minutes to deliver his immortal Gettysburg Address.</a:t>
            </a:r>
          </a:p>
          <a:p>
            <a:pPr>
              <a:buFont typeface="Wingdings" panose="05000000000000000000" pitchFamily="2" charset="2"/>
              <a:buChar char="§"/>
            </a:pPr>
            <a:r>
              <a:rPr lang="en-US" dirty="0" smtClean="0">
                <a:solidFill>
                  <a:srgbClr val="222222"/>
                </a:solidFill>
                <a:latin typeface="Rubik"/>
              </a:rPr>
              <a:t>The Kentucky Derby horse race is completed in 2 minutes.</a:t>
            </a:r>
          </a:p>
          <a:p>
            <a:pPr>
              <a:buFont typeface="Wingdings" panose="05000000000000000000" pitchFamily="2" charset="2"/>
              <a:buChar char="§"/>
            </a:pPr>
            <a:r>
              <a:rPr lang="en-US" dirty="0" smtClean="0">
                <a:solidFill>
                  <a:srgbClr val="222222"/>
                </a:solidFill>
                <a:latin typeface="Rubik"/>
              </a:rPr>
              <a:t>Trailing the Tampa Bay Buccaneers on Monday Night Football in 2003, the Indianapolis Colts scored three touchdowns in 5 minutes to win 38-35.</a:t>
            </a:r>
            <a:endParaRPr lang="en-US" dirty="0">
              <a:solidFill>
                <a:srgbClr val="222222"/>
              </a:solidFill>
              <a:latin typeface="Rubik"/>
            </a:endParaRPr>
          </a:p>
          <a:p>
            <a:endParaRPr lang="en-US" dirty="0"/>
          </a:p>
        </p:txBody>
      </p:sp>
    </p:spTree>
    <p:extLst>
      <p:ext uri="{BB962C8B-B14F-4D97-AF65-F5344CB8AC3E}">
        <p14:creationId xmlns:p14="http://schemas.microsoft.com/office/powerpoint/2010/main" val="3820440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249" y="0"/>
            <a:ext cx="5155278" cy="6858000"/>
          </a:xfrm>
          <a:prstGeom prst="rect">
            <a:avLst/>
          </a:prstGeom>
        </p:spPr>
      </p:pic>
    </p:spTree>
    <p:extLst>
      <p:ext uri="{BB962C8B-B14F-4D97-AF65-F5344CB8AC3E}">
        <p14:creationId xmlns:p14="http://schemas.microsoft.com/office/powerpoint/2010/main" val="1477118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6255"/>
            <a:ext cx="10058400" cy="953589"/>
          </a:xfrm>
        </p:spPr>
        <p:txBody>
          <a:bodyPr/>
          <a:lstStyle/>
          <a:p>
            <a:r>
              <a:rPr lang="en-US" dirty="0" smtClean="0">
                <a:solidFill>
                  <a:srgbClr val="7030A0"/>
                </a:solidFill>
              </a:rPr>
              <a:t>Speed Agency!</a:t>
            </a:r>
            <a:endParaRPr lang="en-US" dirty="0">
              <a:solidFill>
                <a:srgbClr val="7030A0"/>
              </a:solidFill>
            </a:endParaRPr>
          </a:p>
        </p:txBody>
      </p:sp>
      <p:sp>
        <p:nvSpPr>
          <p:cNvPr id="3" name="Content Placeholder 2"/>
          <p:cNvSpPr>
            <a:spLocks noGrp="1"/>
          </p:cNvSpPr>
          <p:nvPr>
            <p:ph idx="1"/>
          </p:nvPr>
        </p:nvSpPr>
        <p:spPr>
          <a:xfrm>
            <a:off x="1097280" y="1952552"/>
            <a:ext cx="10058400" cy="3916541"/>
          </a:xfrm>
        </p:spPr>
        <p:txBody>
          <a:bodyPr>
            <a:normAutofit/>
          </a:bodyPr>
          <a:lstStyle/>
          <a:p>
            <a:pPr>
              <a:buFont typeface="Wingdings" panose="05000000000000000000" pitchFamily="2" charset="2"/>
              <a:buChar char="§"/>
            </a:pPr>
            <a:r>
              <a:rPr lang="en-US" sz="2400" dirty="0" smtClean="0"/>
              <a:t>Transition Coordinators; sit in groups of three at the tables.</a:t>
            </a:r>
          </a:p>
          <a:p>
            <a:pPr marL="0" indent="0">
              <a:buNone/>
            </a:pPr>
            <a:endParaRPr lang="en-US" sz="2400" dirty="0" smtClean="0"/>
          </a:p>
          <a:p>
            <a:pPr>
              <a:buFont typeface="Wingdings" panose="05000000000000000000" pitchFamily="2" charset="2"/>
              <a:buChar char="§"/>
            </a:pPr>
            <a:r>
              <a:rPr lang="en-US" sz="2400" dirty="0" smtClean="0"/>
              <a:t>Agency Representatives; one agency per table.</a:t>
            </a:r>
          </a:p>
          <a:p>
            <a:pPr marL="0" indent="0">
              <a:buNone/>
            </a:pPr>
            <a:endParaRPr lang="en-US" sz="2400" dirty="0" smtClean="0"/>
          </a:p>
          <a:p>
            <a:pPr>
              <a:buFont typeface="Wingdings" panose="05000000000000000000" pitchFamily="2" charset="2"/>
              <a:buChar char="§"/>
            </a:pPr>
            <a:r>
              <a:rPr lang="en-US" sz="2400" dirty="0" smtClean="0"/>
              <a:t>The goal; Make connections and discuss local needs!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473" y="2505444"/>
            <a:ext cx="3984601" cy="3363649"/>
          </a:xfrm>
          <a:prstGeom prst="rect">
            <a:avLst/>
          </a:prstGeom>
        </p:spPr>
      </p:pic>
    </p:spTree>
    <p:extLst>
      <p:ext uri="{BB962C8B-B14F-4D97-AF65-F5344CB8AC3E}">
        <p14:creationId xmlns:p14="http://schemas.microsoft.com/office/powerpoint/2010/main" val="416590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36561"/>
          </a:xfrm>
        </p:spPr>
        <p:txBody>
          <a:bodyPr/>
          <a:lstStyle/>
          <a:p>
            <a:r>
              <a:rPr lang="en-US" dirty="0" smtClean="0">
                <a:solidFill>
                  <a:srgbClr val="7030A0"/>
                </a:solidFill>
              </a:rPr>
              <a:t>What to Discuss?</a:t>
            </a:r>
            <a:endParaRPr lang="en-US" dirty="0">
              <a:solidFill>
                <a:srgbClr val="7030A0"/>
              </a:solidFill>
            </a:endParaRPr>
          </a:p>
        </p:txBody>
      </p:sp>
      <p:sp>
        <p:nvSpPr>
          <p:cNvPr id="3" name="Content Placeholder 2"/>
          <p:cNvSpPr>
            <a:spLocks noGrp="1"/>
          </p:cNvSpPr>
          <p:nvPr>
            <p:ph idx="1"/>
          </p:nvPr>
        </p:nvSpPr>
        <p:spPr/>
        <p:txBody>
          <a:bodyPr>
            <a:normAutofit lnSpcReduction="10000"/>
          </a:bodyPr>
          <a:lstStyle/>
          <a:p>
            <a:r>
              <a:rPr lang="en-US" sz="2800" dirty="0"/>
              <a:t>1.  </a:t>
            </a:r>
            <a:r>
              <a:rPr lang="en-US" sz="2800" dirty="0" smtClean="0"/>
              <a:t>Introductions: Names, Agencies, Schools.</a:t>
            </a:r>
          </a:p>
          <a:p>
            <a:r>
              <a:rPr lang="en-US" sz="2800" dirty="0" smtClean="0"/>
              <a:t>2</a:t>
            </a:r>
            <a:r>
              <a:rPr lang="en-US" sz="2800" dirty="0"/>
              <a:t>.  </a:t>
            </a:r>
            <a:r>
              <a:rPr lang="en-US" sz="2800" dirty="0" smtClean="0"/>
              <a:t>Agencies; Describe the way you support schools, students, and the community.</a:t>
            </a:r>
            <a:endParaRPr lang="en-US" sz="2800" dirty="0"/>
          </a:p>
          <a:p>
            <a:r>
              <a:rPr lang="en-US" sz="2800" dirty="0"/>
              <a:t>3.  </a:t>
            </a:r>
            <a:r>
              <a:rPr lang="en-US" sz="2800" dirty="0" smtClean="0"/>
              <a:t>Schools; What questions do you have? How does the work being completed support transition within your schools? What connections can you make?</a:t>
            </a:r>
            <a:endParaRPr lang="en-US" sz="2800" dirty="0"/>
          </a:p>
          <a:p>
            <a:r>
              <a:rPr lang="en-US" sz="2800" dirty="0"/>
              <a:t>4.  </a:t>
            </a:r>
            <a:r>
              <a:rPr lang="en-US" sz="2800" dirty="0" smtClean="0"/>
              <a:t>What is your next step?  How will you share information or solve a problem?</a:t>
            </a:r>
            <a:endParaRPr lang="en-US" sz="2800" dirty="0"/>
          </a:p>
          <a:p>
            <a:r>
              <a:rPr lang="en-US" sz="2800" dirty="0"/>
              <a:t>5.  </a:t>
            </a:r>
            <a:r>
              <a:rPr lang="en-US" sz="2800" dirty="0" smtClean="0"/>
              <a:t>Make notes and share contact information.</a:t>
            </a:r>
            <a:endParaRPr lang="en-US" sz="2800" dirty="0"/>
          </a:p>
          <a:p>
            <a:endParaRPr lang="en-US" dirty="0"/>
          </a:p>
        </p:txBody>
      </p:sp>
    </p:spTree>
    <p:extLst>
      <p:ext uri="{BB962C8B-B14F-4D97-AF65-F5344CB8AC3E}">
        <p14:creationId xmlns:p14="http://schemas.microsoft.com/office/powerpoint/2010/main" val="1865677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1859</TotalTime>
  <Words>774</Words>
  <Application>Microsoft Office PowerPoint</Application>
  <PresentationFormat>Widescreen</PresentationFormat>
  <Paragraphs>119</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Mangal</vt:lpstr>
      <vt:lpstr>Publico</vt:lpstr>
      <vt:lpstr>Rubik</vt:lpstr>
      <vt:lpstr>Times New Roman</vt:lpstr>
      <vt:lpstr>Wingdings</vt:lpstr>
      <vt:lpstr>Retrospect</vt:lpstr>
      <vt:lpstr>Kent Transition Agency Network</vt:lpstr>
      <vt:lpstr>Kent Transition Agency Network  Purpose</vt:lpstr>
      <vt:lpstr>Who is this new guy?</vt:lpstr>
      <vt:lpstr>Transition Goals for KISD</vt:lpstr>
      <vt:lpstr>Agenda</vt:lpstr>
      <vt:lpstr>What Can Be Accomplished in 5 Minutes? </vt:lpstr>
      <vt:lpstr>PowerPoint Presentation</vt:lpstr>
      <vt:lpstr>Speed Agency!</vt:lpstr>
      <vt:lpstr>What to Discuss?</vt:lpstr>
      <vt:lpstr>Connections and Local Needs</vt:lpstr>
      <vt:lpstr>Transition Assessment Consent </vt:lpstr>
      <vt:lpstr>MDE Memo</vt:lpstr>
      <vt:lpstr>National Technical Assistance Center on Transition NTACT </vt:lpstr>
      <vt:lpstr>PowerPoint Presentation</vt:lpstr>
      <vt:lpstr>PowerPoint Presentation</vt:lpstr>
      <vt:lpstr>ESTR - Enderle-Severson Transition Rating Scale</vt:lpstr>
      <vt:lpstr>National Technical Assistance Center on Transition NTACT </vt:lpstr>
      <vt:lpstr>National Technical Assistance Center on Transition NTACT </vt:lpstr>
      <vt:lpstr>PowerPoint Presentation</vt:lpstr>
      <vt:lpstr>Next Steps</vt:lpstr>
      <vt:lpstr>Reflection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 Transition Agency Network</dc:title>
  <dc:creator>Microsoft Office User</dc:creator>
  <cp:lastModifiedBy>Bill Behrendt</cp:lastModifiedBy>
  <cp:revision>30</cp:revision>
  <dcterms:created xsi:type="dcterms:W3CDTF">2018-12-17T20:05:47Z</dcterms:created>
  <dcterms:modified xsi:type="dcterms:W3CDTF">2019-02-28T01:54:26Z</dcterms:modified>
</cp:coreProperties>
</file>