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71" r:id="rId3"/>
    <p:sldId id="270" r:id="rId4"/>
    <p:sldId id="262" r:id="rId5"/>
    <p:sldId id="260" r:id="rId6"/>
    <p:sldId id="257" r:id="rId7"/>
    <p:sldId id="258" r:id="rId8"/>
    <p:sldId id="263" r:id="rId9"/>
    <p:sldId id="265" r:id="rId10"/>
    <p:sldId id="272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80"/>
  </p:normalViewPr>
  <p:slideViewPr>
    <p:cSldViewPr snapToGrid="0" snapToObjects="1">
      <p:cViewPr varScale="1">
        <p:scale>
          <a:sx n="92" d="100"/>
          <a:sy n="92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88BA36-49F7-4F4D-BAA2-90EFBD591EB0}" type="doc">
      <dgm:prSet loTypeId="urn:microsoft.com/office/officeart/2005/8/layout/radial6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B55D78-C67F-844F-9F69-7E3BE405F6FA}">
      <dgm:prSet phldrT="[Text]"/>
      <dgm:spPr/>
      <dgm:t>
        <a:bodyPr/>
        <a:lstStyle/>
        <a:p>
          <a:r>
            <a:rPr lang="en-US" dirty="0" smtClean="0"/>
            <a:t>Transition System</a:t>
          </a:r>
          <a:endParaRPr lang="en-US" dirty="0"/>
        </a:p>
      </dgm:t>
    </dgm:pt>
    <dgm:pt modelId="{AC6FBFD9-4C21-BE46-A7AB-9FEB39004713}" type="parTrans" cxnId="{E600351D-D78E-F246-9333-8113FEC642BC}">
      <dgm:prSet/>
      <dgm:spPr/>
      <dgm:t>
        <a:bodyPr/>
        <a:lstStyle/>
        <a:p>
          <a:endParaRPr lang="en-US"/>
        </a:p>
      </dgm:t>
    </dgm:pt>
    <dgm:pt modelId="{7FBDE8DC-CEB8-CE40-A191-A99428918C6B}" type="sibTrans" cxnId="{E600351D-D78E-F246-9333-8113FEC642BC}">
      <dgm:prSet/>
      <dgm:spPr/>
      <dgm:t>
        <a:bodyPr/>
        <a:lstStyle/>
        <a:p>
          <a:endParaRPr lang="en-US"/>
        </a:p>
      </dgm:t>
    </dgm:pt>
    <dgm:pt modelId="{95E41D24-80FC-9943-BD2A-F2B069D555E0}">
      <dgm:prSet phldrT="[Text]"/>
      <dgm:spPr/>
      <dgm:t>
        <a:bodyPr/>
        <a:lstStyle/>
        <a:p>
          <a:r>
            <a:rPr lang="en-US" dirty="0" smtClean="0"/>
            <a:t>Student Focused Planning</a:t>
          </a:r>
          <a:endParaRPr lang="en-US" dirty="0"/>
        </a:p>
      </dgm:t>
    </dgm:pt>
    <dgm:pt modelId="{54834F84-82C4-354A-9D85-EBDD3D626096}" type="parTrans" cxnId="{8F98F28E-BBA8-3044-8734-49E891FDB90A}">
      <dgm:prSet/>
      <dgm:spPr/>
      <dgm:t>
        <a:bodyPr/>
        <a:lstStyle/>
        <a:p>
          <a:endParaRPr lang="en-US"/>
        </a:p>
      </dgm:t>
    </dgm:pt>
    <dgm:pt modelId="{CA2D9581-70FB-8A4E-AB9A-4741E9462A65}" type="sibTrans" cxnId="{8F98F28E-BBA8-3044-8734-49E891FDB90A}">
      <dgm:prSet/>
      <dgm:spPr/>
      <dgm:t>
        <a:bodyPr/>
        <a:lstStyle/>
        <a:p>
          <a:endParaRPr lang="en-US"/>
        </a:p>
      </dgm:t>
    </dgm:pt>
    <dgm:pt modelId="{E4371AD3-0290-D642-A7F6-28F542ED5320}">
      <dgm:prSet phldrT="[Text]"/>
      <dgm:spPr/>
      <dgm:t>
        <a:bodyPr/>
        <a:lstStyle/>
        <a:p>
          <a:r>
            <a:rPr lang="en-US" dirty="0" smtClean="0"/>
            <a:t>Family Engagement</a:t>
          </a:r>
          <a:endParaRPr lang="en-US" dirty="0"/>
        </a:p>
      </dgm:t>
    </dgm:pt>
    <dgm:pt modelId="{1A923295-CF78-0D40-B2BA-E82AF9DF9D90}" type="parTrans" cxnId="{F9BC405C-0546-AE43-800F-9D469B7A1B18}">
      <dgm:prSet/>
      <dgm:spPr/>
      <dgm:t>
        <a:bodyPr/>
        <a:lstStyle/>
        <a:p>
          <a:endParaRPr lang="en-US"/>
        </a:p>
      </dgm:t>
    </dgm:pt>
    <dgm:pt modelId="{2E9A284D-F07A-6444-8118-C3DA93F20127}" type="sibTrans" cxnId="{F9BC405C-0546-AE43-800F-9D469B7A1B18}">
      <dgm:prSet/>
      <dgm:spPr/>
      <dgm:t>
        <a:bodyPr/>
        <a:lstStyle/>
        <a:p>
          <a:endParaRPr lang="en-US"/>
        </a:p>
      </dgm:t>
    </dgm:pt>
    <dgm:pt modelId="{141A9DEC-E238-3A42-BFFE-C0013083DE8E}">
      <dgm:prSet phldrT="[Text]"/>
      <dgm:spPr/>
      <dgm:t>
        <a:bodyPr/>
        <a:lstStyle/>
        <a:p>
          <a:r>
            <a:rPr lang="en-US" dirty="0" smtClean="0"/>
            <a:t>Program Structures</a:t>
          </a:r>
          <a:endParaRPr lang="en-US" dirty="0"/>
        </a:p>
      </dgm:t>
    </dgm:pt>
    <dgm:pt modelId="{718E8B94-0A1A-0F4C-8C21-56F508D62938}" type="parTrans" cxnId="{4825DE4D-15B4-2B42-891E-C4CEDF7D7624}">
      <dgm:prSet/>
      <dgm:spPr/>
      <dgm:t>
        <a:bodyPr/>
        <a:lstStyle/>
        <a:p>
          <a:endParaRPr lang="en-US"/>
        </a:p>
      </dgm:t>
    </dgm:pt>
    <dgm:pt modelId="{5157E63F-B1E0-6943-8A7D-6F74373D1EFD}" type="sibTrans" cxnId="{4825DE4D-15B4-2B42-891E-C4CEDF7D7624}">
      <dgm:prSet/>
      <dgm:spPr/>
      <dgm:t>
        <a:bodyPr/>
        <a:lstStyle/>
        <a:p>
          <a:endParaRPr lang="en-US"/>
        </a:p>
      </dgm:t>
    </dgm:pt>
    <dgm:pt modelId="{D77CB75D-501F-0E4D-BB61-1607045D288B}">
      <dgm:prSet phldrT="[Text]"/>
      <dgm:spPr/>
      <dgm:t>
        <a:bodyPr/>
        <a:lstStyle/>
        <a:p>
          <a:r>
            <a:rPr lang="en-US" dirty="0" smtClean="0"/>
            <a:t>Interagency Collaboration</a:t>
          </a:r>
          <a:endParaRPr lang="en-US" dirty="0"/>
        </a:p>
      </dgm:t>
    </dgm:pt>
    <dgm:pt modelId="{9902A93A-B8E7-544D-BC08-05722BFB4DA5}" type="parTrans" cxnId="{7548D0E0-D864-AE4A-B1F8-8FA090A175B9}">
      <dgm:prSet/>
      <dgm:spPr/>
      <dgm:t>
        <a:bodyPr/>
        <a:lstStyle/>
        <a:p>
          <a:endParaRPr lang="en-US"/>
        </a:p>
      </dgm:t>
    </dgm:pt>
    <dgm:pt modelId="{A762F25E-2F31-C84D-A5AD-A6A3B126CE13}" type="sibTrans" cxnId="{7548D0E0-D864-AE4A-B1F8-8FA090A175B9}">
      <dgm:prSet/>
      <dgm:spPr/>
      <dgm:t>
        <a:bodyPr/>
        <a:lstStyle/>
        <a:p>
          <a:endParaRPr lang="en-US"/>
        </a:p>
      </dgm:t>
    </dgm:pt>
    <dgm:pt modelId="{8B42FA3E-C12F-F346-8A8D-3CB02541FAAA}">
      <dgm:prSet phldrT="[Text]"/>
      <dgm:spPr/>
      <dgm:t>
        <a:bodyPr/>
        <a:lstStyle/>
        <a:p>
          <a:r>
            <a:rPr lang="en-US" dirty="0" smtClean="0"/>
            <a:t>Student Development</a:t>
          </a:r>
          <a:endParaRPr lang="en-US" dirty="0"/>
        </a:p>
      </dgm:t>
    </dgm:pt>
    <dgm:pt modelId="{CA8E7A63-DAB6-A644-8FA5-3B22741A6E84}" type="parTrans" cxnId="{C7A1E684-E83E-674B-BCE0-E82427A44DB9}">
      <dgm:prSet/>
      <dgm:spPr/>
      <dgm:t>
        <a:bodyPr/>
        <a:lstStyle/>
        <a:p>
          <a:endParaRPr lang="en-US"/>
        </a:p>
      </dgm:t>
    </dgm:pt>
    <dgm:pt modelId="{686CE450-957C-1B4D-BA4F-12DAEEC7DF17}" type="sibTrans" cxnId="{C7A1E684-E83E-674B-BCE0-E82427A44DB9}">
      <dgm:prSet/>
      <dgm:spPr/>
      <dgm:t>
        <a:bodyPr/>
        <a:lstStyle/>
        <a:p>
          <a:endParaRPr lang="en-US"/>
        </a:p>
      </dgm:t>
    </dgm:pt>
    <dgm:pt modelId="{85D553D5-5FB2-1745-9846-6ED2664DBE7F}" type="pres">
      <dgm:prSet presAssocID="{0588BA36-49F7-4F4D-BAA2-90EFBD591E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FC4C8-1F02-7F4F-8AC3-B0606E5618C9}" type="pres">
      <dgm:prSet presAssocID="{57B55D78-C67F-844F-9F69-7E3BE405F6FA}" presName="centerShape" presStyleLbl="node0" presStyleIdx="0" presStyleCnt="1"/>
      <dgm:spPr/>
      <dgm:t>
        <a:bodyPr/>
        <a:lstStyle/>
        <a:p>
          <a:endParaRPr lang="en-US"/>
        </a:p>
      </dgm:t>
    </dgm:pt>
    <dgm:pt modelId="{F1A3F59D-E482-0248-B23E-D0206B01D445}" type="pres">
      <dgm:prSet presAssocID="{95E41D24-80FC-9943-BD2A-F2B069D555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7AD9F-BF82-8A4C-8628-32448D2E95C2}" type="pres">
      <dgm:prSet presAssocID="{95E41D24-80FC-9943-BD2A-F2B069D555E0}" presName="dummy" presStyleCnt="0"/>
      <dgm:spPr/>
    </dgm:pt>
    <dgm:pt modelId="{78789FBD-BC51-3A42-B391-5B62E0E1CCE5}" type="pres">
      <dgm:prSet presAssocID="{CA2D9581-70FB-8A4E-AB9A-4741E9462A6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3889ED0-05EE-474E-822A-02FEF9B626B1}" type="pres">
      <dgm:prSet presAssocID="{E4371AD3-0290-D642-A7F6-28F542ED53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84745-6A96-9E4A-9A92-BC3D08D54612}" type="pres">
      <dgm:prSet presAssocID="{E4371AD3-0290-D642-A7F6-28F542ED5320}" presName="dummy" presStyleCnt="0"/>
      <dgm:spPr/>
    </dgm:pt>
    <dgm:pt modelId="{EABE2F27-BA62-FB43-BF88-C75D45DE94E4}" type="pres">
      <dgm:prSet presAssocID="{2E9A284D-F07A-6444-8118-C3DA93F201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5312DEC-F66E-2641-9696-86A01B8F2024}" type="pres">
      <dgm:prSet presAssocID="{141A9DEC-E238-3A42-BFFE-C0013083DE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1855E-7695-B84F-B1FD-57A34C511948}" type="pres">
      <dgm:prSet presAssocID="{141A9DEC-E238-3A42-BFFE-C0013083DE8E}" presName="dummy" presStyleCnt="0"/>
      <dgm:spPr/>
    </dgm:pt>
    <dgm:pt modelId="{643A47B7-D2BB-2A4B-AFE0-C7C339696A6F}" type="pres">
      <dgm:prSet presAssocID="{5157E63F-B1E0-6943-8A7D-6F74373D1EF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ADD2756-E88C-AC48-8261-AF6FC56BA7C5}" type="pres">
      <dgm:prSet presAssocID="{D77CB75D-501F-0E4D-BB61-1607045D28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23E9B-F820-1846-B456-A58EC01ADA50}" type="pres">
      <dgm:prSet presAssocID="{D77CB75D-501F-0E4D-BB61-1607045D288B}" presName="dummy" presStyleCnt="0"/>
      <dgm:spPr/>
    </dgm:pt>
    <dgm:pt modelId="{49EF677D-9C9B-F842-A5DE-064C27FB9236}" type="pres">
      <dgm:prSet presAssocID="{A762F25E-2F31-C84D-A5AD-A6A3B126CE1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8833265-D8C9-5E4D-B91E-960D84994D75}" type="pres">
      <dgm:prSet presAssocID="{8B42FA3E-C12F-F346-8A8D-3CB02541FA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D3C7-B8BE-A34E-A641-38270031524D}" type="pres">
      <dgm:prSet presAssocID="{8B42FA3E-C12F-F346-8A8D-3CB02541FAAA}" presName="dummy" presStyleCnt="0"/>
      <dgm:spPr/>
    </dgm:pt>
    <dgm:pt modelId="{67A4AD4A-F122-9C48-B620-87031E03BAEA}" type="pres">
      <dgm:prSet presAssocID="{686CE450-957C-1B4D-BA4F-12DAEEC7DF17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A467B4E-BC48-8F46-9B97-EE017C6C7D3F}" type="presOf" srcId="{0588BA36-49F7-4F4D-BAA2-90EFBD591EB0}" destId="{85D553D5-5FB2-1745-9846-6ED2664DBE7F}" srcOrd="0" destOrd="0" presId="urn:microsoft.com/office/officeart/2005/8/layout/radial6"/>
    <dgm:cxn modelId="{20F026C1-20E7-9545-95A0-2A0B176ADA10}" type="presOf" srcId="{5157E63F-B1E0-6943-8A7D-6F74373D1EFD}" destId="{643A47B7-D2BB-2A4B-AFE0-C7C339696A6F}" srcOrd="0" destOrd="0" presId="urn:microsoft.com/office/officeart/2005/8/layout/radial6"/>
    <dgm:cxn modelId="{2F9D0EFE-BEA6-A141-BA8D-02BFFFB2F227}" type="presOf" srcId="{686CE450-957C-1B4D-BA4F-12DAEEC7DF17}" destId="{67A4AD4A-F122-9C48-B620-87031E03BAEA}" srcOrd="0" destOrd="0" presId="urn:microsoft.com/office/officeart/2005/8/layout/radial6"/>
    <dgm:cxn modelId="{0CF96C5F-9306-624F-8105-F560801E6208}" type="presOf" srcId="{2E9A284D-F07A-6444-8118-C3DA93F20127}" destId="{EABE2F27-BA62-FB43-BF88-C75D45DE94E4}" srcOrd="0" destOrd="0" presId="urn:microsoft.com/office/officeart/2005/8/layout/radial6"/>
    <dgm:cxn modelId="{CD46CD11-A2BB-0E4F-B8ED-69A1DC3B1EAB}" type="presOf" srcId="{D77CB75D-501F-0E4D-BB61-1607045D288B}" destId="{6ADD2756-E88C-AC48-8261-AF6FC56BA7C5}" srcOrd="0" destOrd="0" presId="urn:microsoft.com/office/officeart/2005/8/layout/radial6"/>
    <dgm:cxn modelId="{F9BC405C-0546-AE43-800F-9D469B7A1B18}" srcId="{57B55D78-C67F-844F-9F69-7E3BE405F6FA}" destId="{E4371AD3-0290-D642-A7F6-28F542ED5320}" srcOrd="1" destOrd="0" parTransId="{1A923295-CF78-0D40-B2BA-E82AF9DF9D90}" sibTransId="{2E9A284D-F07A-6444-8118-C3DA93F20127}"/>
    <dgm:cxn modelId="{C7A1E684-E83E-674B-BCE0-E82427A44DB9}" srcId="{57B55D78-C67F-844F-9F69-7E3BE405F6FA}" destId="{8B42FA3E-C12F-F346-8A8D-3CB02541FAAA}" srcOrd="4" destOrd="0" parTransId="{CA8E7A63-DAB6-A644-8FA5-3B22741A6E84}" sibTransId="{686CE450-957C-1B4D-BA4F-12DAEEC7DF17}"/>
    <dgm:cxn modelId="{E600351D-D78E-F246-9333-8113FEC642BC}" srcId="{0588BA36-49F7-4F4D-BAA2-90EFBD591EB0}" destId="{57B55D78-C67F-844F-9F69-7E3BE405F6FA}" srcOrd="0" destOrd="0" parTransId="{AC6FBFD9-4C21-BE46-A7AB-9FEB39004713}" sibTransId="{7FBDE8DC-CEB8-CE40-A191-A99428918C6B}"/>
    <dgm:cxn modelId="{EC13A331-3E0D-5741-986E-91F28FC7B9A7}" type="presOf" srcId="{8B42FA3E-C12F-F346-8A8D-3CB02541FAAA}" destId="{F8833265-D8C9-5E4D-B91E-960D84994D75}" srcOrd="0" destOrd="0" presId="urn:microsoft.com/office/officeart/2005/8/layout/radial6"/>
    <dgm:cxn modelId="{2BFAB8F7-212F-EF45-AB0C-AF7079BB9C82}" type="presOf" srcId="{57B55D78-C67F-844F-9F69-7E3BE405F6FA}" destId="{FFDFC4C8-1F02-7F4F-8AC3-B0606E5618C9}" srcOrd="0" destOrd="0" presId="urn:microsoft.com/office/officeart/2005/8/layout/radial6"/>
    <dgm:cxn modelId="{7548D0E0-D864-AE4A-B1F8-8FA090A175B9}" srcId="{57B55D78-C67F-844F-9F69-7E3BE405F6FA}" destId="{D77CB75D-501F-0E4D-BB61-1607045D288B}" srcOrd="3" destOrd="0" parTransId="{9902A93A-B8E7-544D-BC08-05722BFB4DA5}" sibTransId="{A762F25E-2F31-C84D-A5AD-A6A3B126CE13}"/>
    <dgm:cxn modelId="{711E4DE5-5333-0A4F-B415-F1C5AD601A89}" type="presOf" srcId="{E4371AD3-0290-D642-A7F6-28F542ED5320}" destId="{73889ED0-05EE-474E-822A-02FEF9B626B1}" srcOrd="0" destOrd="0" presId="urn:microsoft.com/office/officeart/2005/8/layout/radial6"/>
    <dgm:cxn modelId="{4825DE4D-15B4-2B42-891E-C4CEDF7D7624}" srcId="{57B55D78-C67F-844F-9F69-7E3BE405F6FA}" destId="{141A9DEC-E238-3A42-BFFE-C0013083DE8E}" srcOrd="2" destOrd="0" parTransId="{718E8B94-0A1A-0F4C-8C21-56F508D62938}" sibTransId="{5157E63F-B1E0-6943-8A7D-6F74373D1EFD}"/>
    <dgm:cxn modelId="{8F98F28E-BBA8-3044-8734-49E891FDB90A}" srcId="{57B55D78-C67F-844F-9F69-7E3BE405F6FA}" destId="{95E41D24-80FC-9943-BD2A-F2B069D555E0}" srcOrd="0" destOrd="0" parTransId="{54834F84-82C4-354A-9D85-EBDD3D626096}" sibTransId="{CA2D9581-70FB-8A4E-AB9A-4741E9462A65}"/>
    <dgm:cxn modelId="{0D57A776-65DF-9F40-978C-5A3233385BBD}" type="presOf" srcId="{95E41D24-80FC-9943-BD2A-F2B069D555E0}" destId="{F1A3F59D-E482-0248-B23E-D0206B01D445}" srcOrd="0" destOrd="0" presId="urn:microsoft.com/office/officeart/2005/8/layout/radial6"/>
    <dgm:cxn modelId="{05451661-EDA9-8F41-A1CF-3AE295074569}" type="presOf" srcId="{141A9DEC-E238-3A42-BFFE-C0013083DE8E}" destId="{F5312DEC-F66E-2641-9696-86A01B8F2024}" srcOrd="0" destOrd="0" presId="urn:microsoft.com/office/officeart/2005/8/layout/radial6"/>
    <dgm:cxn modelId="{7FED75D2-4F14-6D46-934F-5D60230669C3}" type="presOf" srcId="{CA2D9581-70FB-8A4E-AB9A-4741E9462A65}" destId="{78789FBD-BC51-3A42-B391-5B62E0E1CCE5}" srcOrd="0" destOrd="0" presId="urn:microsoft.com/office/officeart/2005/8/layout/radial6"/>
    <dgm:cxn modelId="{CCF9BF9A-5496-1A41-B7E8-7715AD7C8F43}" type="presOf" srcId="{A762F25E-2F31-C84D-A5AD-A6A3B126CE13}" destId="{49EF677D-9C9B-F842-A5DE-064C27FB9236}" srcOrd="0" destOrd="0" presId="urn:microsoft.com/office/officeart/2005/8/layout/radial6"/>
    <dgm:cxn modelId="{9A78F109-B7CB-B74C-9B41-7F030D9BD5FC}" type="presParOf" srcId="{85D553D5-5FB2-1745-9846-6ED2664DBE7F}" destId="{FFDFC4C8-1F02-7F4F-8AC3-B0606E5618C9}" srcOrd="0" destOrd="0" presId="urn:microsoft.com/office/officeart/2005/8/layout/radial6"/>
    <dgm:cxn modelId="{5FC130B1-4DCF-434B-B706-C11AEEBE215C}" type="presParOf" srcId="{85D553D5-5FB2-1745-9846-6ED2664DBE7F}" destId="{F1A3F59D-E482-0248-B23E-D0206B01D445}" srcOrd="1" destOrd="0" presId="urn:microsoft.com/office/officeart/2005/8/layout/radial6"/>
    <dgm:cxn modelId="{E92470EF-148C-3948-8DC7-5C58759DE632}" type="presParOf" srcId="{85D553D5-5FB2-1745-9846-6ED2664DBE7F}" destId="{65F7AD9F-BF82-8A4C-8628-32448D2E95C2}" srcOrd="2" destOrd="0" presId="urn:microsoft.com/office/officeart/2005/8/layout/radial6"/>
    <dgm:cxn modelId="{3A4FAA0C-1A90-5B49-9713-171D9B6B681F}" type="presParOf" srcId="{85D553D5-5FB2-1745-9846-6ED2664DBE7F}" destId="{78789FBD-BC51-3A42-B391-5B62E0E1CCE5}" srcOrd="3" destOrd="0" presId="urn:microsoft.com/office/officeart/2005/8/layout/radial6"/>
    <dgm:cxn modelId="{456FCB62-B928-C143-BE8B-0075DB80465A}" type="presParOf" srcId="{85D553D5-5FB2-1745-9846-6ED2664DBE7F}" destId="{73889ED0-05EE-474E-822A-02FEF9B626B1}" srcOrd="4" destOrd="0" presId="urn:microsoft.com/office/officeart/2005/8/layout/radial6"/>
    <dgm:cxn modelId="{23079910-BF65-E549-91F3-5CB6A1F4B75C}" type="presParOf" srcId="{85D553D5-5FB2-1745-9846-6ED2664DBE7F}" destId="{99E84745-6A96-9E4A-9A92-BC3D08D54612}" srcOrd="5" destOrd="0" presId="urn:microsoft.com/office/officeart/2005/8/layout/radial6"/>
    <dgm:cxn modelId="{957C0519-BE9A-5C4B-84A8-D541CC1D7B40}" type="presParOf" srcId="{85D553D5-5FB2-1745-9846-6ED2664DBE7F}" destId="{EABE2F27-BA62-FB43-BF88-C75D45DE94E4}" srcOrd="6" destOrd="0" presId="urn:microsoft.com/office/officeart/2005/8/layout/radial6"/>
    <dgm:cxn modelId="{3E3419C6-07B1-1049-88BA-DA59168BDE1F}" type="presParOf" srcId="{85D553D5-5FB2-1745-9846-6ED2664DBE7F}" destId="{F5312DEC-F66E-2641-9696-86A01B8F2024}" srcOrd="7" destOrd="0" presId="urn:microsoft.com/office/officeart/2005/8/layout/radial6"/>
    <dgm:cxn modelId="{71D71A36-C4E6-3347-8B4E-26397A321F59}" type="presParOf" srcId="{85D553D5-5FB2-1745-9846-6ED2664DBE7F}" destId="{ED91855E-7695-B84F-B1FD-57A34C511948}" srcOrd="8" destOrd="0" presId="urn:microsoft.com/office/officeart/2005/8/layout/radial6"/>
    <dgm:cxn modelId="{EC3910E2-2A3F-6840-A744-AC98807A3B59}" type="presParOf" srcId="{85D553D5-5FB2-1745-9846-6ED2664DBE7F}" destId="{643A47B7-D2BB-2A4B-AFE0-C7C339696A6F}" srcOrd="9" destOrd="0" presId="urn:microsoft.com/office/officeart/2005/8/layout/radial6"/>
    <dgm:cxn modelId="{4F499C5F-666F-1348-BC23-4A247576B58A}" type="presParOf" srcId="{85D553D5-5FB2-1745-9846-6ED2664DBE7F}" destId="{6ADD2756-E88C-AC48-8261-AF6FC56BA7C5}" srcOrd="10" destOrd="0" presId="urn:microsoft.com/office/officeart/2005/8/layout/radial6"/>
    <dgm:cxn modelId="{2A8DDAB7-6729-6F47-AE51-711D719FBB89}" type="presParOf" srcId="{85D553D5-5FB2-1745-9846-6ED2664DBE7F}" destId="{E0623E9B-F820-1846-B456-A58EC01ADA50}" srcOrd="11" destOrd="0" presId="urn:microsoft.com/office/officeart/2005/8/layout/radial6"/>
    <dgm:cxn modelId="{81845D32-0297-1D45-86F6-EF91046C2675}" type="presParOf" srcId="{85D553D5-5FB2-1745-9846-6ED2664DBE7F}" destId="{49EF677D-9C9B-F842-A5DE-064C27FB9236}" srcOrd="12" destOrd="0" presId="urn:microsoft.com/office/officeart/2005/8/layout/radial6"/>
    <dgm:cxn modelId="{94186093-A159-0047-B61D-64CDA8D93678}" type="presParOf" srcId="{85D553D5-5FB2-1745-9846-6ED2664DBE7F}" destId="{F8833265-D8C9-5E4D-B91E-960D84994D75}" srcOrd="13" destOrd="0" presId="urn:microsoft.com/office/officeart/2005/8/layout/radial6"/>
    <dgm:cxn modelId="{08C80001-5F6C-5943-8477-E9FD45F7167F}" type="presParOf" srcId="{85D553D5-5FB2-1745-9846-6ED2664DBE7F}" destId="{B777D3C7-B8BE-A34E-A641-38270031524D}" srcOrd="14" destOrd="0" presId="urn:microsoft.com/office/officeart/2005/8/layout/radial6"/>
    <dgm:cxn modelId="{A0427EC0-FD8B-C947-B96E-3D5ECF2517F5}" type="presParOf" srcId="{85D553D5-5FB2-1745-9846-6ED2664DBE7F}" destId="{67A4AD4A-F122-9C48-B620-87031E03BAE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4AD4A-F122-9C48-B620-87031E03BAEA}">
      <dsp:nvSpPr>
        <dsp:cNvPr id="0" name=""/>
        <dsp:cNvSpPr/>
      </dsp:nvSpPr>
      <dsp:spPr>
        <a:xfrm>
          <a:off x="3474149" y="784491"/>
          <a:ext cx="5243701" cy="5243701"/>
        </a:xfrm>
        <a:prstGeom prst="blockArc">
          <a:avLst>
            <a:gd name="adj1" fmla="val 11880000"/>
            <a:gd name="adj2" fmla="val 16200000"/>
            <a:gd name="adj3" fmla="val 4635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EF677D-9C9B-F842-A5DE-064C27FB9236}">
      <dsp:nvSpPr>
        <dsp:cNvPr id="0" name=""/>
        <dsp:cNvSpPr/>
      </dsp:nvSpPr>
      <dsp:spPr>
        <a:xfrm>
          <a:off x="3474149" y="784491"/>
          <a:ext cx="5243701" cy="5243701"/>
        </a:xfrm>
        <a:prstGeom prst="blockArc">
          <a:avLst>
            <a:gd name="adj1" fmla="val 7560000"/>
            <a:gd name="adj2" fmla="val 11880000"/>
            <a:gd name="adj3" fmla="val 4635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3A47B7-D2BB-2A4B-AFE0-C7C339696A6F}">
      <dsp:nvSpPr>
        <dsp:cNvPr id="0" name=""/>
        <dsp:cNvSpPr/>
      </dsp:nvSpPr>
      <dsp:spPr>
        <a:xfrm>
          <a:off x="3474149" y="784491"/>
          <a:ext cx="5243701" cy="5243701"/>
        </a:xfrm>
        <a:prstGeom prst="blockArc">
          <a:avLst>
            <a:gd name="adj1" fmla="val 3240000"/>
            <a:gd name="adj2" fmla="val 7560000"/>
            <a:gd name="adj3" fmla="val 4635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BE2F27-BA62-FB43-BF88-C75D45DE94E4}">
      <dsp:nvSpPr>
        <dsp:cNvPr id="0" name=""/>
        <dsp:cNvSpPr/>
      </dsp:nvSpPr>
      <dsp:spPr>
        <a:xfrm>
          <a:off x="3474149" y="784491"/>
          <a:ext cx="5243701" cy="5243701"/>
        </a:xfrm>
        <a:prstGeom prst="blockArc">
          <a:avLst>
            <a:gd name="adj1" fmla="val 20520000"/>
            <a:gd name="adj2" fmla="val 3240000"/>
            <a:gd name="adj3" fmla="val 4635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789FBD-BC51-3A42-B391-5B62E0E1CCE5}">
      <dsp:nvSpPr>
        <dsp:cNvPr id="0" name=""/>
        <dsp:cNvSpPr/>
      </dsp:nvSpPr>
      <dsp:spPr>
        <a:xfrm>
          <a:off x="3474149" y="784491"/>
          <a:ext cx="5243701" cy="5243701"/>
        </a:xfrm>
        <a:prstGeom prst="blockArc">
          <a:avLst>
            <a:gd name="adj1" fmla="val 16200000"/>
            <a:gd name="adj2" fmla="val 20520000"/>
            <a:gd name="adj3" fmla="val 463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DFC4C8-1F02-7F4F-8AC3-B0606E5618C9}">
      <dsp:nvSpPr>
        <dsp:cNvPr id="0" name=""/>
        <dsp:cNvSpPr/>
      </dsp:nvSpPr>
      <dsp:spPr>
        <a:xfrm>
          <a:off x="4890492" y="2200834"/>
          <a:ext cx="2411015" cy="24110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Transition System</a:t>
          </a:r>
          <a:endParaRPr lang="en-US" sz="3100" kern="1200" dirty="0"/>
        </a:p>
      </dsp:txBody>
      <dsp:txXfrm>
        <a:off x="5243577" y="2553919"/>
        <a:ext cx="1704845" cy="1704845"/>
      </dsp:txXfrm>
    </dsp:sp>
    <dsp:sp modelId="{F1A3F59D-E482-0248-B23E-D0206B01D445}">
      <dsp:nvSpPr>
        <dsp:cNvPr id="0" name=""/>
        <dsp:cNvSpPr/>
      </dsp:nvSpPr>
      <dsp:spPr>
        <a:xfrm>
          <a:off x="5252144" y="1393"/>
          <a:ext cx="1687710" cy="16877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Focused Planning</a:t>
          </a:r>
          <a:endParaRPr lang="en-US" sz="1600" kern="1200" dirty="0"/>
        </a:p>
      </dsp:txBody>
      <dsp:txXfrm>
        <a:off x="5499303" y="248552"/>
        <a:ext cx="1193392" cy="1193392"/>
      </dsp:txXfrm>
    </dsp:sp>
    <dsp:sp modelId="{73889ED0-05EE-474E-822A-02FEF9B626B1}">
      <dsp:nvSpPr>
        <dsp:cNvPr id="0" name=""/>
        <dsp:cNvSpPr/>
      </dsp:nvSpPr>
      <dsp:spPr>
        <a:xfrm>
          <a:off x="7687888" y="1771065"/>
          <a:ext cx="1687710" cy="168771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Family Engagement</a:t>
          </a:r>
          <a:endParaRPr lang="en-US" sz="1600" kern="1200" dirty="0"/>
        </a:p>
      </dsp:txBody>
      <dsp:txXfrm>
        <a:off x="7935047" y="2018224"/>
        <a:ext cx="1193392" cy="1193392"/>
      </dsp:txXfrm>
    </dsp:sp>
    <dsp:sp modelId="{F5312DEC-F66E-2641-9696-86A01B8F2024}">
      <dsp:nvSpPr>
        <dsp:cNvPr id="0" name=""/>
        <dsp:cNvSpPr/>
      </dsp:nvSpPr>
      <dsp:spPr>
        <a:xfrm>
          <a:off x="6757517" y="4634454"/>
          <a:ext cx="1687710" cy="168771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Program Structures</a:t>
          </a:r>
          <a:endParaRPr lang="en-US" sz="1600" kern="1200" dirty="0"/>
        </a:p>
      </dsp:txBody>
      <dsp:txXfrm>
        <a:off x="7004676" y="4881613"/>
        <a:ext cx="1193392" cy="1193392"/>
      </dsp:txXfrm>
    </dsp:sp>
    <dsp:sp modelId="{6ADD2756-E88C-AC48-8261-AF6FC56BA7C5}">
      <dsp:nvSpPr>
        <dsp:cNvPr id="0" name=""/>
        <dsp:cNvSpPr/>
      </dsp:nvSpPr>
      <dsp:spPr>
        <a:xfrm>
          <a:off x="3746771" y="4634454"/>
          <a:ext cx="1687710" cy="16877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Interagency Collaboration</a:t>
          </a:r>
          <a:endParaRPr lang="en-US" sz="1600" kern="1200" dirty="0"/>
        </a:p>
      </dsp:txBody>
      <dsp:txXfrm>
        <a:off x="3993930" y="4881613"/>
        <a:ext cx="1193392" cy="1193392"/>
      </dsp:txXfrm>
    </dsp:sp>
    <dsp:sp modelId="{F8833265-D8C9-5E4D-B91E-960D84994D75}">
      <dsp:nvSpPr>
        <dsp:cNvPr id="0" name=""/>
        <dsp:cNvSpPr/>
      </dsp:nvSpPr>
      <dsp:spPr>
        <a:xfrm>
          <a:off x="2816400" y="1771065"/>
          <a:ext cx="1687710" cy="168771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Development</a:t>
          </a:r>
          <a:endParaRPr lang="en-US" sz="1600" kern="1200" dirty="0"/>
        </a:p>
      </dsp:txBody>
      <dsp:txXfrm>
        <a:off x="3063559" y="2018224"/>
        <a:ext cx="1193392" cy="1193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25BD2-723C-B042-BA38-1A6FD36D53D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4C62F-3ECB-8F44-82CD-BF0BB44E3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7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81CB6-D68E-9E44-8904-846E0E8062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accent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02509031"/>
              </p:ext>
            </p:extLst>
          </p:nvPr>
        </p:nvGraphicFramePr>
        <p:xfrm>
          <a:off x="0" y="6448015"/>
          <a:ext cx="12192000" cy="42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0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196" y="6417026"/>
            <a:ext cx="1788804" cy="47103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</a:gra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8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97971"/>
            <a:ext cx="10018713" cy="1110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300389"/>
            <a:ext cx="4895055" cy="44908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1300389"/>
            <a:ext cx="4895056" cy="44908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0" y="97971"/>
            <a:ext cx="10018713" cy="10341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1328057"/>
            <a:ext cx="10018713" cy="446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928924-8F58-4E49-82C3-58CF1C7CFA6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188039-F45F-8B4E-BEBB-5E1A3C4B517C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80057519"/>
              </p:ext>
            </p:extLst>
          </p:nvPr>
        </p:nvGraphicFramePr>
        <p:xfrm>
          <a:off x="0" y="6340475"/>
          <a:ext cx="12192000" cy="63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5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884" y="6381595"/>
            <a:ext cx="2101116" cy="553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</a:gradFill>
        </p:spPr>
      </p:pic>
    </p:spTree>
    <p:extLst>
      <p:ext uri="{BB962C8B-B14F-4D97-AF65-F5344CB8AC3E}">
        <p14:creationId xmlns:p14="http://schemas.microsoft.com/office/powerpoint/2010/main" val="128103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 cap="none">
          <a:ln w="3175" cmpd="sng">
            <a:noFill/>
          </a:ln>
          <a:solidFill>
            <a:schemeClr val="accent1">
              <a:lumMod val="50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930" y="249382"/>
            <a:ext cx="9688971" cy="183495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Kent Community Transition Council</a:t>
            </a:r>
            <a:br>
              <a:rPr lang="en-US" sz="4400" dirty="0" smtClean="0"/>
            </a:br>
            <a:r>
              <a:rPr lang="en-US" sz="4400" dirty="0" smtClean="0"/>
              <a:t>(CTC)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9751" y="2084340"/>
            <a:ext cx="6987645" cy="646985"/>
          </a:xfrm>
        </p:spPr>
        <p:txBody>
          <a:bodyPr/>
          <a:lstStyle/>
          <a:p>
            <a:r>
              <a:rPr lang="en-US" dirty="0" smtClean="0"/>
              <a:t>October 24,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4606"/>
            <a:ext cx="12192000" cy="97339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622256" y="3272313"/>
            <a:ext cx="6987645" cy="646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Welcome!!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Please sit by someone new to you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9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0807" y="2648197"/>
            <a:ext cx="2078182" cy="19119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Purposeful Planning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9361" y="2648197"/>
            <a:ext cx="2078182" cy="19119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Effective Intervention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173110" y="2648197"/>
            <a:ext cx="2424625" cy="19119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Effective Implementation</a:t>
            </a:r>
            <a:endParaRPr lang="en-US" dirty="0"/>
          </a:p>
        </p:txBody>
      </p:sp>
      <p:sp>
        <p:nvSpPr>
          <p:cNvPr id="7" name="6-Point Star 6"/>
          <p:cNvSpPr/>
          <p:nvPr/>
        </p:nvSpPr>
        <p:spPr>
          <a:xfrm>
            <a:off x="9678390" y="2339438"/>
            <a:ext cx="2232561" cy="2529445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Positive Outcomes for Students</a:t>
            </a:r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2515589" y="3259775"/>
            <a:ext cx="783772" cy="688769"/>
          </a:xfrm>
          <a:prstGeom prst="mathPl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5324064" y="3259775"/>
            <a:ext cx="902525" cy="760021"/>
          </a:xfrm>
          <a:prstGeom prst="mathMultiply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8704613" y="3328058"/>
            <a:ext cx="973777" cy="552201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Predictors of </a:t>
            </a:r>
            <a:r>
              <a:rPr lang="en-US" smtClean="0"/>
              <a:t>Post-School Success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34" y="1859000"/>
            <a:ext cx="9886696" cy="1842846"/>
          </a:xfrm>
        </p:spPr>
        <p:txBody>
          <a:bodyPr>
            <a:noAutofit/>
          </a:bodyPr>
          <a:lstStyle/>
          <a:p>
            <a:r>
              <a:rPr lang="en-US" sz="3200" dirty="0" smtClean="0"/>
              <a:t>Article</a:t>
            </a:r>
          </a:p>
          <a:p>
            <a:pPr lvl="1"/>
            <a:r>
              <a:rPr lang="en-US" sz="3200" dirty="0" smtClean="0"/>
              <a:t>Example of the new research that is occurring in Secondary Transition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7680"/>
            <a:ext cx="12192000" cy="303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6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Agency Supports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87230" y="1144896"/>
            <a:ext cx="0" cy="3931253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987230" y="5069758"/>
            <a:ext cx="8627430" cy="12782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9885" y="2318560"/>
            <a:ext cx="1120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Level of Need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77946" y="5435385"/>
            <a:ext cx="5845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Age of Student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26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21, 2017</a:t>
            </a:r>
          </a:p>
          <a:p>
            <a:r>
              <a:rPr lang="en-US" dirty="0" smtClean="0"/>
              <a:t>January 30, 2018</a:t>
            </a:r>
          </a:p>
          <a:p>
            <a:r>
              <a:rPr lang="en-US" dirty="0" smtClean="0"/>
              <a:t>March 13, 2018</a:t>
            </a:r>
          </a:p>
          <a:p>
            <a:r>
              <a:rPr lang="en-US" dirty="0" smtClean="0"/>
              <a:t>May 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4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and Outcome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28245" y="1049389"/>
            <a:ext cx="4607188" cy="576262"/>
          </a:xfrm>
        </p:spPr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484310" y="1531422"/>
            <a:ext cx="4895056" cy="3891642"/>
          </a:xfrm>
        </p:spPr>
        <p:txBody>
          <a:bodyPr>
            <a:normAutofit/>
          </a:bodyPr>
          <a:lstStyle/>
          <a:p>
            <a:r>
              <a:rPr lang="en-US" dirty="0" smtClean="0"/>
              <a:t>Welcome and Why</a:t>
            </a:r>
          </a:p>
          <a:p>
            <a:r>
              <a:rPr lang="en-US" dirty="0" smtClean="0"/>
              <a:t>Transition Dates and Activities</a:t>
            </a:r>
          </a:p>
          <a:p>
            <a:r>
              <a:rPr lang="en-US" dirty="0" smtClean="0"/>
              <a:t>Introduction and Agency Updates</a:t>
            </a:r>
          </a:p>
          <a:p>
            <a:r>
              <a:rPr lang="en-US" dirty="0" smtClean="0"/>
              <a:t>Continuum of School Transition Programs</a:t>
            </a:r>
          </a:p>
          <a:p>
            <a:r>
              <a:rPr lang="en-US" dirty="0" smtClean="0"/>
              <a:t>Predictors of Post-School Success</a:t>
            </a:r>
          </a:p>
          <a:p>
            <a:r>
              <a:rPr lang="en-US" dirty="0" smtClean="0"/>
              <a:t>Continuum of Agency Supports</a:t>
            </a:r>
          </a:p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607967" y="1070913"/>
            <a:ext cx="4622537" cy="576262"/>
          </a:xfrm>
        </p:spPr>
        <p:txBody>
          <a:bodyPr/>
          <a:lstStyle/>
          <a:p>
            <a:r>
              <a:rPr lang="en-US" smtClean="0"/>
              <a:t>Outcomes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607967" y="1577459"/>
            <a:ext cx="4895056" cy="3845605"/>
          </a:xfrm>
        </p:spPr>
        <p:txBody>
          <a:bodyPr/>
          <a:lstStyle/>
          <a:p>
            <a:r>
              <a:rPr lang="en-US" dirty="0" smtClean="0"/>
              <a:t>CTC members will grow in their understanding Kent County Transition System so that we can ensure positive outcomes for all students</a:t>
            </a:r>
          </a:p>
          <a:p>
            <a:r>
              <a:rPr lang="en-US" dirty="0" smtClean="0"/>
              <a:t>CTC members will reflect and analyze effective transition activities so that we develop a system that will have a maximum impact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967" y="3557174"/>
            <a:ext cx="4305456" cy="279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7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499895"/>
              </p:ext>
            </p:extLst>
          </p:nvPr>
        </p:nvGraphicFramePr>
        <p:xfrm>
          <a:off x="0" y="0"/>
          <a:ext cx="12192000" cy="637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179" y="3289465"/>
            <a:ext cx="2786248" cy="278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844" y="615042"/>
            <a:ext cx="10018713" cy="10341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Kent Community Transition Council</a:t>
            </a:r>
            <a:br>
              <a:rPr lang="en-US" dirty="0" smtClean="0"/>
            </a:br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845" y="1132114"/>
            <a:ext cx="10018713" cy="4463143"/>
          </a:xfrm>
        </p:spPr>
        <p:txBody>
          <a:bodyPr/>
          <a:lstStyle/>
          <a:p>
            <a:r>
              <a:rPr lang="en-US" dirty="0" smtClean="0"/>
              <a:t>Kent CTC’s mission is have </a:t>
            </a:r>
            <a:r>
              <a:rPr lang="en-US" dirty="0"/>
              <a:t>a clear, purposeful, and carefully designed </a:t>
            </a:r>
            <a:r>
              <a:rPr lang="en-US" b="1" u="sng" dirty="0" smtClean="0"/>
              <a:t>system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dirty="0" smtClean="0"/>
              <a:t>promotes cross-agency</a:t>
            </a:r>
            <a:r>
              <a:rPr lang="en-US" dirty="0"/>
              <a:t>, cross-program, and cross-disciplinary collaborative efforts leading to tangible </a:t>
            </a:r>
            <a:r>
              <a:rPr lang="en-US" dirty="0" smtClean="0"/>
              <a:t>transition outcomes </a:t>
            </a:r>
            <a:r>
              <a:rPr lang="en-US" dirty="0"/>
              <a:t>for </a:t>
            </a:r>
            <a:r>
              <a:rPr lang="en-US" dirty="0" smtClean="0"/>
              <a:t>young adults.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8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516396" y="6454247"/>
            <a:ext cx="1071038" cy="26753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10800000">
            <a:off x="5021702" y="5183742"/>
            <a:ext cx="2004077" cy="1410861"/>
          </a:xfrm>
          <a:prstGeom prst="triangle">
            <a:avLst>
              <a:gd name="adj" fmla="val 4692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12430" y="117615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F946C"/>
                </a:solidFill>
                <a:latin typeface="Seravek" charset="0"/>
                <a:ea typeface="Seravek" charset="0"/>
                <a:cs typeface="Seravek" charset="0"/>
              </a:rPr>
              <a:t>Kent ISD</a:t>
            </a:r>
          </a:p>
          <a:p>
            <a:pPr algn="ctr"/>
            <a:r>
              <a:rPr lang="en-US" sz="2800" b="1" dirty="0" smtClean="0">
                <a:solidFill>
                  <a:srgbClr val="3F946C"/>
                </a:solidFill>
                <a:latin typeface="Seravek" charset="0"/>
                <a:ea typeface="Seravek" charset="0"/>
                <a:cs typeface="Seravek" charset="0"/>
              </a:rPr>
              <a:t>Secondary Transition Technical Assistance</a:t>
            </a:r>
            <a:endParaRPr lang="en-US" sz="2800" b="1" dirty="0">
              <a:solidFill>
                <a:srgbClr val="3F946C"/>
              </a:solidFill>
              <a:latin typeface="Seravek" charset="0"/>
              <a:ea typeface="Seravek" charset="0"/>
              <a:cs typeface="Serave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92" y="1231469"/>
            <a:ext cx="718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latin typeface="Seravek" charset="0"/>
                <a:ea typeface="Seravek" charset="0"/>
                <a:cs typeface="Seravek" charset="0"/>
              </a:rPr>
              <a:t>It is Kent ISD’s mission to develop a system of supports throughout secondary education that provides educators the knowledge and resources they need to prepare </a:t>
            </a:r>
            <a:r>
              <a:rPr lang="en-US" dirty="0" smtClean="0">
                <a:latin typeface="Seravek" charset="0"/>
                <a:ea typeface="Seravek" charset="0"/>
                <a:cs typeface="Seravek" charset="0"/>
              </a:rPr>
              <a:t>students </a:t>
            </a:r>
            <a:r>
              <a:rPr lang="en-US" dirty="0">
                <a:latin typeface="Seravek" charset="0"/>
                <a:ea typeface="Seravek" charset="0"/>
                <a:cs typeface="Seravek" charset="0"/>
              </a:rPr>
              <a:t>for career, training and college. </a:t>
            </a:r>
          </a:p>
        </p:txBody>
      </p:sp>
      <p:sp>
        <p:nvSpPr>
          <p:cNvPr id="9" name="Down Arrow 8"/>
          <p:cNvSpPr/>
          <p:nvPr/>
        </p:nvSpPr>
        <p:spPr>
          <a:xfrm>
            <a:off x="6542972" y="3013580"/>
            <a:ext cx="499315" cy="2380768"/>
          </a:xfrm>
          <a:prstGeom prst="downArrow">
            <a:avLst>
              <a:gd name="adj1" fmla="val 54797"/>
              <a:gd name="adj2" fmla="val 4520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iangle 17"/>
          <p:cNvSpPr/>
          <p:nvPr/>
        </p:nvSpPr>
        <p:spPr>
          <a:xfrm rot="10800000">
            <a:off x="5623075" y="5183741"/>
            <a:ext cx="885616" cy="1404270"/>
          </a:xfrm>
          <a:prstGeom prst="triangle">
            <a:avLst/>
          </a:prstGeom>
          <a:solidFill>
            <a:srgbClr val="F7E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034238" y="2543344"/>
            <a:ext cx="499315" cy="2851004"/>
          </a:xfrm>
          <a:prstGeom prst="downArrow">
            <a:avLst>
              <a:gd name="adj1" fmla="val 54797"/>
              <a:gd name="adj2" fmla="val 45202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518415" y="2652038"/>
            <a:ext cx="499315" cy="2742311"/>
          </a:xfrm>
          <a:prstGeom prst="downArrow">
            <a:avLst>
              <a:gd name="adj1" fmla="val 54797"/>
              <a:gd name="adj2" fmla="val 4520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017081" y="3146413"/>
            <a:ext cx="499315" cy="2247935"/>
          </a:xfrm>
          <a:prstGeom prst="downArrow">
            <a:avLst>
              <a:gd name="adj1" fmla="val 54797"/>
              <a:gd name="adj2" fmla="val 45202"/>
            </a:avLst>
          </a:prstGeom>
          <a:solidFill>
            <a:srgbClr val="D7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08077" y="3057952"/>
            <a:ext cx="1588521" cy="286409"/>
          </a:xfrm>
          <a:prstGeom prst="rect">
            <a:avLst/>
          </a:prstGeom>
          <a:solidFill>
            <a:srgbClr val="D7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Adult Living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6373" y="2652038"/>
            <a:ext cx="2486048" cy="2902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Getting Ready for Employment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39546" y="2543343"/>
            <a:ext cx="2104345" cy="2721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Community Participation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Triangle 6"/>
          <p:cNvSpPr/>
          <p:nvPr/>
        </p:nvSpPr>
        <p:spPr>
          <a:xfrm rot="10800000">
            <a:off x="5768074" y="6185223"/>
            <a:ext cx="595620" cy="4093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55369" y="2913425"/>
            <a:ext cx="2768849" cy="232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Postsecondary Education/Training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1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Dates and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Navigating Transition: IEP Compliance and Quality Planning</a:t>
            </a:r>
          </a:p>
          <a:p>
            <a:pPr lvl="1"/>
            <a:r>
              <a:rPr lang="en-US" dirty="0" smtClean="0"/>
              <a:t>October 25</a:t>
            </a:r>
          </a:p>
          <a:p>
            <a:r>
              <a:rPr lang="en-US" dirty="0" smtClean="0"/>
              <a:t>Student Transition Conference</a:t>
            </a:r>
          </a:p>
          <a:p>
            <a:pPr lvl="1"/>
            <a:r>
              <a:rPr lang="en-US" dirty="0" smtClean="0"/>
              <a:t>November 15</a:t>
            </a:r>
          </a:p>
          <a:p>
            <a:r>
              <a:rPr lang="en-US" dirty="0" smtClean="0"/>
              <a:t>Transition Expo</a:t>
            </a:r>
          </a:p>
          <a:p>
            <a:pPr lvl="1"/>
            <a:r>
              <a:rPr lang="en-US" dirty="0" smtClean="0"/>
              <a:t>March 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4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Agency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you are</a:t>
            </a:r>
          </a:p>
          <a:p>
            <a:r>
              <a:rPr lang="en-US" dirty="0" smtClean="0"/>
              <a:t>Where you work</a:t>
            </a:r>
            <a:endParaRPr lang="en-US" dirty="0"/>
          </a:p>
          <a:p>
            <a:r>
              <a:rPr lang="en-US" dirty="0" smtClean="0"/>
              <a:t>The students that you support</a:t>
            </a:r>
          </a:p>
          <a:p>
            <a:r>
              <a:rPr lang="en-US" dirty="0" smtClean="0"/>
              <a:t>The services that you provide</a:t>
            </a:r>
          </a:p>
          <a:p>
            <a:r>
              <a:rPr lang="en-US" dirty="0" smtClean="0"/>
              <a:t>Updates to staff and/or the organization</a:t>
            </a:r>
          </a:p>
          <a:p>
            <a:r>
              <a:rPr lang="en-US" dirty="0" smtClean="0"/>
              <a:t>Other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516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School Transition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Descriptions</a:t>
            </a:r>
          </a:p>
          <a:p>
            <a:r>
              <a:rPr lang="en-US" dirty="0" smtClean="0"/>
              <a:t>Program Visual</a:t>
            </a:r>
          </a:p>
          <a:p>
            <a:endParaRPr lang="en-US" dirty="0" smtClean="0"/>
          </a:p>
          <a:p>
            <a:r>
              <a:rPr lang="en-US" dirty="0" smtClean="0"/>
              <a:t>Table discussions</a:t>
            </a:r>
          </a:p>
          <a:p>
            <a:pPr lvl="1"/>
            <a:r>
              <a:rPr lang="en-US" dirty="0" smtClean="0"/>
              <a:t>Do you work with a program listed?</a:t>
            </a:r>
          </a:p>
          <a:p>
            <a:pPr lvl="1"/>
            <a:r>
              <a:rPr lang="en-US" dirty="0" smtClean="0"/>
              <a:t>Where would you provide supports/services?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Drafts </a:t>
            </a:r>
            <a:r>
              <a:rPr lang="mr-IN" i="1" dirty="0" smtClean="0"/>
              <a:t>–</a:t>
            </a:r>
            <a:r>
              <a:rPr lang="en-US" i="1" dirty="0" smtClean="0"/>
              <a:t> any edits/updates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330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807" y="2167101"/>
            <a:ext cx="7864170" cy="41157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0565"/>
            <a:ext cx="6021763" cy="306878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36723" y="53378"/>
            <a:ext cx="7306880" cy="15902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Visible Learning </a:t>
            </a:r>
            <a:r>
              <a:rPr lang="mr-IN" dirty="0" smtClean="0"/>
              <a:t>–</a:t>
            </a:r>
            <a:r>
              <a:rPr lang="en-US" dirty="0" smtClean="0"/>
              <a:t> John Hattie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I</a:t>
            </a:r>
            <a:r>
              <a:rPr lang="en-US" dirty="0" smtClean="0"/>
              <a:t> want to </a:t>
            </a:r>
            <a:r>
              <a:rPr lang="en-US" dirty="0"/>
              <a:t>u</a:t>
            </a:r>
            <a:r>
              <a:rPr lang="en-US" dirty="0" smtClean="0"/>
              <a:t>nderstand my </a:t>
            </a:r>
            <a:r>
              <a:rPr lang="en-US" dirty="0"/>
              <a:t>i</a:t>
            </a:r>
            <a:r>
              <a:rPr lang="en-US" dirty="0" smtClean="0"/>
              <a:t>mpact”</a:t>
            </a:r>
            <a:br>
              <a:rPr lang="en-US" dirty="0" smtClean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662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nt ISD PowerPoint Template" id="{924E1D4D-7A5C-EB45-B11F-B3F8343010F6}" vid="{4F2C9164-6312-3E4F-AEB3-B241ECC063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Kent ISD PowerPoint Template</Template>
  <TotalTime>329</TotalTime>
  <Words>331</Words>
  <Application>Microsoft Office PowerPoint</Application>
  <PresentationFormat>Widescreen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Mangal</vt:lpstr>
      <vt:lpstr>Seravek</vt:lpstr>
      <vt:lpstr>Parallax</vt:lpstr>
      <vt:lpstr>Kent Community Transition Council (CTC)</vt:lpstr>
      <vt:lpstr>Agenda and Outcome</vt:lpstr>
      <vt:lpstr>PowerPoint Presentation</vt:lpstr>
      <vt:lpstr>Kent Community Transition Council Mission</vt:lpstr>
      <vt:lpstr>PowerPoint Presentation</vt:lpstr>
      <vt:lpstr>Transition Dates and Activities</vt:lpstr>
      <vt:lpstr>Introduction and Agency Updates</vt:lpstr>
      <vt:lpstr>Continuum of School Transition Programs</vt:lpstr>
      <vt:lpstr>Visible Learning – John Hattie “I want to understand my impact” </vt:lpstr>
      <vt:lpstr>PowerPoint Presentation</vt:lpstr>
      <vt:lpstr>Predictors of Post-School Success</vt:lpstr>
      <vt:lpstr>Continuum of Agency Supports</vt:lpstr>
      <vt:lpstr>Upcoming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Community Transition Council (CTC)</dc:title>
  <dc:creator>Paul Dymowski</dc:creator>
  <cp:lastModifiedBy>Lori Matthews</cp:lastModifiedBy>
  <cp:revision>13</cp:revision>
  <dcterms:created xsi:type="dcterms:W3CDTF">2017-10-23T15:28:11Z</dcterms:created>
  <dcterms:modified xsi:type="dcterms:W3CDTF">2017-11-13T14:51:42Z</dcterms:modified>
</cp:coreProperties>
</file>