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99" r:id="rId2"/>
    <p:sldId id="400" r:id="rId3"/>
    <p:sldId id="412" r:id="rId4"/>
    <p:sldId id="409" r:id="rId5"/>
    <p:sldId id="403" r:id="rId6"/>
    <p:sldId id="402" r:id="rId7"/>
    <p:sldId id="404" r:id="rId8"/>
    <p:sldId id="405" r:id="rId9"/>
    <p:sldId id="383" r:id="rId10"/>
    <p:sldId id="410" r:id="rId11"/>
    <p:sldId id="406" r:id="rId12"/>
    <p:sldId id="390" r:id="rId13"/>
    <p:sldId id="377" r:id="rId14"/>
    <p:sldId id="381" r:id="rId15"/>
    <p:sldId id="407" r:id="rId16"/>
    <p:sldId id="376" r:id="rId17"/>
    <p:sldId id="374" r:id="rId18"/>
    <p:sldId id="263" r:id="rId19"/>
    <p:sldId id="397" r:id="rId20"/>
    <p:sldId id="394" r:id="rId21"/>
    <p:sldId id="413" r:id="rId22"/>
    <p:sldId id="414" r:id="rId23"/>
  </p:sldIdLst>
  <p:sldSz cx="9144000" cy="6858000" type="screen4x3"/>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0D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94673" autoAdjust="0"/>
  </p:normalViewPr>
  <p:slideViewPr>
    <p:cSldViewPr snapToGrid="0">
      <p:cViewPr varScale="1">
        <p:scale>
          <a:sx n="89" d="100"/>
          <a:sy n="89" d="100"/>
        </p:scale>
        <p:origin x="456" y="90"/>
      </p:cViewPr>
      <p:guideLst/>
    </p:cSldViewPr>
  </p:slideViewPr>
  <p:outlineViewPr>
    <p:cViewPr>
      <p:scale>
        <a:sx n="33" d="100"/>
        <a:sy n="33" d="100"/>
      </p:scale>
      <p:origin x="0" y="-8628"/>
    </p:cViewPr>
  </p:outlineViewPr>
  <p:notesTextViewPr>
    <p:cViewPr>
      <p:scale>
        <a:sx n="3" d="2"/>
        <a:sy n="3" d="2"/>
      </p:scale>
      <p:origin x="0" y="0"/>
    </p:cViewPr>
  </p:notesTextViewPr>
  <p:sorterViewPr>
    <p:cViewPr varScale="1">
      <p:scale>
        <a:sx n="1" d="1"/>
        <a:sy n="1" d="1"/>
      </p:scale>
      <p:origin x="0" y="-40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0098"/>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0098"/>
          </a:xfrm>
          <a:prstGeom prst="rect">
            <a:avLst/>
          </a:prstGeom>
        </p:spPr>
        <p:txBody>
          <a:bodyPr vert="horz" lIns="94119" tIns="47060" rIns="94119" bIns="47060" rtlCol="0"/>
          <a:lstStyle>
            <a:lvl1pPr algn="r">
              <a:defRPr sz="1200"/>
            </a:lvl1pPr>
          </a:lstStyle>
          <a:p>
            <a:fld id="{978502D6-3C2F-4270-8884-A1C6C919E29A}" type="datetimeFigureOut">
              <a:rPr lang="en-US" smtClean="0"/>
              <a:t>12/13/2018</a:t>
            </a:fld>
            <a:endParaRPr lang="en-US"/>
          </a:p>
        </p:txBody>
      </p:sp>
      <p:sp>
        <p:nvSpPr>
          <p:cNvPr id="4" name="Footer Placeholder 3"/>
          <p:cNvSpPr>
            <a:spLocks noGrp="1"/>
          </p:cNvSpPr>
          <p:nvPr>
            <p:ph type="ftr" sz="quarter" idx="2"/>
          </p:nvPr>
        </p:nvSpPr>
        <p:spPr>
          <a:xfrm>
            <a:off x="0" y="8899328"/>
            <a:ext cx="3077739" cy="470097"/>
          </a:xfrm>
          <a:prstGeom prst="rect">
            <a:avLst/>
          </a:prstGeom>
        </p:spPr>
        <p:txBody>
          <a:bodyPr vert="horz" lIns="94119" tIns="47060" rIns="94119" bIns="47060"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899328"/>
            <a:ext cx="3077739" cy="470097"/>
          </a:xfrm>
          <a:prstGeom prst="rect">
            <a:avLst/>
          </a:prstGeom>
        </p:spPr>
        <p:txBody>
          <a:bodyPr vert="horz" lIns="94119" tIns="47060" rIns="94119" bIns="47060" rtlCol="0" anchor="b"/>
          <a:lstStyle>
            <a:lvl1pPr algn="r">
              <a:defRPr sz="1200"/>
            </a:lvl1pPr>
          </a:lstStyle>
          <a:p>
            <a:fld id="{57D3C51B-0B0F-4739-B699-DD5039F9D2CE}" type="slidenum">
              <a:rPr lang="en-US" smtClean="0"/>
              <a:t>‹#›</a:t>
            </a:fld>
            <a:endParaRPr lang="en-US"/>
          </a:p>
        </p:txBody>
      </p:sp>
    </p:spTree>
    <p:extLst>
      <p:ext uri="{BB962C8B-B14F-4D97-AF65-F5344CB8AC3E}">
        <p14:creationId xmlns:p14="http://schemas.microsoft.com/office/powerpoint/2010/main" val="104613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0098"/>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idx="1"/>
          </p:nvPr>
        </p:nvSpPr>
        <p:spPr>
          <a:xfrm>
            <a:off x="4023092" y="0"/>
            <a:ext cx="3077739" cy="470098"/>
          </a:xfrm>
          <a:prstGeom prst="rect">
            <a:avLst/>
          </a:prstGeom>
        </p:spPr>
        <p:txBody>
          <a:bodyPr vert="horz" lIns="94119" tIns="47060" rIns="94119" bIns="47060" rtlCol="0"/>
          <a:lstStyle>
            <a:lvl1pPr algn="r">
              <a:defRPr sz="1200"/>
            </a:lvl1pPr>
          </a:lstStyle>
          <a:p>
            <a:fld id="{2CB898DA-89F6-4ABF-B092-164D98CD42E1}" type="datetimeFigureOut">
              <a:rPr lang="en-US" smtClean="0"/>
              <a:t>12/13/2018</a:t>
            </a:fld>
            <a:endParaRPr lang="en-US"/>
          </a:p>
        </p:txBody>
      </p:sp>
      <p:sp>
        <p:nvSpPr>
          <p:cNvPr id="4" name="Slide Image Placeholder 3"/>
          <p:cNvSpPr>
            <a:spLocks noGrp="1" noRot="1" noChangeAspect="1"/>
          </p:cNvSpPr>
          <p:nvPr>
            <p:ph type="sldImg" idx="2"/>
          </p:nvPr>
        </p:nvSpPr>
        <p:spPr>
          <a:xfrm>
            <a:off x="1443038" y="1171575"/>
            <a:ext cx="4216400" cy="3162300"/>
          </a:xfrm>
          <a:prstGeom prst="rect">
            <a:avLst/>
          </a:prstGeom>
          <a:noFill/>
          <a:ln w="12700">
            <a:solidFill>
              <a:prstClr val="black"/>
            </a:solidFill>
          </a:ln>
        </p:spPr>
        <p:txBody>
          <a:bodyPr vert="horz" lIns="94119" tIns="47060" rIns="94119" bIns="47060" rtlCol="0" anchor="ctr"/>
          <a:lstStyle/>
          <a:p>
            <a:endParaRPr lang="en-US"/>
          </a:p>
        </p:txBody>
      </p:sp>
      <p:sp>
        <p:nvSpPr>
          <p:cNvPr id="5" name="Notes Placeholder 4"/>
          <p:cNvSpPr>
            <a:spLocks noGrp="1"/>
          </p:cNvSpPr>
          <p:nvPr>
            <p:ph type="body" sz="quarter" idx="3"/>
          </p:nvPr>
        </p:nvSpPr>
        <p:spPr>
          <a:xfrm>
            <a:off x="710248" y="4509036"/>
            <a:ext cx="5681980" cy="3689211"/>
          </a:xfrm>
          <a:prstGeom prst="rect">
            <a:avLst/>
          </a:prstGeom>
        </p:spPr>
        <p:txBody>
          <a:bodyPr vert="horz" lIns="94119" tIns="47060" rIns="94119" bIns="4706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77739" cy="470097"/>
          </a:xfrm>
          <a:prstGeom prst="rect">
            <a:avLst/>
          </a:prstGeom>
        </p:spPr>
        <p:txBody>
          <a:bodyPr vert="horz" lIns="94119" tIns="47060" rIns="94119" bIns="47060"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899328"/>
            <a:ext cx="3077739" cy="470097"/>
          </a:xfrm>
          <a:prstGeom prst="rect">
            <a:avLst/>
          </a:prstGeom>
        </p:spPr>
        <p:txBody>
          <a:bodyPr vert="horz" lIns="94119" tIns="47060" rIns="94119" bIns="47060" rtlCol="0" anchor="b"/>
          <a:lstStyle>
            <a:lvl1pPr algn="r">
              <a:defRPr sz="1200"/>
            </a:lvl1pPr>
          </a:lstStyle>
          <a:p>
            <a:fld id="{22CE3FAA-4B6A-4A0A-9EB6-31523D7B21EE}" type="slidenum">
              <a:rPr lang="en-US" smtClean="0"/>
              <a:t>‹#›</a:t>
            </a:fld>
            <a:endParaRPr lang="en-US"/>
          </a:p>
        </p:txBody>
      </p:sp>
    </p:spTree>
    <p:extLst>
      <p:ext uri="{BB962C8B-B14F-4D97-AF65-F5344CB8AC3E}">
        <p14:creationId xmlns:p14="http://schemas.microsoft.com/office/powerpoint/2010/main" val="2415585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0B101B-C5AA-4D2C-8816-1BA4BEDAA3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51948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p>
        </p:txBody>
      </p:sp>
      <p:sp>
        <p:nvSpPr>
          <p:cNvPr id="7" name="Rectangle 6"/>
          <p:cNvSpPr/>
          <p:nvPr userDrawn="1"/>
        </p:nvSpPr>
        <p:spPr>
          <a:xfrm>
            <a:off x="0" y="3061062"/>
            <a:ext cx="9144000" cy="212587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628650" y="2013880"/>
            <a:ext cx="8010758" cy="1005257"/>
          </a:xfrm>
        </p:spPr>
        <p:txBody>
          <a:bodyPr anchor="b">
            <a:normAutofit/>
          </a:bodyPr>
          <a:lstStyle>
            <a:lvl1pPr algn="ctr">
              <a:defRPr sz="4050">
                <a:solidFill>
                  <a:srgbClr val="00206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205029" y="3259148"/>
            <a:ext cx="6858000" cy="1647389"/>
          </a:xfrm>
        </p:spPr>
        <p:txBody>
          <a:bodyPr>
            <a:normAutofit/>
          </a:bodyPr>
          <a:lstStyle>
            <a:lvl1pPr marL="0" indent="0" algn="ctr">
              <a:buNone/>
              <a:defRPr sz="3000">
                <a:solidFill>
                  <a:srgbClr val="002060"/>
                </a:solidFill>
                <a:latin typeface="Futura LT CondensedLight" panose="02000406030000020003"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346F5C8-86DE-4AEE-9B8B-1E43C5E88762}" type="datetimeFigureOut">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824FF-6A2A-4602-BAC5-EC531A1D4E99}"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9102" y="5950108"/>
            <a:ext cx="1264838" cy="729443"/>
          </a:xfrm>
          <a:prstGeom prst="rect">
            <a:avLst/>
          </a:prstGeom>
        </p:spPr>
      </p:pic>
      <p:sp>
        <p:nvSpPr>
          <p:cNvPr id="11" name="Rectangle 10"/>
          <p:cNvSpPr/>
          <p:nvPr userDrawn="1"/>
        </p:nvSpPr>
        <p:spPr>
          <a:xfrm>
            <a:off x="0" y="5183470"/>
            <a:ext cx="9144000" cy="1293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51712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5181" y="431300"/>
            <a:ext cx="8345229" cy="1325563"/>
          </a:xfrm>
        </p:spPr>
        <p:txBody>
          <a:bodyPr>
            <a:normAutofit/>
          </a:bodyPr>
          <a:lstStyle>
            <a:lvl1pPr>
              <a:defRPr sz="4400" b="1">
                <a:solidFill>
                  <a:srgbClr val="002060"/>
                </a:solidFill>
              </a:defRPr>
            </a:lvl1pPr>
          </a:lstStyle>
          <a:p>
            <a:r>
              <a:rPr lang="en-US" smtClean="0"/>
              <a:t>Click to edit Master title style</a:t>
            </a:r>
            <a:endParaRPr lang="en-US"/>
          </a:p>
        </p:txBody>
      </p:sp>
      <p:sp>
        <p:nvSpPr>
          <p:cNvPr id="3" name="Content Placeholder 2"/>
          <p:cNvSpPr>
            <a:spLocks noGrp="1"/>
          </p:cNvSpPr>
          <p:nvPr>
            <p:ph idx="1"/>
          </p:nvPr>
        </p:nvSpPr>
        <p:spPr>
          <a:xfrm>
            <a:off x="255180" y="2003670"/>
            <a:ext cx="8345229" cy="3890963"/>
          </a:xfrm>
        </p:spPr>
        <p:txBody>
          <a:bodyPr/>
          <a:lstStyle>
            <a:lvl1pPr>
              <a:defRPr sz="2800" b="1">
                <a:solidFill>
                  <a:srgbClr val="002060"/>
                </a:solidFill>
              </a:defRPr>
            </a:lvl1pPr>
            <a:lvl2pPr>
              <a:defRPr sz="2400" b="1">
                <a:solidFill>
                  <a:srgbClr val="002060"/>
                </a:solidFill>
              </a:defRPr>
            </a:lvl2pPr>
            <a:lvl3pPr>
              <a:defRPr sz="2000" b="1">
                <a:solidFill>
                  <a:srgbClr val="002060"/>
                </a:solidFill>
              </a:defRPr>
            </a:lvl3pPr>
            <a:lvl4pPr>
              <a:defRPr sz="1800" b="1">
                <a:solidFill>
                  <a:srgbClr val="002060"/>
                </a:solidFill>
              </a:defRPr>
            </a:lvl4pPr>
            <a:lvl5pPr>
              <a:defRPr sz="1600" b="1">
                <a:solidFill>
                  <a:srgbClr val="002060"/>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346F5C8-86DE-4AEE-9B8B-1E43C5E88762}" type="datetimeFigureOut">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824FF-6A2A-4602-BAC5-EC531A1D4E99}" type="slidenum">
              <a:rPr lang="en-US" smtClean="0"/>
              <a:t>‹#›</a:t>
            </a:fld>
            <a:endParaRPr lang="en-US"/>
          </a:p>
        </p:txBody>
      </p:sp>
    </p:spTree>
    <p:extLst>
      <p:ext uri="{BB962C8B-B14F-4D97-AF65-F5344CB8AC3E}">
        <p14:creationId xmlns:p14="http://schemas.microsoft.com/office/powerpoint/2010/main" val="40485088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46F5C8-86DE-4AEE-9B8B-1E43C5E88762}" type="datetimeFigureOut">
              <a:rPr lang="en-US" smtClean="0"/>
              <a:t>12/13/2018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824FF-6A2A-4602-BAC5-EC531A1D4E99}" type="slidenum">
              <a:rPr lang="en-US" smtClean="0"/>
              <a:t>‹#›</a:t>
            </a:fld>
            <a:endParaRPr lang="en-US"/>
          </a:p>
        </p:txBody>
      </p:sp>
    </p:spTree>
    <p:extLst>
      <p:ext uri="{BB962C8B-B14F-4D97-AF65-F5344CB8AC3E}">
        <p14:creationId xmlns:p14="http://schemas.microsoft.com/office/powerpoint/2010/main" val="30025103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7142" y="265956"/>
            <a:ext cx="8248207"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67141" y="1828801"/>
            <a:ext cx="8248207" cy="452755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346F5C8-86DE-4AEE-9B8B-1E43C5E88762}" type="datetimeFigureOut">
              <a:rPr lang="en-US" smtClean="0"/>
              <a:t>12/13/2018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E824FF-6A2A-4602-BAC5-EC531A1D4E99}" type="slidenum">
              <a:rPr lang="en-US" smtClean="0"/>
              <a:t>‹#›</a:t>
            </a:fld>
            <a:endParaRPr lang="en-US"/>
          </a:p>
        </p:txBody>
      </p:sp>
      <p:sp>
        <p:nvSpPr>
          <p:cNvPr id="7" name="Rectangle 6"/>
          <p:cNvSpPr/>
          <p:nvPr userDrawn="1"/>
        </p:nvSpPr>
        <p:spPr>
          <a:xfrm rot="16200000">
            <a:off x="5556997" y="3270998"/>
            <a:ext cx="6858000" cy="316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634" y="6292949"/>
            <a:ext cx="860154" cy="499130"/>
          </a:xfrm>
          <a:prstGeom prst="rect">
            <a:avLst/>
          </a:prstGeom>
        </p:spPr>
      </p:pic>
    </p:spTree>
    <p:extLst>
      <p:ext uri="{BB962C8B-B14F-4D97-AF65-F5344CB8AC3E}">
        <p14:creationId xmlns:p14="http://schemas.microsoft.com/office/powerpoint/2010/main" val="3371535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p:timing>
    <p:tnLst>
      <p:par>
        <p:cTn id="1" dur="indefinite" restart="never" nodeType="tmRoot"/>
      </p:par>
    </p:tnLst>
  </p:timing>
  <p:txStyles>
    <p:titleStyle>
      <a:lvl1pPr algn="ctr" defTabSz="685800" rtl="0" eaLnBrk="1" latinLnBrk="0" hangingPunct="1">
        <a:lnSpc>
          <a:spcPct val="90000"/>
        </a:lnSpc>
        <a:spcBef>
          <a:spcPct val="0"/>
        </a:spcBef>
        <a:buNone/>
        <a:defRPr sz="3300" b="1" kern="1200">
          <a:solidFill>
            <a:srgbClr val="00206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kern="1200">
          <a:solidFill>
            <a:srgbClr val="002060"/>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rgbClr val="002060"/>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1" kern="1200">
          <a:solidFill>
            <a:srgbClr val="002060"/>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1" kern="1200">
          <a:solidFill>
            <a:srgbClr val="002060"/>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1" kern="1200">
          <a:solidFill>
            <a:srgbClr val="00206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gvsu.edu/autismcente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facebook.com/STARTProjectMI/?fref=ts"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twitter.com/STARTProjectMI?lang=en"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package" Target="../embeddings/Microsoft_PowerPoint_Presentation1.pptx"/></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gvsu.edu/autismcenter/passport-216.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gvsu.edu/cms4/asset/64CB422A-ED08-43F0-F795CA9DE364B6BE/school_services_brochure(2).pdf" TargetMode="External"/><Relationship Id="rId2" Type="http://schemas.openxmlformats.org/officeDocument/2006/relationships/hyperlink" Target="https://www.gvsu.edu/autismcenter/parent-portal-229.htm" TargetMode="External"/><Relationship Id="rId1" Type="http://schemas.openxmlformats.org/officeDocument/2006/relationships/slideLayout" Target="../slideLayouts/slideLayout2.xml"/><Relationship Id="rId4" Type="http://schemas.openxmlformats.org/officeDocument/2006/relationships/hyperlink" Target="https://www.gvsu.edu/autismcenter/passport-216.ht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gvsu.edu/autismcenter/start-conference-167.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92500" lnSpcReduction="20000"/>
          </a:bodyPr>
          <a:lstStyle/>
          <a:p>
            <a:endParaRPr lang="en-US" sz="6600" dirty="0" smtClean="0"/>
          </a:p>
          <a:p>
            <a:r>
              <a:rPr lang="en-US" sz="6600" dirty="0" smtClean="0"/>
              <a:t>The </a:t>
            </a:r>
            <a:r>
              <a:rPr lang="en-US" sz="6600" dirty="0"/>
              <a:t>START Project</a:t>
            </a: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2291379" y="387275"/>
            <a:ext cx="4195482" cy="2631862"/>
          </a:xfrm>
          <a:prstGeom prst="rect">
            <a:avLst/>
          </a:prstGeom>
        </p:spPr>
      </p:pic>
    </p:spTree>
    <p:extLst>
      <p:ext uri="{BB962C8B-B14F-4D97-AF65-F5344CB8AC3E}">
        <p14:creationId xmlns:p14="http://schemas.microsoft.com/office/powerpoint/2010/main" val="3815617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Collaborative Networks</a:t>
            </a:r>
            <a:endParaRPr lang="en-US" dirty="0"/>
          </a:p>
        </p:txBody>
      </p:sp>
      <p:sp>
        <p:nvSpPr>
          <p:cNvPr id="3" name="Content Placeholder 2"/>
          <p:cNvSpPr>
            <a:spLocks noGrp="1"/>
          </p:cNvSpPr>
          <p:nvPr>
            <p:ph idx="1"/>
          </p:nvPr>
        </p:nvSpPr>
        <p:spPr/>
        <p:txBody>
          <a:bodyPr>
            <a:normAutofit lnSpcReduction="10000"/>
          </a:bodyPr>
          <a:lstStyle/>
          <a:p>
            <a:pPr>
              <a:lnSpc>
                <a:spcPct val="200000"/>
              </a:lnSpc>
              <a:spcBef>
                <a:spcPts val="0"/>
              </a:spcBef>
            </a:pPr>
            <a:r>
              <a:rPr lang="en-US" dirty="0" smtClean="0"/>
              <a:t>16 RCNs across the state</a:t>
            </a:r>
          </a:p>
          <a:p>
            <a:pPr>
              <a:lnSpc>
                <a:spcPct val="200000"/>
              </a:lnSpc>
            </a:pPr>
            <a:r>
              <a:rPr lang="en-US" dirty="0" smtClean="0"/>
              <a:t>Supported by START</a:t>
            </a:r>
          </a:p>
          <a:p>
            <a:pPr>
              <a:lnSpc>
                <a:spcPct val="200000"/>
              </a:lnSpc>
            </a:pPr>
            <a:r>
              <a:rPr lang="en-US" dirty="0" smtClean="0"/>
              <a:t>Most are multi-county/multi-ISD</a:t>
            </a:r>
          </a:p>
          <a:p>
            <a:pPr>
              <a:lnSpc>
                <a:spcPct val="110000"/>
              </a:lnSpc>
            </a:pPr>
            <a:r>
              <a:rPr lang="en-US" dirty="0" smtClean="0"/>
              <a:t>Increase collaboration and training/learning opportunities within and across regions</a:t>
            </a:r>
            <a:endParaRPr lang="en-US" dirty="0"/>
          </a:p>
        </p:txBody>
      </p:sp>
    </p:spTree>
    <p:extLst>
      <p:ext uri="{BB962C8B-B14F-4D97-AF65-F5344CB8AC3E}">
        <p14:creationId xmlns:p14="http://schemas.microsoft.com/office/powerpoint/2010/main" val="3938573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CN Map" title="RCN Map"/>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94397" y="166744"/>
            <a:ext cx="5175246" cy="6691256"/>
          </a:xfrm>
          <a:prstGeom prst="rect">
            <a:avLst/>
          </a:prstGeom>
        </p:spPr>
      </p:pic>
    </p:spTree>
    <p:extLst>
      <p:ext uri="{BB962C8B-B14F-4D97-AF65-F5344CB8AC3E}">
        <p14:creationId xmlns:p14="http://schemas.microsoft.com/office/powerpoint/2010/main" val="1110448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179" y="171993"/>
            <a:ext cx="8345229" cy="796196"/>
          </a:xfrm>
        </p:spPr>
        <p:txBody>
          <a:bodyPr/>
          <a:lstStyle/>
          <a:p>
            <a:r>
              <a:rPr lang="en-US" dirty="0" smtClean="0"/>
              <a:t>START - RCN Contract </a:t>
            </a:r>
            <a:r>
              <a:rPr lang="en-US" dirty="0" smtClean="0"/>
              <a:t>Goals</a:t>
            </a:r>
            <a:endParaRPr lang="en-US" dirty="0"/>
          </a:p>
        </p:txBody>
      </p:sp>
      <p:sp>
        <p:nvSpPr>
          <p:cNvPr id="3" name="Content Placeholder 2"/>
          <p:cNvSpPr>
            <a:spLocks noGrp="1"/>
          </p:cNvSpPr>
          <p:nvPr>
            <p:ph idx="1"/>
          </p:nvPr>
        </p:nvSpPr>
        <p:spPr>
          <a:xfrm>
            <a:off x="147602" y="1312049"/>
            <a:ext cx="8763315" cy="4847506"/>
          </a:xfrm>
        </p:spPr>
        <p:txBody>
          <a:bodyPr>
            <a:normAutofit/>
          </a:bodyPr>
          <a:lstStyle/>
          <a:p>
            <a:pPr>
              <a:lnSpc>
                <a:spcPct val="100000"/>
              </a:lnSpc>
              <a:spcBef>
                <a:spcPts val="0"/>
              </a:spcBef>
            </a:pPr>
            <a:r>
              <a:rPr lang="en-US" sz="3200" dirty="0" smtClean="0"/>
              <a:t>Goal 1: PD with Impact</a:t>
            </a:r>
          </a:p>
          <a:p>
            <a:pPr>
              <a:lnSpc>
                <a:spcPct val="100000"/>
              </a:lnSpc>
              <a:spcBef>
                <a:spcPts val="0"/>
              </a:spcBef>
            </a:pPr>
            <a:endParaRPr lang="en-US" sz="3200" dirty="0" smtClean="0"/>
          </a:p>
          <a:p>
            <a:pPr>
              <a:lnSpc>
                <a:spcPct val="100000"/>
              </a:lnSpc>
              <a:spcBef>
                <a:spcPts val="0"/>
              </a:spcBef>
            </a:pPr>
            <a:r>
              <a:rPr lang="en-US" sz="3200" dirty="0" smtClean="0"/>
              <a:t>Goal 2: Coaching for Implementation </a:t>
            </a:r>
          </a:p>
          <a:p>
            <a:pPr lvl="1">
              <a:lnSpc>
                <a:spcPct val="100000"/>
              </a:lnSpc>
              <a:spcBef>
                <a:spcPts val="0"/>
              </a:spcBef>
            </a:pPr>
            <a:endParaRPr lang="en-US" dirty="0" smtClean="0"/>
          </a:p>
          <a:p>
            <a:pPr>
              <a:lnSpc>
                <a:spcPct val="100000"/>
              </a:lnSpc>
              <a:spcBef>
                <a:spcPts val="0"/>
              </a:spcBef>
            </a:pPr>
            <a:r>
              <a:rPr lang="en-US" sz="3200" dirty="0" smtClean="0"/>
              <a:t>Goal 3: Transition</a:t>
            </a:r>
          </a:p>
          <a:p>
            <a:pPr>
              <a:lnSpc>
                <a:spcPct val="100000"/>
              </a:lnSpc>
              <a:spcBef>
                <a:spcPts val="0"/>
              </a:spcBef>
            </a:pPr>
            <a:endParaRPr lang="en-US" sz="3200" dirty="0" smtClean="0"/>
          </a:p>
          <a:p>
            <a:pPr>
              <a:lnSpc>
                <a:spcPct val="100000"/>
              </a:lnSpc>
              <a:spcBef>
                <a:spcPts val="0"/>
              </a:spcBef>
            </a:pPr>
            <a:r>
              <a:rPr lang="en-US" sz="3200" dirty="0" smtClean="0"/>
              <a:t>Goal 4: Peer to Peer</a:t>
            </a:r>
          </a:p>
          <a:p>
            <a:pPr>
              <a:lnSpc>
                <a:spcPct val="100000"/>
              </a:lnSpc>
              <a:spcBef>
                <a:spcPts val="0"/>
              </a:spcBef>
            </a:pPr>
            <a:endParaRPr lang="en-US" sz="3200" dirty="0" smtClean="0"/>
          </a:p>
          <a:p>
            <a:pPr>
              <a:lnSpc>
                <a:spcPct val="100000"/>
              </a:lnSpc>
              <a:spcBef>
                <a:spcPts val="0"/>
              </a:spcBef>
            </a:pPr>
            <a:r>
              <a:rPr lang="en-US" sz="3200" dirty="0" smtClean="0"/>
              <a:t>Goal 5: Family Engagement</a:t>
            </a:r>
            <a:endParaRPr lang="en-US" sz="3200" dirty="0"/>
          </a:p>
        </p:txBody>
      </p:sp>
    </p:spTree>
    <p:extLst>
      <p:ext uri="{BB962C8B-B14F-4D97-AF65-F5344CB8AC3E}">
        <p14:creationId xmlns:p14="http://schemas.microsoft.com/office/powerpoint/2010/main" val="10768094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Upcoming Events</a:t>
            </a:r>
            <a:endParaRPr lang="en-US" dirty="0"/>
          </a:p>
        </p:txBody>
      </p:sp>
      <p:sp>
        <p:nvSpPr>
          <p:cNvPr id="2" name="Content Placeholder 1"/>
          <p:cNvSpPr>
            <a:spLocks noGrp="1"/>
          </p:cNvSpPr>
          <p:nvPr>
            <p:ph idx="1"/>
          </p:nvPr>
        </p:nvSpPr>
        <p:spPr>
          <a:xfrm>
            <a:off x="382147" y="232011"/>
            <a:ext cx="7937102" cy="1266055"/>
          </a:xfrm>
        </p:spPr>
        <p:txBody>
          <a:bodyPr>
            <a:noAutofit/>
          </a:bodyPr>
          <a:lstStyle/>
          <a:p>
            <a:pPr marL="0" indent="0" algn="ctr">
              <a:buNone/>
            </a:pPr>
            <a:r>
              <a:rPr lang="en-US" sz="3600" dirty="0" smtClean="0">
                <a:latin typeface="MV Boli" panose="02000500030200090000" pitchFamily="2" charset="0"/>
                <a:cs typeface="MV Boli" panose="02000500030200090000" pitchFamily="2" charset="0"/>
              </a:rPr>
              <a:t>2018-2019 RCN Leadership Events</a:t>
            </a:r>
          </a:p>
          <a:p>
            <a:pPr marL="0" indent="0" algn="ctr">
              <a:buNone/>
            </a:pPr>
            <a:r>
              <a:rPr lang="en-US" sz="3600" dirty="0" smtClean="0">
                <a:latin typeface="MV Boli" panose="02000500030200090000" pitchFamily="2" charset="0"/>
                <a:cs typeface="MV Boli" panose="02000500030200090000" pitchFamily="2" charset="0"/>
              </a:rPr>
              <a:t>@ Kellogg Center in East Lansing</a:t>
            </a:r>
            <a:endParaRPr lang="en-US" sz="3600" dirty="0"/>
          </a:p>
        </p:txBody>
      </p:sp>
      <p:sp>
        <p:nvSpPr>
          <p:cNvPr id="4" name="TextBox 3"/>
          <p:cNvSpPr txBox="1"/>
          <p:nvPr/>
        </p:nvSpPr>
        <p:spPr>
          <a:xfrm>
            <a:off x="382147" y="3768177"/>
            <a:ext cx="7719773" cy="1323439"/>
          </a:xfrm>
          <a:prstGeom prst="rect">
            <a:avLst/>
          </a:prstGeom>
          <a:noFill/>
        </p:spPr>
        <p:txBody>
          <a:bodyPr wrap="square" rtlCol="0">
            <a:spAutoFit/>
          </a:bodyPr>
          <a:lstStyle/>
          <a:p>
            <a:pPr algn="ctr"/>
            <a:r>
              <a:rPr lang="en-US" sz="4400" b="1" dirty="0" smtClean="0">
                <a:solidFill>
                  <a:srgbClr val="002060"/>
                </a:solidFill>
                <a:latin typeface="Calibri" panose="020F0502020204030204" pitchFamily="34" charset="0"/>
              </a:rPr>
              <a:t>Spring  RCN Leadership Day</a:t>
            </a:r>
          </a:p>
          <a:p>
            <a:pPr algn="ctr"/>
            <a:r>
              <a:rPr lang="en-US" sz="3600" dirty="0" smtClean="0">
                <a:solidFill>
                  <a:srgbClr val="002060"/>
                </a:solidFill>
                <a:latin typeface="Calibri" panose="020F0502020204030204" pitchFamily="34" charset="0"/>
              </a:rPr>
              <a:t>Tuesday, </a:t>
            </a:r>
            <a:r>
              <a:rPr lang="en-US" sz="3600" dirty="0">
                <a:solidFill>
                  <a:srgbClr val="002060"/>
                </a:solidFill>
                <a:latin typeface="Calibri" panose="020F0502020204030204" pitchFamily="34" charset="0"/>
              </a:rPr>
              <a:t>April </a:t>
            </a:r>
            <a:r>
              <a:rPr lang="en-US" sz="3600" dirty="0" smtClean="0">
                <a:solidFill>
                  <a:srgbClr val="002060"/>
                </a:solidFill>
                <a:latin typeface="Calibri" panose="020F0502020204030204" pitchFamily="34" charset="0"/>
              </a:rPr>
              <a:t>30</a:t>
            </a:r>
            <a:r>
              <a:rPr lang="en-US" sz="3600" baseline="30000" dirty="0" smtClean="0">
                <a:solidFill>
                  <a:srgbClr val="002060"/>
                </a:solidFill>
                <a:latin typeface="Calibri" panose="020F0502020204030204" pitchFamily="34" charset="0"/>
              </a:rPr>
              <a:t>th</a:t>
            </a:r>
            <a:r>
              <a:rPr lang="en-US" sz="3600" dirty="0">
                <a:solidFill>
                  <a:srgbClr val="002060"/>
                </a:solidFill>
                <a:latin typeface="Calibri" panose="020F0502020204030204" pitchFamily="34" charset="0"/>
              </a:rPr>
              <a:t>, </a:t>
            </a:r>
            <a:r>
              <a:rPr lang="en-US" sz="3600" dirty="0" smtClean="0">
                <a:solidFill>
                  <a:srgbClr val="002060"/>
                </a:solidFill>
                <a:latin typeface="Calibri" panose="020F0502020204030204" pitchFamily="34" charset="0"/>
              </a:rPr>
              <a:t>2019</a:t>
            </a:r>
            <a:endParaRPr lang="en-US" sz="3600" dirty="0">
              <a:solidFill>
                <a:srgbClr val="002060"/>
              </a:solidFill>
              <a:latin typeface="Calibri" panose="020F0502020204030204" pitchFamily="34" charset="0"/>
            </a:endParaRPr>
          </a:p>
        </p:txBody>
      </p:sp>
      <p:sp>
        <p:nvSpPr>
          <p:cNvPr id="6" name="TextBox 5"/>
          <p:cNvSpPr txBox="1"/>
          <p:nvPr/>
        </p:nvSpPr>
        <p:spPr>
          <a:xfrm>
            <a:off x="382147" y="1971402"/>
            <a:ext cx="7719773" cy="1323439"/>
          </a:xfrm>
          <a:prstGeom prst="rect">
            <a:avLst/>
          </a:prstGeom>
          <a:noFill/>
        </p:spPr>
        <p:txBody>
          <a:bodyPr wrap="square" rtlCol="0">
            <a:spAutoFit/>
          </a:bodyPr>
          <a:lstStyle/>
          <a:p>
            <a:pPr algn="ctr"/>
            <a:r>
              <a:rPr lang="en-US" sz="4400" b="1" dirty="0" smtClean="0">
                <a:solidFill>
                  <a:srgbClr val="002060"/>
                </a:solidFill>
                <a:latin typeface="Calibri" panose="020F0502020204030204" pitchFamily="34" charset="0"/>
              </a:rPr>
              <a:t>Fall RCN Leadership Day </a:t>
            </a:r>
            <a:r>
              <a:rPr lang="en-US" sz="3600" dirty="0" smtClean="0">
                <a:solidFill>
                  <a:srgbClr val="002060"/>
                </a:solidFill>
                <a:latin typeface="Calibri" panose="020F0502020204030204" pitchFamily="34" charset="0"/>
              </a:rPr>
              <a:t>Monday</a:t>
            </a:r>
            <a:r>
              <a:rPr lang="en-US" sz="3600" dirty="0">
                <a:solidFill>
                  <a:srgbClr val="002060"/>
                </a:solidFill>
                <a:latin typeface="Calibri" panose="020F0502020204030204" pitchFamily="34" charset="0"/>
              </a:rPr>
              <a:t>, </a:t>
            </a:r>
            <a:r>
              <a:rPr lang="en-US" sz="3600" dirty="0" smtClean="0">
                <a:solidFill>
                  <a:srgbClr val="002060"/>
                </a:solidFill>
                <a:latin typeface="Calibri" panose="020F0502020204030204" pitchFamily="34" charset="0"/>
              </a:rPr>
              <a:t>November 12</a:t>
            </a:r>
            <a:r>
              <a:rPr lang="en-US" sz="3600" baseline="30000" dirty="0" smtClean="0">
                <a:solidFill>
                  <a:srgbClr val="002060"/>
                </a:solidFill>
                <a:latin typeface="Calibri" panose="020F0502020204030204" pitchFamily="34" charset="0"/>
              </a:rPr>
              <a:t>th</a:t>
            </a:r>
            <a:r>
              <a:rPr lang="en-US" sz="3600" dirty="0">
                <a:solidFill>
                  <a:srgbClr val="002060"/>
                </a:solidFill>
                <a:latin typeface="Calibri" panose="020F0502020204030204" pitchFamily="34" charset="0"/>
              </a:rPr>
              <a:t>, </a:t>
            </a:r>
            <a:r>
              <a:rPr lang="en-US" sz="3600" dirty="0" smtClean="0">
                <a:solidFill>
                  <a:srgbClr val="002060"/>
                </a:solidFill>
                <a:latin typeface="Calibri" panose="020F0502020204030204" pitchFamily="34" charset="0"/>
              </a:rPr>
              <a:t>2018</a:t>
            </a:r>
            <a:endParaRPr lang="en-US" sz="360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233839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884" y="328139"/>
            <a:ext cx="8345229" cy="1325563"/>
          </a:xfrm>
        </p:spPr>
        <p:txBody>
          <a:bodyPr>
            <a:normAutofit/>
          </a:bodyPr>
          <a:lstStyle/>
          <a:p>
            <a:r>
              <a:rPr lang="en-US" sz="6000" dirty="0" smtClean="0">
                <a:latin typeface="MV Boli" panose="02000500030200090000" pitchFamily="2" charset="0"/>
                <a:cs typeface="MV Boli" panose="02000500030200090000" pitchFamily="2" charset="0"/>
              </a:rPr>
              <a:t>EPLI Trainer Update</a:t>
            </a:r>
            <a:endParaRPr lang="en-US" sz="6000" dirty="0">
              <a:latin typeface="MV Boli" panose="02000500030200090000" pitchFamily="2" charset="0"/>
              <a:cs typeface="MV Boli" panose="02000500030200090000" pitchFamily="2" charset="0"/>
            </a:endParaRPr>
          </a:p>
        </p:txBody>
      </p:sp>
      <p:sp>
        <p:nvSpPr>
          <p:cNvPr id="3" name="Content Placeholder 2"/>
          <p:cNvSpPr>
            <a:spLocks noGrp="1"/>
          </p:cNvSpPr>
          <p:nvPr>
            <p:ph idx="1"/>
          </p:nvPr>
        </p:nvSpPr>
        <p:spPr>
          <a:xfrm>
            <a:off x="227884" y="1653702"/>
            <a:ext cx="8557528" cy="4652683"/>
          </a:xfrm>
        </p:spPr>
        <p:txBody>
          <a:bodyPr>
            <a:noAutofit/>
          </a:bodyPr>
          <a:lstStyle/>
          <a:p>
            <a:pPr marL="0" indent="0" algn="ctr">
              <a:buNone/>
            </a:pPr>
            <a:r>
              <a:rPr lang="en-US" sz="4000" dirty="0"/>
              <a:t>F</a:t>
            </a:r>
            <a:r>
              <a:rPr lang="en-US" sz="4000" dirty="0" smtClean="0"/>
              <a:t>or Current </a:t>
            </a:r>
          </a:p>
          <a:p>
            <a:pPr marL="0" indent="0" algn="ctr">
              <a:buNone/>
            </a:pPr>
            <a:r>
              <a:rPr lang="en-US" sz="4000" dirty="0" smtClean="0"/>
              <a:t>and </a:t>
            </a:r>
            <a:r>
              <a:rPr lang="en-US" sz="4000" dirty="0"/>
              <a:t>Prospective Trainers</a:t>
            </a:r>
          </a:p>
          <a:p>
            <a:pPr marL="0" indent="0" algn="ctr">
              <a:buNone/>
            </a:pPr>
            <a:endParaRPr lang="en-US" sz="4000" dirty="0"/>
          </a:p>
          <a:p>
            <a:pPr marL="0" indent="0" algn="ctr">
              <a:buNone/>
            </a:pPr>
            <a:r>
              <a:rPr lang="en-US" sz="4000" dirty="0"/>
              <a:t>April 10th </a:t>
            </a:r>
            <a:r>
              <a:rPr lang="en-US" sz="4000" dirty="0" smtClean="0"/>
              <a:t>2019</a:t>
            </a:r>
          </a:p>
          <a:p>
            <a:pPr marL="0" indent="0" algn="ctr">
              <a:buNone/>
            </a:pPr>
            <a:r>
              <a:rPr lang="en-US" sz="4000" dirty="0" smtClean="0"/>
              <a:t>8:30 – 3:30</a:t>
            </a:r>
          </a:p>
          <a:p>
            <a:pPr marL="0" indent="0" algn="ctr">
              <a:buNone/>
            </a:pPr>
            <a:endParaRPr lang="en-US" sz="4000" dirty="0"/>
          </a:p>
          <a:p>
            <a:pPr marL="0" indent="0" algn="ctr">
              <a:buNone/>
            </a:pPr>
            <a:r>
              <a:rPr lang="en-US" sz="4000" dirty="0"/>
              <a:t>Crowne Plaza Grand Rapids</a:t>
            </a:r>
          </a:p>
        </p:txBody>
      </p:sp>
    </p:spTree>
    <p:extLst>
      <p:ext uri="{BB962C8B-B14F-4D97-AF65-F5344CB8AC3E}">
        <p14:creationId xmlns:p14="http://schemas.microsoft.com/office/powerpoint/2010/main" val="463528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179" y="2163281"/>
            <a:ext cx="8345229" cy="1325563"/>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Tools &amp; Resources</a:t>
            </a:r>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3218118" y="1734447"/>
            <a:ext cx="2419350" cy="1409700"/>
          </a:xfrm>
          <a:prstGeom prst="rect">
            <a:avLst/>
          </a:prstGeom>
        </p:spPr>
      </p:pic>
    </p:spTree>
    <p:extLst>
      <p:ext uri="{BB962C8B-B14F-4D97-AF65-F5344CB8AC3E}">
        <p14:creationId xmlns:p14="http://schemas.microsoft.com/office/powerpoint/2010/main" val="42075751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START</a:t>
            </a:r>
            <a:r>
              <a:rPr lang="en-US" baseline="0" dirty="0" smtClean="0"/>
              <a:t> website</a:t>
            </a:r>
            <a:endParaRPr lang="en-US" dirty="0"/>
          </a:p>
        </p:txBody>
      </p:sp>
      <p:pic>
        <p:nvPicPr>
          <p:cNvPr id="9" name="Picture 8" descr="START website" title="START website">
            <a:hlinkClick r:id="rId3"/>
          </p:cNvPr>
          <p:cNvPicPr>
            <a:picLocks noChangeAspect="1"/>
          </p:cNvPicPr>
          <p:nvPr/>
        </p:nvPicPr>
        <p:blipFill>
          <a:blip r:embed="rId4"/>
          <a:stretch>
            <a:fillRect/>
          </a:stretch>
        </p:blipFill>
        <p:spPr>
          <a:xfrm>
            <a:off x="225768" y="181538"/>
            <a:ext cx="8039692" cy="626816"/>
          </a:xfrm>
          <a:prstGeom prst="rect">
            <a:avLst/>
          </a:prstGeom>
        </p:spPr>
      </p:pic>
      <p:pic>
        <p:nvPicPr>
          <p:cNvPr id="2051" name="Picture 3" descr="image005" title="Screenshot START Website P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3417" y="940354"/>
            <a:ext cx="5935806" cy="5693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5513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430" y="254374"/>
            <a:ext cx="7658100" cy="514350"/>
          </a:xfrm>
        </p:spPr>
        <p:txBody>
          <a:bodyPr>
            <a:noAutofit/>
          </a:bodyPr>
          <a:lstStyle/>
          <a:p>
            <a:r>
              <a:rPr lang="en-US" sz="4000" dirty="0" smtClean="0">
                <a:solidFill>
                  <a:srgbClr val="004070"/>
                </a:solidFill>
              </a:rPr>
              <a:t>START Connecting</a:t>
            </a:r>
            <a:endParaRPr lang="en-US" sz="4000" dirty="0">
              <a:solidFill>
                <a:srgbClr val="004070"/>
              </a:solidFill>
            </a:endParaRPr>
          </a:p>
        </p:txBody>
      </p:sp>
      <p:pic>
        <p:nvPicPr>
          <p:cNvPr id="4" name="Picture 3" title="START Connecting Screenshot"/>
          <p:cNvPicPr>
            <a:picLocks noChangeAspect="1"/>
          </p:cNvPicPr>
          <p:nvPr/>
        </p:nvPicPr>
        <p:blipFill>
          <a:blip r:embed="rId2"/>
          <a:stretch>
            <a:fillRect/>
          </a:stretch>
        </p:blipFill>
        <p:spPr>
          <a:xfrm>
            <a:off x="490819" y="923371"/>
            <a:ext cx="3749488" cy="5260476"/>
          </a:xfrm>
          <a:prstGeom prst="rect">
            <a:avLst/>
          </a:prstGeom>
        </p:spPr>
      </p:pic>
      <p:pic>
        <p:nvPicPr>
          <p:cNvPr id="3" name="Picture 2" title="Screenshot START website circled sign up for newsletter"/>
          <p:cNvPicPr>
            <a:picLocks noChangeAspect="1"/>
          </p:cNvPicPr>
          <p:nvPr/>
        </p:nvPicPr>
        <p:blipFill>
          <a:blip r:embed="rId3"/>
          <a:stretch>
            <a:fillRect/>
          </a:stretch>
        </p:blipFill>
        <p:spPr>
          <a:xfrm>
            <a:off x="3310010" y="2788024"/>
            <a:ext cx="5480724" cy="3745285"/>
          </a:xfrm>
          <a:prstGeom prst="rect">
            <a:avLst/>
          </a:prstGeom>
        </p:spPr>
      </p:pic>
      <p:sp>
        <p:nvSpPr>
          <p:cNvPr id="5" name="Oval 4" title="oval"/>
          <p:cNvSpPr/>
          <p:nvPr/>
        </p:nvSpPr>
        <p:spPr>
          <a:xfrm>
            <a:off x="7109012" y="5531224"/>
            <a:ext cx="1452282" cy="1264023"/>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401117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427" y="304912"/>
            <a:ext cx="7886700" cy="968076"/>
          </a:xfrm>
        </p:spPr>
        <p:txBody>
          <a:bodyPr>
            <a:normAutofit/>
          </a:bodyPr>
          <a:lstStyle/>
          <a:p>
            <a:pPr algn="ctr"/>
            <a:r>
              <a:rPr lang="en-US" sz="4400" dirty="0" smtClean="0"/>
              <a:t>Find START on Social Media</a:t>
            </a:r>
            <a:endParaRPr lang="en-US" sz="4400" dirty="0"/>
          </a:p>
        </p:txBody>
      </p:sp>
      <p:sp>
        <p:nvSpPr>
          <p:cNvPr id="3" name="Content Placeholder 2"/>
          <p:cNvSpPr>
            <a:spLocks noGrp="1"/>
          </p:cNvSpPr>
          <p:nvPr>
            <p:ph idx="1"/>
          </p:nvPr>
        </p:nvSpPr>
        <p:spPr>
          <a:xfrm>
            <a:off x="314325" y="1978635"/>
            <a:ext cx="8120903" cy="3602543"/>
          </a:xfrm>
        </p:spPr>
        <p:txBody>
          <a:bodyPr>
            <a:normAutofit/>
          </a:bodyPr>
          <a:lstStyle/>
          <a:p>
            <a:r>
              <a:rPr lang="en-US" sz="3600" dirty="0" smtClean="0"/>
              <a:t> Facebook </a:t>
            </a:r>
            <a:r>
              <a:rPr lang="en-US" sz="3600" dirty="0" err="1" smtClean="0"/>
              <a:t>STARTProjectMI</a:t>
            </a:r>
            <a:endParaRPr lang="en-US" sz="3600" dirty="0"/>
          </a:p>
          <a:p>
            <a:pPr marL="342900" lvl="1" indent="0">
              <a:buNone/>
            </a:pPr>
            <a:r>
              <a:rPr lang="en-US" dirty="0"/>
              <a:t>Closed RCN Group (START Project – RCN Group)</a:t>
            </a:r>
          </a:p>
          <a:p>
            <a:endParaRPr lang="en-US" sz="4000" dirty="0" smtClean="0"/>
          </a:p>
          <a:p>
            <a:r>
              <a:rPr lang="en-US" sz="3600" dirty="0" smtClean="0"/>
              <a:t>Twitter: @</a:t>
            </a:r>
            <a:r>
              <a:rPr lang="en-US" sz="3600" dirty="0" err="1" smtClean="0"/>
              <a:t>STARTProjectMI</a:t>
            </a:r>
            <a:endParaRPr lang="en-US" sz="3600" dirty="0" smtClean="0"/>
          </a:p>
          <a:p>
            <a:pPr marL="0" indent="0">
              <a:buNone/>
            </a:pPr>
            <a:endParaRPr lang="en-US" sz="4000" dirty="0" smtClean="0"/>
          </a:p>
          <a:p>
            <a:r>
              <a:rPr lang="en-US" sz="3600" dirty="0" smtClean="0"/>
              <a:t> Hashtag: #</a:t>
            </a:r>
            <a:r>
              <a:rPr lang="en-US" sz="3600" dirty="0" err="1" smtClean="0"/>
              <a:t>STARTProject</a:t>
            </a:r>
            <a:endParaRPr lang="en-US" sz="3600" dirty="0" smtClean="0"/>
          </a:p>
          <a:p>
            <a:endParaRPr lang="en-US" sz="1100" dirty="0" smtClean="0"/>
          </a:p>
          <a:p>
            <a:endParaRPr lang="en-US" sz="2400" dirty="0" smtClean="0"/>
          </a:p>
        </p:txBody>
      </p:sp>
      <p:pic>
        <p:nvPicPr>
          <p:cNvPr id="4" name="Picture 3" title="Facebook Icon Link">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6282" y="1840349"/>
            <a:ext cx="645460" cy="645460"/>
          </a:xfrm>
          <a:prstGeom prst="rect">
            <a:avLst/>
          </a:prstGeom>
          <a:ln>
            <a:noFill/>
          </a:ln>
          <a:effectLst>
            <a:outerShdw blurRad="292100" dist="139700" dir="2700000" algn="tl" rotWithShape="0">
              <a:srgbClr val="333333">
                <a:alpha val="65000"/>
              </a:srgbClr>
            </a:outerShdw>
          </a:effectLst>
        </p:spPr>
      </p:pic>
      <p:sp>
        <p:nvSpPr>
          <p:cNvPr id="5" name="AutoShape 2" descr="Image result for twitter icon"/>
          <p:cNvSpPr>
            <a:spLocks noChangeAspect="1" noChangeArrowheads="1"/>
          </p:cNvSpPr>
          <p:nvPr/>
        </p:nvSpPr>
        <p:spPr bwMode="auto">
          <a:xfrm>
            <a:off x="63500" y="-136525"/>
            <a:ext cx="1133475" cy="1133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title="Twitter Icon Link">
            <a:hlinkClick r:id="rId4"/>
          </p:cNvPr>
          <p:cNvPicPr>
            <a:picLocks noChangeAspect="1"/>
          </p:cNvPicPr>
          <p:nvPr/>
        </p:nvPicPr>
        <p:blipFill>
          <a:blip r:embed="rId5"/>
          <a:stretch>
            <a:fillRect/>
          </a:stretch>
        </p:blipFill>
        <p:spPr>
          <a:xfrm>
            <a:off x="6463553" y="3392833"/>
            <a:ext cx="774146" cy="7741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03989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181" y="431301"/>
            <a:ext cx="8345229" cy="716182"/>
          </a:xfrm>
        </p:spPr>
        <p:txBody>
          <a:bodyPr>
            <a:normAutofit fontScale="90000"/>
          </a:bodyPr>
          <a:lstStyle/>
          <a:p>
            <a:r>
              <a:rPr lang="en-US" dirty="0" smtClean="0"/>
              <a:t>New Meeting Mechanics Manual</a:t>
            </a:r>
            <a:endParaRPr lang="en-US" dirty="0"/>
          </a:p>
        </p:txBody>
      </p:sp>
      <p:sp>
        <p:nvSpPr>
          <p:cNvPr id="3" name="Content Placeholder 2"/>
          <p:cNvSpPr>
            <a:spLocks noGrp="1"/>
          </p:cNvSpPr>
          <p:nvPr>
            <p:ph idx="1"/>
          </p:nvPr>
        </p:nvSpPr>
        <p:spPr>
          <a:xfrm>
            <a:off x="255180" y="1470212"/>
            <a:ext cx="8682632" cy="5486400"/>
          </a:xfrm>
        </p:spPr>
        <p:txBody>
          <a:bodyPr>
            <a:normAutofit lnSpcReduction="10000"/>
          </a:bodyPr>
          <a:lstStyle/>
          <a:p>
            <a:r>
              <a:rPr lang="en-US" dirty="0" smtClean="0"/>
              <a:t>New Section: Effective Teaming</a:t>
            </a:r>
          </a:p>
          <a:p>
            <a:pPr lvl="1"/>
            <a:r>
              <a:rPr lang="en-US" dirty="0" smtClean="0"/>
              <a:t>Meeting Essentials</a:t>
            </a:r>
          </a:p>
          <a:p>
            <a:pPr lvl="1"/>
            <a:r>
              <a:rPr lang="en-US" dirty="0" smtClean="0"/>
              <a:t>Meeting Practices</a:t>
            </a:r>
          </a:p>
          <a:p>
            <a:pPr lvl="1"/>
            <a:r>
              <a:rPr lang="en-US" dirty="0" smtClean="0"/>
              <a:t>Individual Meeting Accountability</a:t>
            </a:r>
          </a:p>
          <a:p>
            <a:pPr lvl="1"/>
            <a:endParaRPr lang="en-US" dirty="0" smtClean="0"/>
          </a:p>
          <a:p>
            <a:r>
              <a:rPr lang="en-US" dirty="0" smtClean="0"/>
              <a:t>Meeting Mechanics Process</a:t>
            </a:r>
          </a:p>
          <a:p>
            <a:endParaRPr lang="en-US" dirty="0" smtClean="0"/>
          </a:p>
          <a:p>
            <a:r>
              <a:rPr lang="en-US" dirty="0" smtClean="0"/>
              <a:t>Meeting Mechanics Resources</a:t>
            </a:r>
          </a:p>
          <a:p>
            <a:pPr lvl="1"/>
            <a:r>
              <a:rPr lang="en-US" dirty="0" smtClean="0"/>
              <a:t>Guiding Principles</a:t>
            </a:r>
          </a:p>
          <a:p>
            <a:pPr lvl="1"/>
            <a:r>
              <a:rPr lang="en-US" dirty="0" smtClean="0"/>
              <a:t>Visual Organizers &amp; Tools</a:t>
            </a:r>
          </a:p>
          <a:p>
            <a:pPr marL="0" indent="0">
              <a:buNone/>
            </a:pPr>
            <a:endParaRPr lang="en-US" dirty="0" smtClean="0"/>
          </a:p>
          <a:p>
            <a:pPr marL="0" indent="0" algn="ctr">
              <a:buNone/>
            </a:pPr>
            <a:r>
              <a:rPr lang="en-US" dirty="0" smtClean="0">
                <a:solidFill>
                  <a:srgbClr val="FF0000"/>
                </a:solidFill>
              </a:rPr>
              <a:t>SPECIAL</a:t>
            </a:r>
            <a:r>
              <a:rPr lang="en-US" dirty="0" smtClean="0"/>
              <a:t>:  Buy old manuals for 50% off</a:t>
            </a:r>
          </a:p>
          <a:p>
            <a:pPr marL="0" indent="0" algn="ctr">
              <a:buNone/>
            </a:pPr>
            <a:r>
              <a:rPr lang="en-US" dirty="0"/>
              <a:t>C</a:t>
            </a:r>
            <a:r>
              <a:rPr lang="en-US" dirty="0" smtClean="0"/>
              <a:t>ontact Kellie Fitzgerald</a:t>
            </a:r>
          </a:p>
        </p:txBody>
      </p:sp>
    </p:spTree>
    <p:extLst>
      <p:ext uri="{BB962C8B-B14F-4D97-AF65-F5344CB8AC3E}">
        <p14:creationId xmlns:p14="http://schemas.microsoft.com/office/powerpoint/2010/main" val="709371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START Project?</a:t>
            </a:r>
            <a:br>
              <a:rPr lang="en-US" dirty="0" smtClean="0"/>
            </a:br>
            <a:endParaRPr lang="en-US" dirty="0"/>
          </a:p>
        </p:txBody>
      </p:sp>
      <p:sp>
        <p:nvSpPr>
          <p:cNvPr id="3" name="Content Placeholder 2"/>
          <p:cNvSpPr>
            <a:spLocks noGrp="1"/>
          </p:cNvSpPr>
          <p:nvPr>
            <p:ph idx="1"/>
          </p:nvPr>
        </p:nvSpPr>
        <p:spPr>
          <a:xfrm>
            <a:off x="255180" y="1290918"/>
            <a:ext cx="8345229" cy="4603715"/>
          </a:xfrm>
        </p:spPr>
        <p:txBody>
          <a:bodyPr>
            <a:normAutofit fontScale="47500" lnSpcReduction="20000"/>
          </a:bodyPr>
          <a:lstStyle/>
          <a:p>
            <a:pPr marL="0" indent="0">
              <a:buNone/>
            </a:pPr>
            <a:r>
              <a:rPr lang="en-US" sz="6700" dirty="0" smtClean="0"/>
              <a:t>Established in 2001 to </a:t>
            </a:r>
            <a:r>
              <a:rPr lang="en-US" sz="6700" dirty="0"/>
              <a:t>address the increasing number of students with </a:t>
            </a:r>
            <a:r>
              <a:rPr lang="en-US" sz="6700" dirty="0" smtClean="0"/>
              <a:t>Autism Spectrum Disorder (ASD) in </a:t>
            </a:r>
            <a:r>
              <a:rPr lang="en-US" sz="6700" dirty="0"/>
              <a:t>the </a:t>
            </a:r>
            <a:r>
              <a:rPr lang="en-US" sz="6700" dirty="0" smtClean="0"/>
              <a:t>schools</a:t>
            </a:r>
          </a:p>
          <a:p>
            <a:endParaRPr lang="en-US" sz="7400" dirty="0"/>
          </a:p>
          <a:p>
            <a:endParaRPr lang="en-US" sz="7400" dirty="0" smtClean="0"/>
          </a:p>
          <a:p>
            <a:endParaRPr lang="en-US" sz="7400" dirty="0"/>
          </a:p>
          <a:p>
            <a:endParaRPr lang="en-US" sz="7400" dirty="0" smtClean="0"/>
          </a:p>
          <a:p>
            <a:endParaRPr lang="en-US" sz="7400" dirty="0"/>
          </a:p>
          <a:p>
            <a:pPr marL="0" indent="0">
              <a:buNone/>
            </a:pPr>
            <a:r>
              <a:rPr lang="en-US" sz="7400" dirty="0" smtClean="0"/>
              <a:t>  </a:t>
            </a:r>
          </a:p>
          <a:p>
            <a:endParaRPr lang="en-US" sz="7400" dirty="0"/>
          </a:p>
          <a:p>
            <a:endParaRPr lang="en-US" sz="7400" dirty="0" smtClean="0"/>
          </a:p>
          <a:p>
            <a:endParaRPr lang="en-US" sz="7400" dirty="0"/>
          </a:p>
          <a:p>
            <a:endParaRPr lang="en-US" sz="7200" dirty="0"/>
          </a:p>
          <a:p>
            <a:endParaRPr lang="en-US" sz="7400" dirty="0" smtClean="0"/>
          </a:p>
          <a:p>
            <a:endParaRPr lang="en-US" sz="7400" dirty="0" smtClean="0"/>
          </a:p>
          <a:p>
            <a:endParaRPr lang="en-US" dirty="0"/>
          </a:p>
          <a:p>
            <a:pPr marL="0" indent="0">
              <a:buNone/>
            </a:pPr>
            <a:endParaRPr lang="en-US" dirty="0" smtClean="0"/>
          </a:p>
          <a:p>
            <a:pPr marL="0" indent="0">
              <a:buNone/>
            </a:pPr>
            <a:endParaRPr lang="en-US" dirty="0"/>
          </a:p>
        </p:txBody>
      </p:sp>
      <p:graphicFrame>
        <p:nvGraphicFramePr>
          <p:cNvPr id="4" name="Object 3" title="Number of Students with ASD in MI Schools">
            <a:hlinkClick r:id="" action="ppaction://ole?verb=0"/>
          </p:cNvPr>
          <p:cNvGraphicFramePr>
            <a:graphicFrameLocks noChangeAspect="1"/>
          </p:cNvGraphicFramePr>
          <p:nvPr>
            <p:extLst>
              <p:ext uri="{D42A27DB-BD31-4B8C-83A1-F6EECF244321}">
                <p14:modId xmlns:p14="http://schemas.microsoft.com/office/powerpoint/2010/main" val="3993745122"/>
              </p:ext>
            </p:extLst>
          </p:nvPr>
        </p:nvGraphicFramePr>
        <p:xfrm>
          <a:off x="2683704" y="2583929"/>
          <a:ext cx="5335792" cy="4001381"/>
        </p:xfrm>
        <a:graphic>
          <a:graphicData uri="http://schemas.openxmlformats.org/presentationml/2006/ole">
            <mc:AlternateContent xmlns:mc="http://schemas.openxmlformats.org/markup-compatibility/2006">
              <mc:Choice xmlns:v="urn:schemas-microsoft-com:vml" Requires="v">
                <p:oleObj spid="_x0000_s5133" name="Presentation" r:id="rId4" imgW="4570340" imgH="3427485" progId="PowerPoint.Show.12">
                  <p:embed/>
                </p:oleObj>
              </mc:Choice>
              <mc:Fallback>
                <p:oleObj name="Presentation" r:id="rId4" imgW="4570340" imgH="3427485" progId="PowerPoint.Show.12">
                  <p:embed/>
                  <p:pic>
                    <p:nvPicPr>
                      <p:cNvPr id="0" name=""/>
                      <p:cNvPicPr/>
                      <p:nvPr/>
                    </p:nvPicPr>
                    <p:blipFill>
                      <a:blip r:embed="rId5"/>
                      <a:stretch>
                        <a:fillRect/>
                      </a:stretch>
                    </p:blipFill>
                    <p:spPr>
                      <a:xfrm>
                        <a:off x="2683704" y="2583929"/>
                        <a:ext cx="5335792" cy="4001381"/>
                      </a:xfrm>
                      <a:prstGeom prst="rect">
                        <a:avLst/>
                      </a:prstGeom>
                      <a:ln w="57150">
                        <a:solidFill>
                          <a:schemeClr val="accent1"/>
                        </a:solidFill>
                      </a:ln>
                    </p:spPr>
                  </p:pic>
                </p:oleObj>
              </mc:Fallback>
            </mc:AlternateContent>
          </a:graphicData>
        </a:graphic>
      </p:graphicFrame>
    </p:spTree>
    <p:extLst>
      <p:ext uri="{BB962C8B-B14F-4D97-AF65-F5344CB8AC3E}">
        <p14:creationId xmlns:p14="http://schemas.microsoft.com/office/powerpoint/2010/main" val="3156782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181" y="458194"/>
            <a:ext cx="8345229" cy="1155453"/>
          </a:xfrm>
        </p:spPr>
        <p:txBody>
          <a:bodyPr>
            <a:noAutofit/>
          </a:bodyPr>
          <a:lstStyle/>
          <a:p>
            <a:r>
              <a:rPr lang="en-US" dirty="0" smtClean="0">
                <a:hlinkClick r:id="rId2"/>
              </a:rPr>
              <a:t>The START Passport</a:t>
            </a:r>
            <a:endParaRPr lang="en-US" dirty="0"/>
          </a:p>
        </p:txBody>
      </p:sp>
      <p:pic>
        <p:nvPicPr>
          <p:cNvPr id="4" name="Picture 3" title="Passport Screenshot"/>
          <p:cNvPicPr>
            <a:picLocks noChangeAspect="1"/>
          </p:cNvPicPr>
          <p:nvPr/>
        </p:nvPicPr>
        <p:blipFill>
          <a:blip r:embed="rId3"/>
          <a:stretch>
            <a:fillRect/>
          </a:stretch>
        </p:blipFill>
        <p:spPr>
          <a:xfrm>
            <a:off x="255181" y="2377441"/>
            <a:ext cx="8718156" cy="3282218"/>
          </a:xfrm>
          <a:prstGeom prst="rect">
            <a:avLst/>
          </a:prstGeom>
        </p:spPr>
      </p:pic>
    </p:spTree>
    <p:extLst>
      <p:ext uri="{BB962C8B-B14F-4D97-AF65-F5344CB8AC3E}">
        <p14:creationId xmlns:p14="http://schemas.microsoft.com/office/powerpoint/2010/main" val="25856167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Resources</a:t>
            </a:r>
            <a:endParaRPr lang="en-US" dirty="0"/>
          </a:p>
        </p:txBody>
      </p:sp>
      <p:sp>
        <p:nvSpPr>
          <p:cNvPr id="3" name="Content Placeholder 2"/>
          <p:cNvSpPr>
            <a:spLocks noGrp="1"/>
          </p:cNvSpPr>
          <p:nvPr>
            <p:ph idx="1"/>
          </p:nvPr>
        </p:nvSpPr>
        <p:spPr/>
        <p:txBody>
          <a:bodyPr/>
          <a:lstStyle/>
          <a:p>
            <a:r>
              <a:rPr lang="en-US" dirty="0" smtClean="0">
                <a:hlinkClick r:id="rId2"/>
              </a:rPr>
              <a:t>Website</a:t>
            </a:r>
            <a:endParaRPr lang="en-US" dirty="0" smtClean="0"/>
          </a:p>
          <a:p>
            <a:endParaRPr lang="en-US" dirty="0"/>
          </a:p>
          <a:p>
            <a:r>
              <a:rPr lang="en-US" dirty="0" smtClean="0">
                <a:hlinkClick r:id="rId3"/>
              </a:rPr>
              <a:t>School Services Brochure</a:t>
            </a:r>
            <a:endParaRPr lang="en-US" dirty="0" smtClean="0"/>
          </a:p>
          <a:p>
            <a:endParaRPr lang="en-US" dirty="0"/>
          </a:p>
          <a:p>
            <a:r>
              <a:rPr lang="en-US" dirty="0" smtClean="0">
                <a:hlinkClick r:id="rId4"/>
              </a:rPr>
              <a:t>Passport</a:t>
            </a:r>
            <a:endParaRPr lang="en-US" dirty="0"/>
          </a:p>
        </p:txBody>
      </p:sp>
    </p:spTree>
    <p:extLst>
      <p:ext uri="{BB962C8B-B14F-4D97-AF65-F5344CB8AC3E}">
        <p14:creationId xmlns:p14="http://schemas.microsoft.com/office/powerpoint/2010/main" val="1523129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Engagement</a:t>
            </a:r>
            <a:endParaRPr lang="en-US" dirty="0"/>
          </a:p>
        </p:txBody>
      </p:sp>
      <p:sp>
        <p:nvSpPr>
          <p:cNvPr id="3" name="Content Placeholder 2"/>
          <p:cNvSpPr>
            <a:spLocks noGrp="1"/>
          </p:cNvSpPr>
          <p:nvPr>
            <p:ph idx="1"/>
          </p:nvPr>
        </p:nvSpPr>
        <p:spPr/>
        <p:txBody>
          <a:bodyPr/>
          <a:lstStyle/>
          <a:p>
            <a:r>
              <a:rPr lang="en-US" dirty="0" smtClean="0"/>
              <a:t>START Parent Liaisons</a:t>
            </a:r>
          </a:p>
          <a:p>
            <a:endParaRPr lang="en-US" dirty="0"/>
          </a:p>
          <a:p>
            <a:r>
              <a:rPr lang="en-US" dirty="0" smtClean="0"/>
              <a:t>Collaboration with Michigan Alliance for Families</a:t>
            </a:r>
            <a:endParaRPr lang="en-US" dirty="0"/>
          </a:p>
        </p:txBody>
      </p:sp>
    </p:spTree>
    <p:extLst>
      <p:ext uri="{BB962C8B-B14F-4D97-AF65-F5344CB8AC3E}">
        <p14:creationId xmlns:p14="http://schemas.microsoft.com/office/powerpoint/2010/main" val="2740105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181" y="431301"/>
            <a:ext cx="8345229" cy="547646"/>
          </a:xfrm>
        </p:spPr>
        <p:txBody>
          <a:bodyPr>
            <a:normAutofit fontScale="90000"/>
          </a:bodyPr>
          <a:lstStyle/>
          <a:p>
            <a:r>
              <a:rPr lang="en-US" dirty="0" smtClean="0"/>
              <a:t>Where and Who is START?</a:t>
            </a:r>
            <a:endParaRPr lang="en-US" dirty="0"/>
          </a:p>
        </p:txBody>
      </p:sp>
      <p:sp>
        <p:nvSpPr>
          <p:cNvPr id="3" name="Content Placeholder 2"/>
          <p:cNvSpPr>
            <a:spLocks noGrp="1"/>
          </p:cNvSpPr>
          <p:nvPr>
            <p:ph idx="1"/>
          </p:nvPr>
        </p:nvSpPr>
        <p:spPr>
          <a:xfrm>
            <a:off x="255180" y="1280160"/>
            <a:ext cx="8345229" cy="4614473"/>
          </a:xfrm>
        </p:spPr>
        <p:txBody>
          <a:bodyPr>
            <a:normAutofit/>
          </a:bodyPr>
          <a:lstStyle/>
          <a:p>
            <a:r>
              <a:rPr lang="en-US" dirty="0"/>
              <a:t>Housed in GVSU’s Autism Education Center, START is grant-funded by MDE OSE to provide evidence-based training, technical assistance, coaching support, and resources to school-based teams in Michigan that support students with ASD and related-disabilities.</a:t>
            </a:r>
          </a:p>
          <a:p>
            <a:endParaRPr lang="en-US" dirty="0" smtClean="0"/>
          </a:p>
          <a:p>
            <a:r>
              <a:rPr lang="en-US" dirty="0"/>
              <a:t>2 GVSU Faculty, </a:t>
            </a:r>
            <a:r>
              <a:rPr lang="en-US" dirty="0" smtClean="0"/>
              <a:t>3 </a:t>
            </a:r>
            <a:r>
              <a:rPr lang="en-US" dirty="0"/>
              <a:t>Autism Education Specialists, Project Manager, Project Coordinator, Administrative Assistant</a:t>
            </a:r>
          </a:p>
          <a:p>
            <a:endParaRPr lang="en-US" dirty="0"/>
          </a:p>
        </p:txBody>
      </p:sp>
    </p:spTree>
    <p:extLst>
      <p:ext uri="{BB962C8B-B14F-4D97-AF65-F5344CB8AC3E}">
        <p14:creationId xmlns:p14="http://schemas.microsoft.com/office/powerpoint/2010/main" val="4178070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START’s Mission</a:t>
            </a:r>
          </a:p>
        </p:txBody>
      </p:sp>
      <p:sp>
        <p:nvSpPr>
          <p:cNvPr id="3" name="Content Placeholder 2"/>
          <p:cNvSpPr>
            <a:spLocks noGrp="1"/>
          </p:cNvSpPr>
          <p:nvPr>
            <p:ph idx="1"/>
          </p:nvPr>
        </p:nvSpPr>
        <p:spPr/>
        <p:txBody>
          <a:bodyPr/>
          <a:lstStyle/>
          <a:p>
            <a:pPr marL="0" indent="0">
              <a:buNone/>
            </a:pPr>
            <a:r>
              <a:rPr lang="en-US" dirty="0" smtClean="0"/>
              <a:t>To </a:t>
            </a:r>
            <a:r>
              <a:rPr lang="en-US" dirty="0"/>
              <a:t>work with schools, community partners, and families to support students with ASD to become active, engaged members of their schools and local communities and successfully move into adulthood as independent individuals with many choices  and opportunities</a:t>
            </a:r>
            <a:r>
              <a:rPr lang="en-US" sz="1600" dirty="0"/>
              <a:t>.</a:t>
            </a:r>
          </a:p>
          <a:p>
            <a:endParaRPr lang="en-US" dirty="0"/>
          </a:p>
        </p:txBody>
      </p:sp>
    </p:spTree>
    <p:extLst>
      <p:ext uri="{BB962C8B-B14F-4D97-AF65-F5344CB8AC3E}">
        <p14:creationId xmlns:p14="http://schemas.microsoft.com/office/powerpoint/2010/main" val="866373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181" y="431300"/>
            <a:ext cx="8345229" cy="730526"/>
          </a:xfrm>
        </p:spPr>
        <p:txBody>
          <a:bodyPr>
            <a:normAutofit/>
          </a:bodyPr>
          <a:lstStyle/>
          <a:p>
            <a:r>
              <a:rPr lang="en-US" dirty="0" smtClean="0"/>
              <a:t>START’s Focus</a:t>
            </a:r>
            <a:endParaRPr lang="en-US" dirty="0"/>
          </a:p>
        </p:txBody>
      </p:sp>
      <p:sp>
        <p:nvSpPr>
          <p:cNvPr id="3" name="Content Placeholder 2"/>
          <p:cNvSpPr>
            <a:spLocks noGrp="1"/>
          </p:cNvSpPr>
          <p:nvPr>
            <p:ph idx="1"/>
          </p:nvPr>
        </p:nvSpPr>
        <p:spPr>
          <a:xfrm>
            <a:off x="255180" y="1668429"/>
            <a:ext cx="8345229" cy="5463333"/>
          </a:xfrm>
        </p:spPr>
        <p:txBody>
          <a:bodyPr>
            <a:normAutofit/>
          </a:bodyPr>
          <a:lstStyle/>
          <a:p>
            <a:r>
              <a:rPr lang="en-US" sz="2400" dirty="0" smtClean="0"/>
              <a:t>Providing educators </a:t>
            </a:r>
            <a:r>
              <a:rPr lang="en-US" sz="2400" dirty="0"/>
              <a:t>with the knowledge and skills to meet </a:t>
            </a:r>
            <a:r>
              <a:rPr lang="en-US" sz="2400" dirty="0" smtClean="0"/>
              <a:t>the unique </a:t>
            </a:r>
            <a:r>
              <a:rPr lang="en-US" sz="2400" dirty="0" smtClean="0"/>
              <a:t>and often intense needs of students </a:t>
            </a:r>
            <a:r>
              <a:rPr lang="en-US" sz="2400" dirty="0"/>
              <a:t>with ASD </a:t>
            </a:r>
            <a:r>
              <a:rPr lang="en-US" sz="2400" dirty="0" smtClean="0"/>
              <a:t>use </a:t>
            </a:r>
            <a:r>
              <a:rPr lang="en-US" sz="2400" dirty="0" smtClean="0"/>
              <a:t>evidence-based practices and best practice tools</a:t>
            </a:r>
            <a:endParaRPr lang="en-US" sz="2400" dirty="0" smtClean="0"/>
          </a:p>
          <a:p>
            <a:endParaRPr lang="en-US" sz="2400" dirty="0"/>
          </a:p>
          <a:p>
            <a:r>
              <a:rPr lang="en-US" sz="2400" dirty="0" smtClean="0"/>
              <a:t>Creating and supporting systems-level </a:t>
            </a:r>
            <a:r>
              <a:rPr lang="en-US" sz="2400" dirty="0"/>
              <a:t>change implemented by school staff and administrators committed to using evidence-based practices in the areas of educational programming, professional </a:t>
            </a:r>
            <a:r>
              <a:rPr lang="en-US" sz="2400" dirty="0" smtClean="0"/>
              <a:t>development, </a:t>
            </a:r>
            <a:r>
              <a:rPr lang="en-US" sz="2400" dirty="0"/>
              <a:t>parent-professional collaboration and cross-district/county </a:t>
            </a:r>
            <a:r>
              <a:rPr lang="en-US" sz="2400" dirty="0" smtClean="0"/>
              <a:t>collaboration. </a:t>
            </a:r>
            <a:endParaRPr lang="en-US" sz="2400" dirty="0" smtClean="0"/>
          </a:p>
          <a:p>
            <a:endParaRPr lang="en-US" dirty="0"/>
          </a:p>
        </p:txBody>
      </p:sp>
    </p:spTree>
    <p:extLst>
      <p:ext uri="{BB962C8B-B14F-4D97-AF65-F5344CB8AC3E}">
        <p14:creationId xmlns:p14="http://schemas.microsoft.com/office/powerpoint/2010/main" val="3074934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START work to achieve this?</a:t>
            </a:r>
            <a:endParaRPr lang="en-US" dirty="0"/>
          </a:p>
        </p:txBody>
      </p:sp>
      <p:sp>
        <p:nvSpPr>
          <p:cNvPr id="3" name="Content Placeholder 2"/>
          <p:cNvSpPr>
            <a:spLocks noGrp="1"/>
          </p:cNvSpPr>
          <p:nvPr>
            <p:ph idx="1"/>
          </p:nvPr>
        </p:nvSpPr>
        <p:spPr/>
        <p:txBody>
          <a:bodyPr>
            <a:normAutofit lnSpcReduction="10000"/>
          </a:bodyPr>
          <a:lstStyle/>
          <a:p>
            <a:r>
              <a:rPr lang="en-US" dirty="0" smtClean="0"/>
              <a:t>Training</a:t>
            </a:r>
          </a:p>
          <a:p>
            <a:endParaRPr lang="en-US" dirty="0" smtClean="0"/>
          </a:p>
          <a:p>
            <a:r>
              <a:rPr lang="en-US" dirty="0" smtClean="0"/>
              <a:t>Technical Assistance</a:t>
            </a:r>
          </a:p>
          <a:p>
            <a:pPr lvl="1"/>
            <a:endParaRPr lang="en-US" dirty="0" smtClean="0"/>
          </a:p>
          <a:p>
            <a:r>
              <a:rPr lang="en-US" dirty="0" smtClean="0"/>
              <a:t>RCN support</a:t>
            </a:r>
          </a:p>
          <a:p>
            <a:endParaRPr lang="en-US" dirty="0" smtClean="0"/>
          </a:p>
          <a:p>
            <a:r>
              <a:rPr lang="en-US" dirty="0" smtClean="0"/>
              <a:t>Coaching support</a:t>
            </a:r>
          </a:p>
          <a:p>
            <a:endParaRPr lang="en-US" dirty="0"/>
          </a:p>
          <a:p>
            <a:r>
              <a:rPr lang="en-US" dirty="0" smtClean="0"/>
              <a:t>Access to resources through the website</a:t>
            </a:r>
          </a:p>
          <a:p>
            <a:endParaRPr lang="en-US" dirty="0"/>
          </a:p>
          <a:p>
            <a:endParaRPr lang="en-US" dirty="0"/>
          </a:p>
        </p:txBody>
      </p:sp>
    </p:spTree>
    <p:extLst>
      <p:ext uri="{BB962C8B-B14F-4D97-AF65-F5344CB8AC3E}">
        <p14:creationId xmlns:p14="http://schemas.microsoft.com/office/powerpoint/2010/main" val="3630232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181" y="431300"/>
            <a:ext cx="8345229" cy="881133"/>
          </a:xfrm>
        </p:spPr>
        <p:txBody>
          <a:bodyPr/>
          <a:lstStyle/>
          <a:p>
            <a:r>
              <a:rPr lang="en-US" dirty="0" smtClean="0"/>
              <a:t>START Training Opportunities</a:t>
            </a:r>
            <a:endParaRPr lang="en-US" dirty="0"/>
          </a:p>
        </p:txBody>
      </p:sp>
      <p:sp>
        <p:nvSpPr>
          <p:cNvPr id="3" name="Content Placeholder 2"/>
          <p:cNvSpPr>
            <a:spLocks noGrp="1"/>
          </p:cNvSpPr>
          <p:nvPr>
            <p:ph idx="1"/>
          </p:nvPr>
        </p:nvSpPr>
        <p:spPr>
          <a:xfrm>
            <a:off x="255180" y="1164573"/>
            <a:ext cx="8345229" cy="5053347"/>
          </a:xfrm>
        </p:spPr>
        <p:txBody>
          <a:bodyPr>
            <a:normAutofit fontScale="77500" lnSpcReduction="20000"/>
          </a:bodyPr>
          <a:lstStyle/>
          <a:p>
            <a:pPr marL="0" indent="0">
              <a:buNone/>
            </a:pPr>
            <a:endParaRPr lang="en-US" sz="3300" dirty="0" smtClean="0"/>
          </a:p>
          <a:p>
            <a:pPr marL="0" indent="0">
              <a:buNone/>
            </a:pPr>
            <a:r>
              <a:rPr lang="en-US" sz="3300" dirty="0" smtClean="0"/>
              <a:t>Intensive Training Series:</a:t>
            </a:r>
          </a:p>
          <a:p>
            <a:pPr marL="0" indent="0">
              <a:buNone/>
            </a:pPr>
            <a:r>
              <a:rPr lang="en-US" sz="3300" dirty="0" smtClean="0"/>
              <a:t> </a:t>
            </a:r>
          </a:p>
          <a:p>
            <a:pPr lvl="1"/>
            <a:r>
              <a:rPr lang="en-US" sz="3300" dirty="0" smtClean="0"/>
              <a:t>Early Childhood – 7 one-day modules; possible additional module in year 2.  </a:t>
            </a:r>
          </a:p>
          <a:p>
            <a:pPr lvl="3"/>
            <a:r>
              <a:rPr lang="en-US" sz="2700" dirty="0" smtClean="0"/>
              <a:t>18-19 - CMAC at Shiawassee </a:t>
            </a:r>
          </a:p>
          <a:p>
            <a:pPr lvl="1"/>
            <a:endParaRPr lang="en-US" sz="3300" dirty="0" smtClean="0"/>
          </a:p>
          <a:p>
            <a:pPr lvl="1"/>
            <a:r>
              <a:rPr lang="en-US" sz="3300" dirty="0" smtClean="0"/>
              <a:t>K-12 – Year 1:  7 two-day modules, Admin module; </a:t>
            </a:r>
            <a:r>
              <a:rPr lang="en-US" sz="3300" dirty="0" err="1" smtClean="0"/>
              <a:t>Yr</a:t>
            </a:r>
            <a:r>
              <a:rPr lang="en-US" sz="3300" dirty="0" smtClean="0"/>
              <a:t> 2 – 4 one-day modules and 1 two-day modules</a:t>
            </a:r>
          </a:p>
          <a:p>
            <a:pPr lvl="3"/>
            <a:r>
              <a:rPr lang="en-US" sz="2700" dirty="0" smtClean="0"/>
              <a:t>18-19 </a:t>
            </a:r>
            <a:r>
              <a:rPr lang="en-US" sz="2700" dirty="0" err="1" smtClean="0"/>
              <a:t>Yr</a:t>
            </a:r>
            <a:r>
              <a:rPr lang="en-US" sz="2700" dirty="0" smtClean="0"/>
              <a:t> 1 – Oakland Schools</a:t>
            </a:r>
          </a:p>
          <a:p>
            <a:pPr lvl="3"/>
            <a:r>
              <a:rPr lang="en-US" sz="2700" dirty="0" smtClean="0"/>
              <a:t>18-19 </a:t>
            </a:r>
            <a:r>
              <a:rPr lang="en-US" sz="2700" dirty="0" err="1" smtClean="0"/>
              <a:t>Yr</a:t>
            </a:r>
            <a:r>
              <a:rPr lang="en-US" sz="2700" dirty="0" smtClean="0"/>
              <a:t> 2 – Van Buren ISD &amp; Macomb ISDs</a:t>
            </a:r>
          </a:p>
          <a:p>
            <a:pPr lvl="1"/>
            <a:endParaRPr lang="en-US" sz="3300" dirty="0" smtClean="0"/>
          </a:p>
          <a:p>
            <a:pPr lvl="1"/>
            <a:r>
              <a:rPr lang="en-US" sz="3300" dirty="0" smtClean="0"/>
              <a:t>Building Your Future Secondary Transition (BYF) – 8 one-day modules; Admin module</a:t>
            </a:r>
          </a:p>
          <a:p>
            <a:pPr lvl="3"/>
            <a:r>
              <a:rPr lang="en-US" sz="2700" dirty="0" smtClean="0"/>
              <a:t>18-19 SMAC at Jackson ISD</a:t>
            </a:r>
          </a:p>
          <a:p>
            <a:endParaRPr lang="en-US" dirty="0"/>
          </a:p>
        </p:txBody>
      </p:sp>
    </p:spTree>
    <p:extLst>
      <p:ext uri="{BB962C8B-B14F-4D97-AF65-F5344CB8AC3E}">
        <p14:creationId xmlns:p14="http://schemas.microsoft.com/office/powerpoint/2010/main" val="421757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180" y="699248"/>
            <a:ext cx="8345229" cy="5195386"/>
          </a:xfrm>
        </p:spPr>
        <p:txBody>
          <a:bodyPr/>
          <a:lstStyle/>
          <a:p>
            <a:pPr marL="0" indent="0">
              <a:buNone/>
            </a:pPr>
            <a:r>
              <a:rPr lang="en-US" dirty="0" smtClean="0"/>
              <a:t>“Stand-alone” statewide trainings </a:t>
            </a:r>
            <a:r>
              <a:rPr lang="en-US" dirty="0"/>
              <a:t>each year on topics </a:t>
            </a:r>
            <a:r>
              <a:rPr lang="en-US" dirty="0" smtClean="0"/>
              <a:t>such as </a:t>
            </a:r>
            <a:r>
              <a:rPr lang="en-US" dirty="0"/>
              <a:t>Peer to Peer S</a:t>
            </a:r>
            <a:r>
              <a:rPr lang="en-US" dirty="0" smtClean="0"/>
              <a:t>upports</a:t>
            </a:r>
            <a:r>
              <a:rPr lang="en-US" dirty="0"/>
              <a:t>, and </a:t>
            </a:r>
            <a:r>
              <a:rPr lang="en-US" dirty="0" smtClean="0"/>
              <a:t>Self-Management</a:t>
            </a:r>
          </a:p>
          <a:p>
            <a:endParaRPr lang="en-US" dirty="0" smtClean="0"/>
          </a:p>
          <a:p>
            <a:pPr marL="0" indent="0" algn="ctr">
              <a:buNone/>
            </a:pPr>
            <a:r>
              <a:rPr lang="en-US" dirty="0" smtClean="0"/>
              <a:t>Upcoming Statewide Training:</a:t>
            </a:r>
          </a:p>
          <a:p>
            <a:pPr marL="0" indent="0" algn="ctr">
              <a:buNone/>
            </a:pPr>
            <a:endParaRPr lang="en-US" sz="1200" dirty="0"/>
          </a:p>
          <a:p>
            <a:pPr marL="0" indent="0" algn="ctr">
              <a:buNone/>
            </a:pPr>
            <a:r>
              <a:rPr lang="en-US" dirty="0">
                <a:solidFill>
                  <a:srgbClr val="5C0D97"/>
                </a:solidFill>
              </a:rPr>
              <a:t>Using the PEERS Model as a Basis for Teaching Social Skills to Teens with ASD</a:t>
            </a:r>
          </a:p>
          <a:p>
            <a:pPr marL="0" indent="0" algn="ctr">
              <a:buNone/>
            </a:pPr>
            <a:r>
              <a:rPr lang="en-US" dirty="0">
                <a:solidFill>
                  <a:srgbClr val="5C0D97"/>
                </a:solidFill>
              </a:rPr>
              <a:t>February 8, 2019</a:t>
            </a:r>
          </a:p>
          <a:p>
            <a:pPr marL="0" indent="0" algn="ctr">
              <a:buNone/>
            </a:pPr>
            <a:r>
              <a:rPr lang="en-US" dirty="0">
                <a:solidFill>
                  <a:srgbClr val="5C0D97"/>
                </a:solidFill>
              </a:rPr>
              <a:t>Kellogg Hotel &amp; Conference Center</a:t>
            </a:r>
          </a:p>
          <a:p>
            <a:pPr marL="0" indent="0">
              <a:buNone/>
            </a:pPr>
            <a:endParaRPr lang="en-US" dirty="0"/>
          </a:p>
          <a:p>
            <a:pPr marL="0" indent="0">
              <a:buNone/>
            </a:pPr>
            <a:endParaRPr lang="en-US" dirty="0" smtClean="0"/>
          </a:p>
          <a:p>
            <a:endParaRPr lang="en-US" dirty="0"/>
          </a:p>
          <a:p>
            <a:endParaRPr lang="en-US" dirty="0"/>
          </a:p>
        </p:txBody>
      </p:sp>
    </p:spTree>
    <p:extLst>
      <p:ext uri="{BB962C8B-B14F-4D97-AF65-F5344CB8AC3E}">
        <p14:creationId xmlns:p14="http://schemas.microsoft.com/office/powerpoint/2010/main" val="4064682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124" y="527125"/>
            <a:ext cx="8345229" cy="5654165"/>
          </a:xfrm>
        </p:spPr>
        <p:txBody>
          <a:bodyPr>
            <a:normAutofit/>
          </a:bodyPr>
          <a:lstStyle/>
          <a:p>
            <a:pPr marL="0" indent="0">
              <a:buNone/>
            </a:pPr>
            <a:r>
              <a:rPr lang="en-US" sz="2400" dirty="0" smtClean="0"/>
              <a:t>START also hosts its an annual conference in Lansing each spring, presenting local and national experts in ASD-related areas.</a:t>
            </a:r>
          </a:p>
          <a:p>
            <a:endParaRPr lang="en-US" sz="2400" dirty="0" smtClean="0"/>
          </a:p>
          <a:p>
            <a:pPr marL="0" indent="0" algn="ctr">
              <a:buNone/>
            </a:pPr>
            <a:r>
              <a:rPr lang="en-US" sz="3200" dirty="0" smtClean="0">
                <a:solidFill>
                  <a:srgbClr val="5C0D97"/>
                </a:solidFill>
                <a:latin typeface="Calibri" panose="020F0502020204030204" pitchFamily="34" charset="0"/>
              </a:rPr>
              <a:t>18</a:t>
            </a:r>
            <a:r>
              <a:rPr lang="en-US" sz="3200" baseline="30000" dirty="0" smtClean="0">
                <a:solidFill>
                  <a:srgbClr val="5C0D97"/>
                </a:solidFill>
                <a:latin typeface="Calibri" panose="020F0502020204030204" pitchFamily="34" charset="0"/>
              </a:rPr>
              <a:t>th</a:t>
            </a:r>
            <a:r>
              <a:rPr lang="en-US" sz="3200" dirty="0" smtClean="0">
                <a:solidFill>
                  <a:srgbClr val="5C0D97"/>
                </a:solidFill>
                <a:latin typeface="Calibri" panose="020F0502020204030204" pitchFamily="34" charset="0"/>
              </a:rPr>
              <a:t> </a:t>
            </a:r>
            <a:r>
              <a:rPr lang="en-US" sz="3200" dirty="0">
                <a:solidFill>
                  <a:srgbClr val="5C0D97"/>
                </a:solidFill>
                <a:latin typeface="Calibri" panose="020F0502020204030204" pitchFamily="34" charset="0"/>
              </a:rPr>
              <a:t>Annual START </a:t>
            </a:r>
            <a:r>
              <a:rPr lang="en-US" sz="3200" dirty="0" smtClean="0">
                <a:solidFill>
                  <a:srgbClr val="5C0D97"/>
                </a:solidFill>
                <a:latin typeface="Calibri" panose="020F0502020204030204" pitchFamily="34" charset="0"/>
              </a:rPr>
              <a:t>Conference</a:t>
            </a:r>
          </a:p>
          <a:p>
            <a:pPr marL="0" indent="0" algn="ctr">
              <a:buNone/>
            </a:pPr>
            <a:r>
              <a:rPr lang="en-US" sz="3200" dirty="0" smtClean="0">
                <a:solidFill>
                  <a:srgbClr val="5C0D97"/>
                </a:solidFill>
                <a:latin typeface="Calibri" panose="020F0502020204030204" pitchFamily="34" charset="0"/>
              </a:rPr>
              <a:t>Breaking the Social Code</a:t>
            </a:r>
            <a:endParaRPr lang="en-US" sz="3200" dirty="0">
              <a:solidFill>
                <a:srgbClr val="5C0D97"/>
              </a:solidFill>
              <a:latin typeface="Calibri" panose="020F0502020204030204" pitchFamily="34" charset="0"/>
            </a:endParaRPr>
          </a:p>
          <a:p>
            <a:pPr marL="0" indent="0" algn="ctr">
              <a:buNone/>
            </a:pPr>
            <a:r>
              <a:rPr lang="en-US" sz="3200" dirty="0">
                <a:solidFill>
                  <a:srgbClr val="5C0D97"/>
                </a:solidFill>
                <a:latin typeface="Calibri" panose="020F0502020204030204" pitchFamily="34" charset="0"/>
              </a:rPr>
              <a:t>Michelle Garcia Winner &amp; Jed Baker</a:t>
            </a:r>
          </a:p>
          <a:p>
            <a:pPr marL="0" indent="0" algn="ctr">
              <a:buNone/>
            </a:pPr>
            <a:r>
              <a:rPr lang="en-US" sz="3200" dirty="0">
                <a:solidFill>
                  <a:srgbClr val="5C0D97"/>
                </a:solidFill>
                <a:latin typeface="Calibri" panose="020F0502020204030204" pitchFamily="34" charset="0"/>
              </a:rPr>
              <a:t>Monday, April 29</a:t>
            </a:r>
            <a:r>
              <a:rPr lang="en-US" sz="3200" baseline="30000" dirty="0">
                <a:solidFill>
                  <a:srgbClr val="5C0D97"/>
                </a:solidFill>
                <a:latin typeface="Calibri" panose="020F0502020204030204" pitchFamily="34" charset="0"/>
              </a:rPr>
              <a:t>th</a:t>
            </a:r>
            <a:r>
              <a:rPr lang="en-US" sz="3200" dirty="0">
                <a:solidFill>
                  <a:srgbClr val="5C0D97"/>
                </a:solidFill>
                <a:latin typeface="Calibri" panose="020F0502020204030204" pitchFamily="34" charset="0"/>
              </a:rPr>
              <a:t>, </a:t>
            </a:r>
            <a:r>
              <a:rPr lang="en-US" sz="3200" dirty="0" smtClean="0">
                <a:solidFill>
                  <a:srgbClr val="5C0D97"/>
                </a:solidFill>
                <a:latin typeface="Calibri" panose="020F0502020204030204" pitchFamily="34" charset="0"/>
              </a:rPr>
              <a:t>2019</a:t>
            </a:r>
          </a:p>
          <a:p>
            <a:pPr marL="0" indent="0" algn="ctr">
              <a:buNone/>
            </a:pPr>
            <a:r>
              <a:rPr lang="en-US" sz="3200" dirty="0" smtClean="0">
                <a:solidFill>
                  <a:srgbClr val="5C0D97"/>
                </a:solidFill>
                <a:latin typeface="Calibri" panose="020F0502020204030204" pitchFamily="34" charset="0"/>
              </a:rPr>
              <a:t>Kellogg Hotel &amp; Conference Center</a:t>
            </a:r>
          </a:p>
          <a:p>
            <a:pPr marL="0" indent="0" algn="ctr">
              <a:buNone/>
            </a:pPr>
            <a:r>
              <a:rPr lang="en-US" sz="3200" u="sng" dirty="0" smtClean="0">
                <a:solidFill>
                  <a:srgbClr val="5C0D97"/>
                </a:solidFill>
                <a:latin typeface="Calibri" panose="020F0502020204030204" pitchFamily="34" charset="0"/>
                <a:hlinkClick r:id="rId2"/>
              </a:rPr>
              <a:t>Registration is open</a:t>
            </a:r>
            <a:endParaRPr lang="en-US" sz="3200" u="sng" dirty="0">
              <a:solidFill>
                <a:srgbClr val="5C0D97"/>
              </a:solidFill>
              <a:latin typeface="Calibri" panose="020F0502020204030204" pitchFamily="34" charset="0"/>
            </a:endParaRPr>
          </a:p>
          <a:p>
            <a:endParaRPr lang="en-US" sz="2400" dirty="0"/>
          </a:p>
        </p:txBody>
      </p:sp>
    </p:spTree>
    <p:extLst>
      <p:ext uri="{BB962C8B-B14F-4D97-AF65-F5344CB8AC3E}">
        <p14:creationId xmlns:p14="http://schemas.microsoft.com/office/powerpoint/2010/main" val="3416990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7">
      <a:dk1>
        <a:srgbClr val="262626"/>
      </a:dk1>
      <a:lt1>
        <a:sysClr val="window" lastClr="FFFFFF"/>
      </a:lt1>
      <a:dk2>
        <a:srgbClr val="44546A"/>
      </a:dk2>
      <a:lt2>
        <a:srgbClr val="E7E6E6"/>
      </a:lt2>
      <a:accent1>
        <a:srgbClr val="0067A5"/>
      </a:accent1>
      <a:accent2>
        <a:srgbClr val="7B7EBB"/>
      </a:accent2>
      <a:accent3>
        <a:srgbClr val="E3D937"/>
      </a:accent3>
      <a:accent4>
        <a:srgbClr val="EAB268"/>
      </a:accent4>
      <a:accent5>
        <a:srgbClr val="BF3A56"/>
      </a:accent5>
      <a:accent6>
        <a:srgbClr val="3F3F3F"/>
      </a:accent6>
      <a:hlink>
        <a:srgbClr val="434783"/>
      </a:hlink>
      <a:folHlink>
        <a:srgbClr val="7377B7"/>
      </a:folHlink>
    </a:clrScheme>
    <a:fontScheme name="START">
      <a:majorFont>
        <a:latin typeface="Futura LT CondensedExtraBold"/>
        <a:ea typeface=""/>
        <a:cs typeface=""/>
      </a:majorFont>
      <a:minorFont>
        <a:latin typeface="Palatin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19984</TotalTime>
  <Words>594</Words>
  <Application>Microsoft Office PowerPoint</Application>
  <PresentationFormat>On-screen Show (4:3)</PresentationFormat>
  <Paragraphs>132</Paragraphs>
  <Slides>22</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Arial</vt:lpstr>
      <vt:lpstr>Calibri</vt:lpstr>
      <vt:lpstr>Futura LT CondensedExtraBold</vt:lpstr>
      <vt:lpstr>Futura LT CondensedLight</vt:lpstr>
      <vt:lpstr>MV Boli</vt:lpstr>
      <vt:lpstr>Palatino</vt:lpstr>
      <vt:lpstr>Office Theme</vt:lpstr>
      <vt:lpstr>Presentation</vt:lpstr>
      <vt:lpstr>PowerPoint Presentation</vt:lpstr>
      <vt:lpstr>What is the START Project? </vt:lpstr>
      <vt:lpstr>Where and Who is START?</vt:lpstr>
      <vt:lpstr>START’s Mission</vt:lpstr>
      <vt:lpstr>START’s Focus</vt:lpstr>
      <vt:lpstr>How does START work to achieve this?</vt:lpstr>
      <vt:lpstr>START Training Opportunities</vt:lpstr>
      <vt:lpstr>PowerPoint Presentation</vt:lpstr>
      <vt:lpstr>PowerPoint Presentation</vt:lpstr>
      <vt:lpstr>Regional Collaborative Networks</vt:lpstr>
      <vt:lpstr>PowerPoint Presentation</vt:lpstr>
      <vt:lpstr>START - RCN Contract Goals</vt:lpstr>
      <vt:lpstr>Upcoming Events</vt:lpstr>
      <vt:lpstr>EPLI Trainer Update</vt:lpstr>
      <vt:lpstr>   Tools &amp; Resources</vt:lpstr>
      <vt:lpstr>START website</vt:lpstr>
      <vt:lpstr>START Connecting</vt:lpstr>
      <vt:lpstr>Find START on Social Media</vt:lpstr>
      <vt:lpstr>New Meeting Mechanics Manual</vt:lpstr>
      <vt:lpstr>The START Passport</vt:lpstr>
      <vt:lpstr>Parent Resources</vt:lpstr>
      <vt:lpstr>Family Engagement</vt:lpstr>
    </vt:vector>
  </TitlesOfParts>
  <Company>Grand Valley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Matthews</dc:creator>
  <cp:lastModifiedBy>Jana Benjamin</cp:lastModifiedBy>
  <cp:revision>175</cp:revision>
  <cp:lastPrinted>2017-09-11T11:04:49Z</cp:lastPrinted>
  <dcterms:created xsi:type="dcterms:W3CDTF">2016-08-10T15:45:20Z</dcterms:created>
  <dcterms:modified xsi:type="dcterms:W3CDTF">2018-12-13T15:22:26Z</dcterms:modified>
</cp:coreProperties>
</file>