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 id="2147483889" r:id="rId2"/>
    <p:sldMasterId id="2147483901" r:id="rId3"/>
    <p:sldMasterId id="2147483913" r:id="rId4"/>
    <p:sldMasterId id="2147483930" r:id="rId5"/>
  </p:sldMasterIdLst>
  <p:notesMasterIdLst>
    <p:notesMasterId r:id="rId57"/>
  </p:notesMasterIdLst>
  <p:handoutMasterIdLst>
    <p:handoutMasterId r:id="rId58"/>
  </p:handoutMasterIdLst>
  <p:sldIdLst>
    <p:sldId id="396" r:id="rId6"/>
    <p:sldId id="429" r:id="rId7"/>
    <p:sldId id="430" r:id="rId8"/>
    <p:sldId id="373" r:id="rId9"/>
    <p:sldId id="450" r:id="rId10"/>
    <p:sldId id="451" r:id="rId11"/>
    <p:sldId id="431" r:id="rId12"/>
    <p:sldId id="453" r:id="rId13"/>
    <p:sldId id="433" r:id="rId14"/>
    <p:sldId id="454" r:id="rId15"/>
    <p:sldId id="388" r:id="rId16"/>
    <p:sldId id="455" r:id="rId17"/>
    <p:sldId id="419" r:id="rId18"/>
    <p:sldId id="412" r:id="rId19"/>
    <p:sldId id="374" r:id="rId20"/>
    <p:sldId id="427" r:id="rId21"/>
    <p:sldId id="415" r:id="rId22"/>
    <p:sldId id="360" r:id="rId23"/>
    <p:sldId id="399" r:id="rId24"/>
    <p:sldId id="346" r:id="rId25"/>
    <p:sldId id="363" r:id="rId26"/>
    <p:sldId id="436" r:id="rId27"/>
    <p:sldId id="416" r:id="rId28"/>
    <p:sldId id="442" r:id="rId29"/>
    <p:sldId id="459" r:id="rId30"/>
    <p:sldId id="354" r:id="rId31"/>
    <p:sldId id="456" r:id="rId32"/>
    <p:sldId id="428" r:id="rId33"/>
    <p:sldId id="342" r:id="rId34"/>
    <p:sldId id="457" r:id="rId35"/>
    <p:sldId id="365" r:id="rId36"/>
    <p:sldId id="372" r:id="rId37"/>
    <p:sldId id="448" r:id="rId38"/>
    <p:sldId id="441" r:id="rId39"/>
    <p:sldId id="439" r:id="rId40"/>
    <p:sldId id="440" r:id="rId41"/>
    <p:sldId id="447" r:id="rId42"/>
    <p:sldId id="449" r:id="rId43"/>
    <p:sldId id="417" r:id="rId44"/>
    <p:sldId id="385" r:id="rId45"/>
    <p:sldId id="391" r:id="rId46"/>
    <p:sldId id="393" r:id="rId47"/>
    <p:sldId id="425" r:id="rId48"/>
    <p:sldId id="426" r:id="rId49"/>
    <p:sldId id="418" r:id="rId50"/>
    <p:sldId id="413" r:id="rId51"/>
    <p:sldId id="414" r:id="rId52"/>
    <p:sldId id="458" r:id="rId53"/>
    <p:sldId id="452" r:id="rId54"/>
    <p:sldId id="402" r:id="rId55"/>
    <p:sldId id="410" r:id="rId56"/>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2">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339D"/>
    <a:srgbClr val="559614"/>
    <a:srgbClr val="D6C1FF"/>
    <a:srgbClr val="88D55D"/>
    <a:srgbClr val="6DCC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0" d="100"/>
          <a:sy n="60" d="100"/>
        </p:scale>
        <p:origin x="-1644" y="-22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54" d="100"/>
          <a:sy n="54" d="100"/>
        </p:scale>
        <p:origin x="-2868" y="-96"/>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E497BEA8-AE63-4B31-8CE7-5935E6DD54C1}" type="datetimeFigureOut">
              <a:rPr lang="en-US" smtClean="0"/>
              <a:t>9/24/2015</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C223A4E6-571A-4932-8D6F-D860868B1A8A}" type="slidenum">
              <a:rPr lang="en-US" smtClean="0"/>
              <a:t>‹#›</a:t>
            </a:fld>
            <a:endParaRPr lang="en-US"/>
          </a:p>
        </p:txBody>
      </p:sp>
    </p:spTree>
    <p:extLst>
      <p:ext uri="{BB962C8B-B14F-4D97-AF65-F5344CB8AC3E}">
        <p14:creationId xmlns:p14="http://schemas.microsoft.com/office/powerpoint/2010/main" val="4215526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0DAE1CC1-C933-41FB-91F1-61B8FCB9D3AA}" type="datetimeFigureOut">
              <a:rPr lang="en-US" smtClean="0"/>
              <a:t>9/24/2015</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EB66E625-2E83-490C-9B06-D0A68D69508C}" type="slidenum">
              <a:rPr lang="en-US" smtClean="0"/>
              <a:t>‹#›</a:t>
            </a:fld>
            <a:endParaRPr lang="en-US"/>
          </a:p>
        </p:txBody>
      </p:sp>
    </p:spTree>
    <p:extLst>
      <p:ext uri="{BB962C8B-B14F-4D97-AF65-F5344CB8AC3E}">
        <p14:creationId xmlns:p14="http://schemas.microsoft.com/office/powerpoint/2010/main" val="3521266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normAutofit/>
          </a:bodyPr>
          <a:lstStyle/>
          <a:p>
            <a:r>
              <a:rPr lang="en-US" dirty="0" smtClean="0"/>
              <a:t>Review updated map and indicate it can be found on the website, if needed.</a:t>
            </a:r>
            <a:endParaRPr lang="en-US" dirty="0"/>
          </a:p>
        </p:txBody>
      </p:sp>
      <p:sp>
        <p:nvSpPr>
          <p:cNvPr id="4" name="Slide Number Placeholder 3"/>
          <p:cNvSpPr>
            <a:spLocks noGrp="1"/>
          </p:cNvSpPr>
          <p:nvPr>
            <p:ph type="sldNum" sz="quarter" idx="10"/>
          </p:nvPr>
        </p:nvSpPr>
        <p:spPr/>
        <p:txBody>
          <a:bodyPr/>
          <a:lstStyle/>
          <a:p>
            <a:fld id="{4D0DF722-3841-4557-BDD5-C4B8CD97DEBA}" type="slidenum">
              <a:rPr lang="en-US" smtClean="0"/>
              <a:pPr/>
              <a:t>1</a:t>
            </a:fld>
            <a:endParaRPr lang="en-US" dirty="0"/>
          </a:p>
        </p:txBody>
      </p:sp>
    </p:spTree>
    <p:extLst>
      <p:ext uri="{BB962C8B-B14F-4D97-AF65-F5344CB8AC3E}">
        <p14:creationId xmlns:p14="http://schemas.microsoft.com/office/powerpoint/2010/main" val="75535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a:xfrm>
            <a:off x="708660" y="4451985"/>
            <a:ext cx="5669280" cy="4217670"/>
          </a:xfrm>
          <a:prstGeom prst="rect">
            <a:avLst/>
          </a:prstGeom>
        </p:spPr>
        <p:txBody>
          <a:bodyPr lIns="93960" tIns="46980" rIns="93960" bIns="46980"/>
          <a:lstStyle/>
          <a:p>
            <a:r>
              <a:rPr lang="en-US" dirty="0" smtClean="0"/>
              <a:t>Increase of only 29 from 2013</a:t>
            </a:r>
            <a:endParaRPr lang="en-US" dirty="0"/>
          </a:p>
        </p:txBody>
      </p:sp>
      <p:sp>
        <p:nvSpPr>
          <p:cNvPr id="4" name="Slide Number Placeholder 3"/>
          <p:cNvSpPr>
            <a:spLocks noGrp="1"/>
          </p:cNvSpPr>
          <p:nvPr>
            <p:ph type="sldNum" sz="quarter" idx="10"/>
          </p:nvPr>
        </p:nvSpPr>
        <p:spPr>
          <a:xfrm>
            <a:off x="4014100" y="8902343"/>
            <a:ext cx="3070860" cy="468630"/>
          </a:xfrm>
          <a:prstGeom prst="rect">
            <a:avLst/>
          </a:prstGeom>
        </p:spPr>
        <p:txBody>
          <a:bodyPr lIns="93960" tIns="46980" rIns="93960" bIns="46980"/>
          <a:lstStyle/>
          <a:p>
            <a:fld id="{EB66E625-2E83-490C-9B06-D0A68D69508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7769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normAutofit/>
          </a:bodyPr>
          <a:lstStyle/>
          <a:p>
            <a:r>
              <a:rPr lang="en-US" dirty="0" smtClean="0"/>
              <a:t>START is staying green so will post as much as possible on the website.</a:t>
            </a:r>
          </a:p>
          <a:p>
            <a:r>
              <a:rPr lang="en-US" dirty="0" smtClean="0"/>
              <a:t>Show participants where to find info on website, including this </a:t>
            </a:r>
            <a:r>
              <a:rPr lang="en-US" dirty="0" err="1" smtClean="0"/>
              <a:t>powerpoint</a:t>
            </a:r>
            <a:r>
              <a:rPr lang="en-US" dirty="0" smtClean="0"/>
              <a:t>.</a:t>
            </a:r>
            <a:endParaRPr lang="en-US" dirty="0"/>
          </a:p>
        </p:txBody>
      </p:sp>
      <p:sp>
        <p:nvSpPr>
          <p:cNvPr id="4" name="Slide Number Placeholder 3"/>
          <p:cNvSpPr>
            <a:spLocks noGrp="1"/>
          </p:cNvSpPr>
          <p:nvPr>
            <p:ph type="sldNum" sz="quarter" idx="10"/>
          </p:nvPr>
        </p:nvSpPr>
        <p:spPr/>
        <p:txBody>
          <a:bodyPr/>
          <a:lstStyle/>
          <a:p>
            <a:fld id="{4D0DF722-3841-4557-BDD5-C4B8CD97DEBA}" type="slidenum">
              <a:rPr lang="en-US" smtClean="0"/>
              <a:pPr/>
              <a:t>14</a:t>
            </a:fld>
            <a:endParaRPr lang="en-US"/>
          </a:p>
        </p:txBody>
      </p:sp>
    </p:spTree>
    <p:extLst>
      <p:ext uri="{BB962C8B-B14F-4D97-AF65-F5344CB8AC3E}">
        <p14:creationId xmlns:p14="http://schemas.microsoft.com/office/powerpoint/2010/main" val="272096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lstStyle/>
          <a:p>
            <a:r>
              <a:rPr lang="en-US" dirty="0" smtClean="0"/>
              <a:t>Discuss the move to using</a:t>
            </a:r>
            <a:r>
              <a:rPr lang="en-US" baseline="0" dirty="0" smtClean="0"/>
              <a:t> more social media (e.g. twitter, </a:t>
            </a:r>
            <a:r>
              <a:rPr lang="en-US" baseline="0" dirty="0" err="1" smtClean="0"/>
              <a:t>instagram</a:t>
            </a:r>
            <a:r>
              <a:rPr lang="en-US" baseline="0" dirty="0" smtClean="0"/>
              <a:t> and Facebook).  Discuss purpose of this page and allow reps to “like” the page while at the meeting.</a:t>
            </a:r>
            <a:endParaRPr lang="en-US" dirty="0"/>
          </a:p>
        </p:txBody>
      </p:sp>
      <p:sp>
        <p:nvSpPr>
          <p:cNvPr id="4" name="Slide Number Placeholder 3"/>
          <p:cNvSpPr>
            <a:spLocks noGrp="1"/>
          </p:cNvSpPr>
          <p:nvPr>
            <p:ph type="sldNum" sz="quarter" idx="10"/>
          </p:nvPr>
        </p:nvSpPr>
        <p:spPr/>
        <p:txBody>
          <a:bodyPr/>
          <a:lstStyle/>
          <a:p>
            <a:fld id="{EB66E625-2E83-490C-9B06-D0A68D69508C}" type="slidenum">
              <a:rPr lang="en-US" smtClean="0"/>
              <a:t>17</a:t>
            </a:fld>
            <a:endParaRPr lang="en-US"/>
          </a:p>
        </p:txBody>
      </p:sp>
    </p:spTree>
    <p:extLst>
      <p:ext uri="{BB962C8B-B14F-4D97-AF65-F5344CB8AC3E}">
        <p14:creationId xmlns:p14="http://schemas.microsoft.com/office/powerpoint/2010/main" val="159861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3263"/>
            <a:ext cx="4686300" cy="3514725"/>
          </a:xfrm>
        </p:spPr>
      </p:sp>
      <p:sp>
        <p:nvSpPr>
          <p:cNvPr id="3" name="Notes Placeholder 2"/>
          <p:cNvSpPr>
            <a:spLocks noGrp="1"/>
          </p:cNvSpPr>
          <p:nvPr>
            <p:ph type="body" idx="1"/>
          </p:nvPr>
        </p:nvSpPr>
        <p:spPr/>
        <p:txBody>
          <a:bodyPr>
            <a:normAutofit/>
          </a:bodyPr>
          <a:lstStyle/>
          <a:p>
            <a:r>
              <a:rPr lang="en-US" dirty="0" smtClean="0"/>
              <a:t>Be sure you have an accurate listserv or email group for communication.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D0DF722-3841-4557-BDD5-C4B8CD97DEBA}" type="slidenum">
              <a:rPr lang="en-US" smtClean="0"/>
              <a:pPr/>
              <a:t>51</a:t>
            </a:fld>
            <a:endParaRPr lang="en-US"/>
          </a:p>
        </p:txBody>
      </p:sp>
    </p:spTree>
    <p:extLst>
      <p:ext uri="{BB962C8B-B14F-4D97-AF65-F5344CB8AC3E}">
        <p14:creationId xmlns:p14="http://schemas.microsoft.com/office/powerpoint/2010/main" val="2127953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DC5663-45FB-4411-972E-DFE9452FDE51}" type="datetimeFigureOut">
              <a:rPr lang="en-US" smtClean="0"/>
              <a:t>9/24/2015</a:t>
            </a:fld>
            <a:endParaRPr lang="en-US"/>
          </a:p>
        </p:txBody>
      </p:sp>
      <p:sp>
        <p:nvSpPr>
          <p:cNvPr id="6" name="Slide Number Placeholder 5"/>
          <p:cNvSpPr>
            <a:spLocks noGrp="1"/>
          </p:cNvSpPr>
          <p:nvPr>
            <p:ph type="sldNum" sz="quarter" idx="12"/>
          </p:nvPr>
        </p:nvSpPr>
        <p:spPr/>
        <p:txBody>
          <a:bodyPr/>
          <a:lstStyle/>
          <a:p>
            <a:fld id="{ACA609AC-FE82-4E15-9051-1FBDD8005B6D}" type="slidenum">
              <a:rPr lang="en-US" smtClean="0"/>
              <a:t>‹#›</a:t>
            </a:fld>
            <a:endParaRPr lang="en-US"/>
          </a:p>
        </p:txBody>
      </p:sp>
    </p:spTree>
    <p:extLst>
      <p:ext uri="{BB962C8B-B14F-4D97-AF65-F5344CB8AC3E}">
        <p14:creationId xmlns:p14="http://schemas.microsoft.com/office/powerpoint/2010/main" val="175963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DC5663-45FB-4411-972E-DFE9452FDE51}"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609AC-FE82-4E15-9051-1FBDD8005B6D}" type="slidenum">
              <a:rPr lang="en-US" smtClean="0"/>
              <a:t>‹#›</a:t>
            </a:fld>
            <a:endParaRPr lang="en-US"/>
          </a:p>
        </p:txBody>
      </p:sp>
    </p:spTree>
    <p:extLst>
      <p:ext uri="{BB962C8B-B14F-4D97-AF65-F5344CB8AC3E}">
        <p14:creationId xmlns:p14="http://schemas.microsoft.com/office/powerpoint/2010/main" val="130210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DC5663-45FB-4411-972E-DFE9452FDE51}"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609AC-FE82-4E15-9051-1FBDD8005B6D}" type="slidenum">
              <a:rPr lang="en-US" smtClean="0"/>
              <a:t>‹#›</a:t>
            </a:fld>
            <a:endParaRPr lang="en-US"/>
          </a:p>
        </p:txBody>
      </p:sp>
    </p:spTree>
    <p:extLst>
      <p:ext uri="{BB962C8B-B14F-4D97-AF65-F5344CB8AC3E}">
        <p14:creationId xmlns:p14="http://schemas.microsoft.com/office/powerpoint/2010/main" val="113386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2B2563-2003-4744-9A79-689A76A40C87}"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C06D6E-5C62-469F-B623-7E97E18A6A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451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B2563-2003-4744-9A79-689A76A40C87}"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C06D6E-5C62-469F-B623-7E97E18A6A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718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2B2563-2003-4744-9A79-689A76A40C87}"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C06D6E-5C62-469F-B623-7E97E18A6A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41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2B2563-2003-4744-9A79-689A76A40C87}" type="datetimeFigureOut">
              <a:rPr lang="en-US" smtClean="0">
                <a:solidFill>
                  <a:prstClr val="black">
                    <a:tint val="75000"/>
                  </a:prstClr>
                </a:solidFill>
              </a:rPr>
              <a:pPr/>
              <a:t>9/24/2015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C06D6E-5C62-469F-B623-7E97E18A6A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988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2B2563-2003-4744-9A79-689A76A40C87}" type="datetimeFigureOut">
              <a:rPr lang="en-US" smtClean="0">
                <a:solidFill>
                  <a:prstClr val="black">
                    <a:tint val="75000"/>
                  </a:prstClr>
                </a:solidFill>
              </a:rPr>
              <a:pPr/>
              <a:t>9/24/2015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C06D6E-5C62-469F-B623-7E97E18A6A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697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2B2563-2003-4744-9A79-689A76A40C87}" type="datetimeFigureOut">
              <a:rPr lang="en-US" smtClean="0">
                <a:solidFill>
                  <a:prstClr val="black">
                    <a:tint val="75000"/>
                  </a:prstClr>
                </a:solidFill>
              </a:rPr>
              <a:pPr/>
              <a:t>9/24/2015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C06D6E-5C62-469F-B623-7E97E18A6A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28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B2563-2003-4744-9A79-689A76A40C87}" type="datetimeFigureOut">
              <a:rPr lang="en-US" smtClean="0">
                <a:solidFill>
                  <a:prstClr val="black">
                    <a:tint val="75000"/>
                  </a:prstClr>
                </a:solidFill>
              </a:rPr>
              <a:pPr/>
              <a:t>9/24/2015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C06D6E-5C62-469F-B623-7E97E18A6A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568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B2563-2003-4744-9A79-689A76A40C87}" type="datetimeFigureOut">
              <a:rPr lang="en-US" smtClean="0">
                <a:solidFill>
                  <a:prstClr val="black">
                    <a:tint val="75000"/>
                  </a:prstClr>
                </a:solidFill>
              </a:rPr>
              <a:pPr/>
              <a:t>9/24/2015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C06D6E-5C62-469F-B623-7E97E18A6A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5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lumMod val="75000"/>
                  </a:schemeClr>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a:solidFill>
                  <a:schemeClr val="tx2">
                    <a:lumMod val="75000"/>
                  </a:schemeClr>
                </a:solidFill>
              </a:defRPr>
            </a:lvl1pPr>
            <a:lvl2pPr>
              <a:defRPr b="1">
                <a:solidFill>
                  <a:schemeClr val="tx2">
                    <a:lumMod val="75000"/>
                  </a:schemeClr>
                </a:solidFill>
              </a:defRPr>
            </a:lvl2pPr>
            <a:lvl3pPr>
              <a:defRPr b="1">
                <a:solidFill>
                  <a:schemeClr val="tx2">
                    <a:lumMod val="75000"/>
                  </a:schemeClr>
                </a:solidFill>
              </a:defRPr>
            </a:lvl3pPr>
            <a:lvl4pPr>
              <a:defRPr b="1">
                <a:solidFill>
                  <a:schemeClr val="tx2">
                    <a:lumMod val="75000"/>
                  </a:schemeClr>
                </a:solidFill>
              </a:defRPr>
            </a:lvl4pPr>
            <a:lvl5pPr>
              <a:defRPr b="1">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DC5663-45FB-4411-972E-DFE9452FDE51}" type="datetimeFigureOut">
              <a:rPr lang="en-US" smtClean="0"/>
              <a:t>9/24/2015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609AC-FE82-4E15-9051-1FBDD8005B6D}" type="slidenum">
              <a:rPr lang="en-US" smtClean="0"/>
              <a:t>‹#›</a:t>
            </a:fld>
            <a:endParaRPr lang="en-US"/>
          </a:p>
        </p:txBody>
      </p:sp>
    </p:spTree>
    <p:extLst>
      <p:ext uri="{BB962C8B-B14F-4D97-AF65-F5344CB8AC3E}">
        <p14:creationId xmlns:p14="http://schemas.microsoft.com/office/powerpoint/2010/main" val="4095933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B2563-2003-4744-9A79-689A76A40C87}" type="datetimeFigureOut">
              <a:rPr lang="en-US" smtClean="0">
                <a:solidFill>
                  <a:prstClr val="black">
                    <a:tint val="75000"/>
                  </a:prstClr>
                </a:solidFill>
              </a:rPr>
              <a:pPr/>
              <a:t>9/24/2015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C06D6E-5C62-469F-B623-7E97E18A6A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649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B2563-2003-4744-9A79-689A76A40C87}"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C06D6E-5C62-469F-B623-7E97E18A6A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590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B2563-2003-4744-9A79-689A76A40C87}"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C06D6E-5C62-469F-B623-7E97E18A6A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582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EF77BA-5AEA-482A-8A7C-DF95A94EAD9B}"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73874-C2D9-478F-BC48-0DCB08CF8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049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F77BA-5AEA-482A-8A7C-DF95A94EAD9B}"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73874-C2D9-478F-BC48-0DCB08CF8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517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7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EF77BA-5AEA-482A-8A7C-DF95A94EAD9B}"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73874-C2D9-478F-BC48-0DCB08CF8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083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EF77BA-5AEA-482A-8A7C-DF95A94EAD9B}" type="datetimeFigureOut">
              <a:rPr lang="en-US" smtClean="0">
                <a:solidFill>
                  <a:prstClr val="black">
                    <a:tint val="75000"/>
                  </a:prstClr>
                </a:solidFill>
              </a:rPr>
              <a:pPr/>
              <a:t>9/24/2015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73874-C2D9-478F-BC48-0DCB08CF8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909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EF77BA-5AEA-482A-8A7C-DF95A94EAD9B}" type="datetimeFigureOut">
              <a:rPr lang="en-US" smtClean="0">
                <a:solidFill>
                  <a:prstClr val="black">
                    <a:tint val="75000"/>
                  </a:prstClr>
                </a:solidFill>
              </a:rPr>
              <a:pPr/>
              <a:t>9/24/2015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073874-C2D9-478F-BC48-0DCB08CF8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63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EF77BA-5AEA-482A-8A7C-DF95A94EAD9B}" type="datetimeFigureOut">
              <a:rPr lang="en-US" smtClean="0">
                <a:solidFill>
                  <a:prstClr val="black">
                    <a:tint val="75000"/>
                  </a:prstClr>
                </a:solidFill>
              </a:rPr>
              <a:pPr/>
              <a:t>9/24/2015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073874-C2D9-478F-BC48-0DCB08CF8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241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F77BA-5AEA-482A-8A7C-DF95A94EAD9B}" type="datetimeFigureOut">
              <a:rPr lang="en-US" smtClean="0">
                <a:solidFill>
                  <a:prstClr val="black">
                    <a:tint val="75000"/>
                  </a:prstClr>
                </a:solidFill>
              </a:rPr>
              <a:pPr/>
              <a:t>9/24/2015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073874-C2D9-478F-BC48-0DCB08CF8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7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DC5663-45FB-4411-972E-DFE9452FDE51}"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609AC-FE82-4E15-9051-1FBDD8005B6D}" type="slidenum">
              <a:rPr lang="en-US" smtClean="0"/>
              <a:t>‹#›</a:t>
            </a:fld>
            <a:endParaRPr lang="en-US"/>
          </a:p>
        </p:txBody>
      </p:sp>
    </p:spTree>
    <p:extLst>
      <p:ext uri="{BB962C8B-B14F-4D97-AF65-F5344CB8AC3E}">
        <p14:creationId xmlns:p14="http://schemas.microsoft.com/office/powerpoint/2010/main" val="3047366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F77BA-5AEA-482A-8A7C-DF95A94EAD9B}" type="datetimeFigureOut">
              <a:rPr lang="en-US" smtClean="0">
                <a:solidFill>
                  <a:prstClr val="black">
                    <a:tint val="75000"/>
                  </a:prstClr>
                </a:solidFill>
              </a:rPr>
              <a:pPr/>
              <a:t>9/24/2015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73874-C2D9-478F-BC48-0DCB08CF8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752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F77BA-5AEA-482A-8A7C-DF95A94EAD9B}" type="datetimeFigureOut">
              <a:rPr lang="en-US" smtClean="0">
                <a:solidFill>
                  <a:prstClr val="black">
                    <a:tint val="75000"/>
                  </a:prstClr>
                </a:solidFill>
              </a:rPr>
              <a:pPr/>
              <a:t>9/24/2015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73874-C2D9-478F-BC48-0DCB08CF8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241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F77BA-5AEA-482A-8A7C-DF95A94EAD9B}"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73874-C2D9-478F-BC48-0DCB08CF8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9332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F77BA-5AEA-482A-8A7C-DF95A94EAD9B}"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73874-C2D9-478F-BC48-0DCB08CF8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301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D9780C-063C-48E9-B472-E0CBC7E648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6725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272444-B80C-4F19-9784-F370C90027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865049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A5EA92-8D43-4210-B473-051A24023C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295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A9D385-B1F7-41AB-9945-AD2F96CB4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66722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7D0923-7BDA-4077-8224-AEF280F1B2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614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AFCE57-0DFC-41D1-884A-6945949FE4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872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DC5663-45FB-4411-972E-DFE9452FDE51}"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609AC-FE82-4E15-9051-1FBDD8005B6D}" type="slidenum">
              <a:rPr lang="en-US" smtClean="0"/>
              <a:t>‹#›</a:t>
            </a:fld>
            <a:endParaRPr lang="en-US"/>
          </a:p>
        </p:txBody>
      </p:sp>
    </p:spTree>
    <p:extLst>
      <p:ext uri="{BB962C8B-B14F-4D97-AF65-F5344CB8AC3E}">
        <p14:creationId xmlns:p14="http://schemas.microsoft.com/office/powerpoint/2010/main" val="29988151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CFBB57-B6B0-4DF4-952B-E10C5014C4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379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8B80BE-016A-4C97-9D91-48ACA6B5D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87951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577AFB-CC0B-46F8-ABB0-A4FF39B639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5105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49A378-8380-4E5E-BBF2-0C2CDC695D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08072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B5BB71-479F-48F1-9441-AB6D9CB166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06013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04800"/>
            <a:ext cx="8229600" cy="582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EBC9414-7EE0-429D-968F-77FBA16310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87856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A9AA9A9-731B-460B-851F-1385DCDE47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70263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47C05D-D045-49F8-BD59-51AC99BECB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6003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4"/>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683996-4D63-4A62-B3E0-1190D2D1AF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20177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4"/>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370DE7-E299-418F-B42C-3694BC5580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6249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DC5663-45FB-4411-972E-DFE9452FDE51}" type="datetimeFigureOut">
              <a:rPr lang="en-US" smtClean="0"/>
              <a:t>9/24/2015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609AC-FE82-4E15-9051-1FBDD8005B6D}" type="slidenum">
              <a:rPr lang="en-US" smtClean="0"/>
              <a:t>‹#›</a:t>
            </a:fld>
            <a:endParaRPr lang="en-US"/>
          </a:p>
        </p:txBody>
      </p:sp>
    </p:spTree>
    <p:extLst>
      <p:ext uri="{BB962C8B-B14F-4D97-AF65-F5344CB8AC3E}">
        <p14:creationId xmlns:p14="http://schemas.microsoft.com/office/powerpoint/2010/main" val="20520133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D9780C-063C-48E9-B472-E0CBC7E648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3612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272444-B80C-4F19-9784-F370C90027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968268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A5EA92-8D43-4210-B473-051A24023C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79851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A9D385-B1F7-41AB-9945-AD2F96CB4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47912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7D0923-7BDA-4077-8224-AEF280F1B2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41444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AFCE57-0DFC-41D1-884A-6945949FE4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9423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CFBB57-B6B0-4DF4-952B-E10C5014C4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68547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8B80BE-016A-4C97-9D91-48ACA6B5D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252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577AFB-CC0B-46F8-ABB0-A4FF39B639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9524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49A378-8380-4E5E-BBF2-0C2CDC695D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804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DC5663-45FB-4411-972E-DFE9452FDE51}" type="datetimeFigureOut">
              <a:rPr lang="en-US" smtClean="0"/>
              <a:t>9/24/2015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609AC-FE82-4E15-9051-1FBDD8005B6D}" type="slidenum">
              <a:rPr lang="en-US" smtClean="0"/>
              <a:t>‹#›</a:t>
            </a:fld>
            <a:endParaRPr lang="en-US"/>
          </a:p>
        </p:txBody>
      </p:sp>
    </p:spTree>
    <p:extLst>
      <p:ext uri="{BB962C8B-B14F-4D97-AF65-F5344CB8AC3E}">
        <p14:creationId xmlns:p14="http://schemas.microsoft.com/office/powerpoint/2010/main" val="28306919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B5BB71-479F-48F1-9441-AB6D9CB166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54767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04800"/>
            <a:ext cx="8229600" cy="582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EBC9414-7EE0-429D-968F-77FBA16310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48867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A9AA9A9-731B-460B-851F-1385DCDE47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38752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47C05D-D045-49F8-BD59-51AC99BECB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77925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4"/>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683996-4D63-4A62-B3E0-1190D2D1AF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87530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4"/>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370DE7-E299-418F-B42C-3694BC5580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335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C5663-45FB-4411-972E-DFE9452FDE51}" type="datetimeFigureOut">
              <a:rPr lang="en-US" smtClean="0"/>
              <a:t>9/24/2015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609AC-FE82-4E15-9051-1FBDD8005B6D}" type="slidenum">
              <a:rPr lang="en-US" smtClean="0"/>
              <a:t>‹#›</a:t>
            </a:fld>
            <a:endParaRPr lang="en-US"/>
          </a:p>
        </p:txBody>
      </p:sp>
    </p:spTree>
    <p:extLst>
      <p:ext uri="{BB962C8B-B14F-4D97-AF65-F5344CB8AC3E}">
        <p14:creationId xmlns:p14="http://schemas.microsoft.com/office/powerpoint/2010/main" val="334048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DC5663-45FB-4411-972E-DFE9452FDE51}"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609AC-FE82-4E15-9051-1FBDD8005B6D}" type="slidenum">
              <a:rPr lang="en-US" smtClean="0"/>
              <a:t>‹#›</a:t>
            </a:fld>
            <a:endParaRPr lang="en-US"/>
          </a:p>
        </p:txBody>
      </p:sp>
    </p:spTree>
    <p:extLst>
      <p:ext uri="{BB962C8B-B14F-4D97-AF65-F5344CB8AC3E}">
        <p14:creationId xmlns:p14="http://schemas.microsoft.com/office/powerpoint/2010/main" val="309528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DC5663-45FB-4411-972E-DFE9452FDE51}"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609AC-FE82-4E15-9051-1FBDD8005B6D}" type="slidenum">
              <a:rPr lang="en-US" smtClean="0"/>
              <a:t>‹#›</a:t>
            </a:fld>
            <a:endParaRPr lang="en-US"/>
          </a:p>
        </p:txBody>
      </p:sp>
    </p:spTree>
    <p:extLst>
      <p:ext uri="{BB962C8B-B14F-4D97-AF65-F5344CB8AC3E}">
        <p14:creationId xmlns:p14="http://schemas.microsoft.com/office/powerpoint/2010/main" val="276086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3.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9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C5663-45FB-4411-972E-DFE9452FDE51}" type="datetimeFigureOut">
              <a:rPr lang="en-US" smtClean="0"/>
              <a:t>9/24/2015</a:t>
            </a:fld>
            <a:endParaRPr lang="en-US"/>
          </a:p>
        </p:txBody>
      </p:sp>
      <p:sp>
        <p:nvSpPr>
          <p:cNvPr id="5" name="Footer Placeholder 4"/>
          <p:cNvSpPr>
            <a:spLocks noGrp="1"/>
          </p:cNvSpPr>
          <p:nvPr>
            <p:ph type="ftr" sz="quarter" idx="3"/>
          </p:nvPr>
        </p:nvSpPr>
        <p:spPr>
          <a:xfrm>
            <a:off x="3124200" y="635639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9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609AC-FE82-4E15-9051-1FBDD8005B6D}" type="slidenum">
              <a:rPr lang="en-US" smtClean="0"/>
              <a:t>‹#›</a:t>
            </a:fld>
            <a:endParaRPr lang="en-US"/>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7351" y="5867400"/>
            <a:ext cx="1422400" cy="824624"/>
          </a:xfrm>
          <a:prstGeom prst="rect">
            <a:avLst/>
          </a:prstGeom>
        </p:spPr>
      </p:pic>
      <p:cxnSp>
        <p:nvCxnSpPr>
          <p:cNvPr id="16" name="Straight Connector 15"/>
          <p:cNvCxnSpPr/>
          <p:nvPr/>
        </p:nvCxnSpPr>
        <p:spPr>
          <a:xfrm flipV="1">
            <a:off x="387350" y="304800"/>
            <a:ext cx="0" cy="5791200"/>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6" idx="3"/>
          </p:cNvCxnSpPr>
          <p:nvPr/>
        </p:nvCxnSpPr>
        <p:spPr>
          <a:xfrm flipV="1">
            <a:off x="1905000" y="6538957"/>
            <a:ext cx="6781800" cy="14259"/>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79455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B2563-2003-4744-9A79-689A76A40C87}"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06D6E-5C62-469F-B623-7E97E18A6A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988592"/>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F77BA-5AEA-482A-8A7C-DF95A94EAD9B}" type="datetimeFigureOut">
              <a:rPr lang="en-US" smtClean="0">
                <a:solidFill>
                  <a:prstClr val="black">
                    <a:tint val="75000"/>
                  </a:prstClr>
                </a:solidFill>
              </a:rPr>
              <a:pPr/>
              <a:t>9/24/2015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73874-C2D9-478F-BC48-0DCB08CF86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64136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33400" y="3048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66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fontAlgn="base">
              <a:spcBef>
                <a:spcPct val="0"/>
              </a:spcBef>
              <a:spcAft>
                <a:spcPct val="0"/>
              </a:spcAft>
              <a:defRPr/>
            </a:pPr>
            <a:endParaRPr lang="en-US">
              <a:solidFill>
                <a:srgbClr val="000000"/>
              </a:solidFill>
            </a:endParaRPr>
          </a:p>
        </p:txBody>
      </p:sp>
      <p:sp>
        <p:nvSpPr>
          <p:cNvPr id="1966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966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r" fontAlgn="base">
              <a:spcBef>
                <a:spcPct val="0"/>
              </a:spcBef>
              <a:spcAft>
                <a:spcPct val="0"/>
              </a:spcAft>
              <a:defRPr/>
            </a:pPr>
            <a:fld id="{BC22555B-AAB9-4734-9F60-9935F98C47B5}" type="slidenum">
              <a:rPr lang="en-US">
                <a:solidFill>
                  <a:srgbClr val="000000"/>
                </a:solidFill>
              </a:rPr>
              <a:pPr algn="r" fontAlgn="base">
                <a:spcBef>
                  <a:spcPct val="0"/>
                </a:spcBef>
                <a:spcAft>
                  <a:spcPct val="0"/>
                </a:spcAft>
                <a:defRPr/>
              </a:pPr>
              <a:t>‹#›</a:t>
            </a:fld>
            <a:endParaRPr lang="en-US">
              <a:solidFill>
                <a:srgbClr val="000000"/>
              </a:solidFill>
            </a:endParaRPr>
          </a:p>
        </p:txBody>
      </p:sp>
      <p:sp>
        <p:nvSpPr>
          <p:cNvPr id="1966087" name="Line 7"/>
          <p:cNvSpPr>
            <a:spLocks noChangeShapeType="1"/>
          </p:cNvSpPr>
          <p:nvPr/>
        </p:nvSpPr>
        <p:spPr bwMode="auto">
          <a:xfrm>
            <a:off x="533400" y="6477000"/>
            <a:ext cx="6934200" cy="0"/>
          </a:xfrm>
          <a:prstGeom prst="line">
            <a:avLst/>
          </a:prstGeom>
          <a:noFill/>
          <a:ln w="57150">
            <a:solidFill>
              <a:srgbClr val="81007D">
                <a:alpha val="53000"/>
              </a:srgbClr>
            </a:solidFill>
            <a:round/>
            <a:headEnd/>
            <a:tailEnd/>
          </a:ln>
          <a:effectLst/>
        </p:spPr>
        <p:txBody>
          <a:bodyPr/>
          <a:lstStyle/>
          <a:p>
            <a:pPr algn="r" fontAlgn="base">
              <a:spcBef>
                <a:spcPct val="0"/>
              </a:spcBef>
              <a:spcAft>
                <a:spcPct val="0"/>
              </a:spcAft>
              <a:defRPr/>
            </a:pPr>
            <a:endParaRPr lang="en-US" sz="3600">
              <a:solidFill>
                <a:srgbClr val="000000"/>
              </a:solidFill>
            </a:endParaRPr>
          </a:p>
        </p:txBody>
      </p:sp>
      <p:pic>
        <p:nvPicPr>
          <p:cNvPr id="14344" name="Picture 8" descr="START logo www"/>
          <p:cNvPicPr>
            <a:picLocks noChangeAspect="1" noChangeArrowheads="1"/>
          </p:cNvPicPr>
          <p:nvPr/>
        </p:nvPicPr>
        <p:blipFill>
          <a:blip r:embed="rId18" cstate="print"/>
          <a:srcRect/>
          <a:stretch>
            <a:fillRect/>
          </a:stretch>
        </p:blipFill>
        <p:spPr bwMode="auto">
          <a:xfrm>
            <a:off x="7620000" y="5791208"/>
            <a:ext cx="1143000" cy="841375"/>
          </a:xfrm>
          <a:prstGeom prst="rect">
            <a:avLst/>
          </a:prstGeom>
          <a:noFill/>
          <a:ln w="9525">
            <a:noFill/>
            <a:miter lim="800000"/>
            <a:headEnd/>
            <a:tailEnd/>
          </a:ln>
        </p:spPr>
      </p:pic>
      <p:sp>
        <p:nvSpPr>
          <p:cNvPr id="1966089" name="Line 9"/>
          <p:cNvSpPr>
            <a:spLocks noChangeShapeType="1"/>
          </p:cNvSpPr>
          <p:nvPr/>
        </p:nvSpPr>
        <p:spPr bwMode="auto">
          <a:xfrm flipV="1">
            <a:off x="228600" y="609600"/>
            <a:ext cx="0" cy="5486400"/>
          </a:xfrm>
          <a:prstGeom prst="line">
            <a:avLst/>
          </a:prstGeom>
          <a:noFill/>
          <a:ln w="57150">
            <a:solidFill>
              <a:srgbClr val="81007D">
                <a:alpha val="53000"/>
              </a:srgbClr>
            </a:solidFill>
            <a:round/>
            <a:headEnd/>
            <a:tailEnd/>
          </a:ln>
          <a:effectLst/>
        </p:spPr>
        <p:txBody>
          <a:bodyPr/>
          <a:lstStyle/>
          <a:p>
            <a:pPr algn="r" fontAlgn="base">
              <a:spcBef>
                <a:spcPct val="0"/>
              </a:spcBef>
              <a:spcAft>
                <a:spcPct val="0"/>
              </a:spcAft>
              <a:defRPr/>
            </a:pPr>
            <a:endParaRPr lang="en-US" sz="3600">
              <a:solidFill>
                <a:srgbClr val="000000"/>
              </a:solidFill>
            </a:endParaRPr>
          </a:p>
        </p:txBody>
      </p:sp>
    </p:spTree>
    <p:extLst>
      <p:ext uri="{BB962C8B-B14F-4D97-AF65-F5344CB8AC3E}">
        <p14:creationId xmlns:p14="http://schemas.microsoft.com/office/powerpoint/2010/main" val="1058720979"/>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252571"/>
          </a:solidFill>
          <a:latin typeface="+mj-lt"/>
          <a:ea typeface="+mj-ea"/>
          <a:cs typeface="+mj-cs"/>
        </a:defRPr>
      </a:lvl1pPr>
      <a:lvl2pPr algn="ctr" rtl="0" eaLnBrk="0" fontAlgn="base" hangingPunct="0">
        <a:spcBef>
          <a:spcPct val="0"/>
        </a:spcBef>
        <a:spcAft>
          <a:spcPct val="0"/>
        </a:spcAft>
        <a:defRPr sz="3600" b="1">
          <a:solidFill>
            <a:srgbClr val="252571"/>
          </a:solidFill>
          <a:latin typeface="Arial" charset="0"/>
        </a:defRPr>
      </a:lvl2pPr>
      <a:lvl3pPr algn="ctr" rtl="0" eaLnBrk="0" fontAlgn="base" hangingPunct="0">
        <a:spcBef>
          <a:spcPct val="0"/>
        </a:spcBef>
        <a:spcAft>
          <a:spcPct val="0"/>
        </a:spcAft>
        <a:defRPr sz="3600" b="1">
          <a:solidFill>
            <a:srgbClr val="252571"/>
          </a:solidFill>
          <a:latin typeface="Arial" charset="0"/>
        </a:defRPr>
      </a:lvl3pPr>
      <a:lvl4pPr algn="ctr" rtl="0" eaLnBrk="0" fontAlgn="base" hangingPunct="0">
        <a:spcBef>
          <a:spcPct val="0"/>
        </a:spcBef>
        <a:spcAft>
          <a:spcPct val="0"/>
        </a:spcAft>
        <a:defRPr sz="3600" b="1">
          <a:solidFill>
            <a:srgbClr val="252571"/>
          </a:solidFill>
          <a:latin typeface="Arial" charset="0"/>
        </a:defRPr>
      </a:lvl4pPr>
      <a:lvl5pPr algn="ctr" rtl="0" eaLnBrk="0" fontAlgn="base" hangingPunct="0">
        <a:spcBef>
          <a:spcPct val="0"/>
        </a:spcBef>
        <a:spcAft>
          <a:spcPct val="0"/>
        </a:spcAft>
        <a:defRPr sz="3600" b="1">
          <a:solidFill>
            <a:srgbClr val="252571"/>
          </a:solidFill>
          <a:latin typeface="Arial" charset="0"/>
        </a:defRPr>
      </a:lvl5pPr>
      <a:lvl6pPr marL="457200" algn="ctr" rtl="0" fontAlgn="base">
        <a:spcBef>
          <a:spcPct val="0"/>
        </a:spcBef>
        <a:spcAft>
          <a:spcPct val="0"/>
        </a:spcAft>
        <a:defRPr sz="3600" b="1">
          <a:solidFill>
            <a:srgbClr val="252571"/>
          </a:solidFill>
          <a:latin typeface="Arial" charset="0"/>
        </a:defRPr>
      </a:lvl6pPr>
      <a:lvl7pPr marL="914400" algn="ctr" rtl="0" fontAlgn="base">
        <a:spcBef>
          <a:spcPct val="0"/>
        </a:spcBef>
        <a:spcAft>
          <a:spcPct val="0"/>
        </a:spcAft>
        <a:defRPr sz="3600" b="1">
          <a:solidFill>
            <a:srgbClr val="252571"/>
          </a:solidFill>
          <a:latin typeface="Arial" charset="0"/>
        </a:defRPr>
      </a:lvl7pPr>
      <a:lvl8pPr marL="1371600" algn="ctr" rtl="0" fontAlgn="base">
        <a:spcBef>
          <a:spcPct val="0"/>
        </a:spcBef>
        <a:spcAft>
          <a:spcPct val="0"/>
        </a:spcAft>
        <a:defRPr sz="3600" b="1">
          <a:solidFill>
            <a:srgbClr val="252571"/>
          </a:solidFill>
          <a:latin typeface="Arial" charset="0"/>
        </a:defRPr>
      </a:lvl8pPr>
      <a:lvl9pPr marL="1828800" algn="ctr" rtl="0" fontAlgn="base">
        <a:spcBef>
          <a:spcPct val="0"/>
        </a:spcBef>
        <a:spcAft>
          <a:spcPct val="0"/>
        </a:spcAft>
        <a:defRPr sz="3600" b="1">
          <a:solidFill>
            <a:srgbClr val="252571"/>
          </a:solidFill>
          <a:latin typeface="Arial" charset="0"/>
        </a:defRPr>
      </a:lvl9pPr>
    </p:titleStyle>
    <p:bodyStyle>
      <a:lvl1pPr marL="342900" indent="-342900" algn="l" rtl="0" eaLnBrk="0" fontAlgn="base" hangingPunct="0">
        <a:spcBef>
          <a:spcPct val="20000"/>
        </a:spcBef>
        <a:spcAft>
          <a:spcPct val="0"/>
        </a:spcAft>
        <a:buChar char="•"/>
        <a:defRPr sz="3200" b="1">
          <a:solidFill>
            <a:srgbClr val="252571"/>
          </a:solidFill>
          <a:latin typeface="+mn-lt"/>
          <a:ea typeface="+mn-ea"/>
          <a:cs typeface="+mn-cs"/>
        </a:defRPr>
      </a:lvl1pPr>
      <a:lvl2pPr marL="742950" indent="-285750" algn="l" rtl="0" eaLnBrk="0" fontAlgn="base" hangingPunct="0">
        <a:spcBef>
          <a:spcPct val="20000"/>
        </a:spcBef>
        <a:spcAft>
          <a:spcPct val="0"/>
        </a:spcAft>
        <a:buChar char="–"/>
        <a:defRPr sz="2800" b="1">
          <a:solidFill>
            <a:srgbClr val="252571"/>
          </a:solidFill>
          <a:latin typeface="+mn-lt"/>
        </a:defRPr>
      </a:lvl2pPr>
      <a:lvl3pPr marL="1143000" indent="-228600" algn="l" rtl="0" eaLnBrk="0" fontAlgn="base" hangingPunct="0">
        <a:spcBef>
          <a:spcPct val="20000"/>
        </a:spcBef>
        <a:spcAft>
          <a:spcPct val="0"/>
        </a:spcAft>
        <a:buChar char="•"/>
        <a:defRPr sz="2400" b="1">
          <a:solidFill>
            <a:srgbClr val="252571"/>
          </a:solidFill>
          <a:latin typeface="+mn-lt"/>
        </a:defRPr>
      </a:lvl3pPr>
      <a:lvl4pPr marL="1600200" indent="-228600" algn="l" rtl="0" eaLnBrk="0" fontAlgn="base" hangingPunct="0">
        <a:spcBef>
          <a:spcPct val="20000"/>
        </a:spcBef>
        <a:spcAft>
          <a:spcPct val="0"/>
        </a:spcAft>
        <a:buChar char="–"/>
        <a:defRPr sz="2000" b="1">
          <a:solidFill>
            <a:srgbClr val="252571"/>
          </a:solidFill>
          <a:latin typeface="+mn-lt"/>
        </a:defRPr>
      </a:lvl4pPr>
      <a:lvl5pPr marL="2057400" indent="-228600" algn="l" rtl="0" eaLnBrk="0" fontAlgn="base" hangingPunct="0">
        <a:spcBef>
          <a:spcPct val="20000"/>
        </a:spcBef>
        <a:spcAft>
          <a:spcPct val="0"/>
        </a:spcAft>
        <a:buChar char="»"/>
        <a:defRPr sz="2000" b="1">
          <a:solidFill>
            <a:srgbClr val="252571"/>
          </a:solidFill>
          <a:latin typeface="+mn-lt"/>
        </a:defRPr>
      </a:lvl5pPr>
      <a:lvl6pPr marL="2514600" indent="-228600" algn="l" rtl="0" fontAlgn="base">
        <a:spcBef>
          <a:spcPct val="20000"/>
        </a:spcBef>
        <a:spcAft>
          <a:spcPct val="0"/>
        </a:spcAft>
        <a:buChar char="»"/>
        <a:defRPr sz="2000" b="1">
          <a:solidFill>
            <a:srgbClr val="252571"/>
          </a:solidFill>
          <a:latin typeface="+mn-lt"/>
        </a:defRPr>
      </a:lvl6pPr>
      <a:lvl7pPr marL="2971800" indent="-228600" algn="l" rtl="0" fontAlgn="base">
        <a:spcBef>
          <a:spcPct val="20000"/>
        </a:spcBef>
        <a:spcAft>
          <a:spcPct val="0"/>
        </a:spcAft>
        <a:buChar char="»"/>
        <a:defRPr sz="2000" b="1">
          <a:solidFill>
            <a:srgbClr val="252571"/>
          </a:solidFill>
          <a:latin typeface="+mn-lt"/>
        </a:defRPr>
      </a:lvl7pPr>
      <a:lvl8pPr marL="3429000" indent="-228600" algn="l" rtl="0" fontAlgn="base">
        <a:spcBef>
          <a:spcPct val="20000"/>
        </a:spcBef>
        <a:spcAft>
          <a:spcPct val="0"/>
        </a:spcAft>
        <a:buChar char="»"/>
        <a:defRPr sz="2000" b="1">
          <a:solidFill>
            <a:srgbClr val="252571"/>
          </a:solidFill>
          <a:latin typeface="+mn-lt"/>
        </a:defRPr>
      </a:lvl8pPr>
      <a:lvl9pPr marL="3886200" indent="-228600" algn="l" rtl="0" fontAlgn="base">
        <a:spcBef>
          <a:spcPct val="20000"/>
        </a:spcBef>
        <a:spcAft>
          <a:spcPct val="0"/>
        </a:spcAft>
        <a:buChar char="»"/>
        <a:defRPr sz="2000" b="1">
          <a:solidFill>
            <a:srgbClr val="2525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33400" y="3048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66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fontAlgn="base">
              <a:spcBef>
                <a:spcPct val="0"/>
              </a:spcBef>
              <a:spcAft>
                <a:spcPct val="0"/>
              </a:spcAft>
              <a:defRPr/>
            </a:pPr>
            <a:endParaRPr lang="en-US">
              <a:solidFill>
                <a:srgbClr val="000000"/>
              </a:solidFill>
            </a:endParaRPr>
          </a:p>
        </p:txBody>
      </p:sp>
      <p:sp>
        <p:nvSpPr>
          <p:cNvPr id="1966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966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r" fontAlgn="base">
              <a:spcBef>
                <a:spcPct val="0"/>
              </a:spcBef>
              <a:spcAft>
                <a:spcPct val="0"/>
              </a:spcAft>
              <a:defRPr/>
            </a:pPr>
            <a:fld id="{BC22555B-AAB9-4734-9F60-9935F98C47B5}" type="slidenum">
              <a:rPr lang="en-US">
                <a:solidFill>
                  <a:srgbClr val="000000"/>
                </a:solidFill>
              </a:rPr>
              <a:pPr algn="r" fontAlgn="base">
                <a:spcBef>
                  <a:spcPct val="0"/>
                </a:spcBef>
                <a:spcAft>
                  <a:spcPct val="0"/>
                </a:spcAft>
                <a:defRPr/>
              </a:pPr>
              <a:t>‹#›</a:t>
            </a:fld>
            <a:endParaRPr lang="en-US">
              <a:solidFill>
                <a:srgbClr val="000000"/>
              </a:solidFill>
            </a:endParaRPr>
          </a:p>
        </p:txBody>
      </p:sp>
      <p:sp>
        <p:nvSpPr>
          <p:cNvPr id="1966087" name="Line 7"/>
          <p:cNvSpPr>
            <a:spLocks noChangeShapeType="1"/>
          </p:cNvSpPr>
          <p:nvPr/>
        </p:nvSpPr>
        <p:spPr bwMode="auto">
          <a:xfrm>
            <a:off x="533400" y="6477000"/>
            <a:ext cx="6934200" cy="0"/>
          </a:xfrm>
          <a:prstGeom prst="line">
            <a:avLst/>
          </a:prstGeom>
          <a:noFill/>
          <a:ln w="57150">
            <a:solidFill>
              <a:srgbClr val="81007D">
                <a:alpha val="53000"/>
              </a:srgbClr>
            </a:solidFill>
            <a:round/>
            <a:headEnd/>
            <a:tailEnd/>
          </a:ln>
          <a:effectLst/>
        </p:spPr>
        <p:txBody>
          <a:bodyPr/>
          <a:lstStyle/>
          <a:p>
            <a:pPr algn="r" fontAlgn="base">
              <a:spcBef>
                <a:spcPct val="0"/>
              </a:spcBef>
              <a:spcAft>
                <a:spcPct val="0"/>
              </a:spcAft>
              <a:defRPr/>
            </a:pPr>
            <a:endParaRPr lang="en-US" sz="3600">
              <a:solidFill>
                <a:srgbClr val="000000"/>
              </a:solidFill>
            </a:endParaRPr>
          </a:p>
        </p:txBody>
      </p:sp>
      <p:pic>
        <p:nvPicPr>
          <p:cNvPr id="14344" name="Picture 8" descr="START logo www"/>
          <p:cNvPicPr>
            <a:picLocks noChangeAspect="1" noChangeArrowheads="1"/>
          </p:cNvPicPr>
          <p:nvPr/>
        </p:nvPicPr>
        <p:blipFill>
          <a:blip r:embed="rId18" cstate="print"/>
          <a:srcRect/>
          <a:stretch>
            <a:fillRect/>
          </a:stretch>
        </p:blipFill>
        <p:spPr bwMode="auto">
          <a:xfrm>
            <a:off x="7620000" y="5791208"/>
            <a:ext cx="1143000" cy="841375"/>
          </a:xfrm>
          <a:prstGeom prst="rect">
            <a:avLst/>
          </a:prstGeom>
          <a:noFill/>
          <a:ln w="9525">
            <a:noFill/>
            <a:miter lim="800000"/>
            <a:headEnd/>
            <a:tailEnd/>
          </a:ln>
        </p:spPr>
      </p:pic>
      <p:sp>
        <p:nvSpPr>
          <p:cNvPr id="1966089" name="Line 9"/>
          <p:cNvSpPr>
            <a:spLocks noChangeShapeType="1"/>
          </p:cNvSpPr>
          <p:nvPr/>
        </p:nvSpPr>
        <p:spPr bwMode="auto">
          <a:xfrm flipV="1">
            <a:off x="228600" y="609600"/>
            <a:ext cx="0" cy="5486400"/>
          </a:xfrm>
          <a:prstGeom prst="line">
            <a:avLst/>
          </a:prstGeom>
          <a:noFill/>
          <a:ln w="57150">
            <a:solidFill>
              <a:srgbClr val="81007D">
                <a:alpha val="53000"/>
              </a:srgbClr>
            </a:solidFill>
            <a:round/>
            <a:headEnd/>
            <a:tailEnd/>
          </a:ln>
          <a:effectLst/>
        </p:spPr>
        <p:txBody>
          <a:bodyPr/>
          <a:lstStyle/>
          <a:p>
            <a:pPr algn="r" fontAlgn="base">
              <a:spcBef>
                <a:spcPct val="0"/>
              </a:spcBef>
              <a:spcAft>
                <a:spcPct val="0"/>
              </a:spcAft>
              <a:defRPr/>
            </a:pPr>
            <a:endParaRPr lang="en-US" sz="3600">
              <a:solidFill>
                <a:srgbClr val="000000"/>
              </a:solidFill>
            </a:endParaRPr>
          </a:p>
        </p:txBody>
      </p:sp>
    </p:spTree>
    <p:extLst>
      <p:ext uri="{BB962C8B-B14F-4D97-AF65-F5344CB8AC3E}">
        <p14:creationId xmlns:p14="http://schemas.microsoft.com/office/powerpoint/2010/main" val="3762190766"/>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252571"/>
          </a:solidFill>
          <a:latin typeface="+mj-lt"/>
          <a:ea typeface="+mj-ea"/>
          <a:cs typeface="+mj-cs"/>
        </a:defRPr>
      </a:lvl1pPr>
      <a:lvl2pPr algn="ctr" rtl="0" eaLnBrk="0" fontAlgn="base" hangingPunct="0">
        <a:spcBef>
          <a:spcPct val="0"/>
        </a:spcBef>
        <a:spcAft>
          <a:spcPct val="0"/>
        </a:spcAft>
        <a:defRPr sz="3600" b="1">
          <a:solidFill>
            <a:srgbClr val="252571"/>
          </a:solidFill>
          <a:latin typeface="Arial" charset="0"/>
        </a:defRPr>
      </a:lvl2pPr>
      <a:lvl3pPr algn="ctr" rtl="0" eaLnBrk="0" fontAlgn="base" hangingPunct="0">
        <a:spcBef>
          <a:spcPct val="0"/>
        </a:spcBef>
        <a:spcAft>
          <a:spcPct val="0"/>
        </a:spcAft>
        <a:defRPr sz="3600" b="1">
          <a:solidFill>
            <a:srgbClr val="252571"/>
          </a:solidFill>
          <a:latin typeface="Arial" charset="0"/>
        </a:defRPr>
      </a:lvl3pPr>
      <a:lvl4pPr algn="ctr" rtl="0" eaLnBrk="0" fontAlgn="base" hangingPunct="0">
        <a:spcBef>
          <a:spcPct val="0"/>
        </a:spcBef>
        <a:spcAft>
          <a:spcPct val="0"/>
        </a:spcAft>
        <a:defRPr sz="3600" b="1">
          <a:solidFill>
            <a:srgbClr val="252571"/>
          </a:solidFill>
          <a:latin typeface="Arial" charset="0"/>
        </a:defRPr>
      </a:lvl4pPr>
      <a:lvl5pPr algn="ctr" rtl="0" eaLnBrk="0" fontAlgn="base" hangingPunct="0">
        <a:spcBef>
          <a:spcPct val="0"/>
        </a:spcBef>
        <a:spcAft>
          <a:spcPct val="0"/>
        </a:spcAft>
        <a:defRPr sz="3600" b="1">
          <a:solidFill>
            <a:srgbClr val="252571"/>
          </a:solidFill>
          <a:latin typeface="Arial" charset="0"/>
        </a:defRPr>
      </a:lvl5pPr>
      <a:lvl6pPr marL="457200" algn="ctr" rtl="0" fontAlgn="base">
        <a:spcBef>
          <a:spcPct val="0"/>
        </a:spcBef>
        <a:spcAft>
          <a:spcPct val="0"/>
        </a:spcAft>
        <a:defRPr sz="3600" b="1">
          <a:solidFill>
            <a:srgbClr val="252571"/>
          </a:solidFill>
          <a:latin typeface="Arial" charset="0"/>
        </a:defRPr>
      </a:lvl6pPr>
      <a:lvl7pPr marL="914400" algn="ctr" rtl="0" fontAlgn="base">
        <a:spcBef>
          <a:spcPct val="0"/>
        </a:spcBef>
        <a:spcAft>
          <a:spcPct val="0"/>
        </a:spcAft>
        <a:defRPr sz="3600" b="1">
          <a:solidFill>
            <a:srgbClr val="252571"/>
          </a:solidFill>
          <a:latin typeface="Arial" charset="0"/>
        </a:defRPr>
      </a:lvl7pPr>
      <a:lvl8pPr marL="1371600" algn="ctr" rtl="0" fontAlgn="base">
        <a:spcBef>
          <a:spcPct val="0"/>
        </a:spcBef>
        <a:spcAft>
          <a:spcPct val="0"/>
        </a:spcAft>
        <a:defRPr sz="3600" b="1">
          <a:solidFill>
            <a:srgbClr val="252571"/>
          </a:solidFill>
          <a:latin typeface="Arial" charset="0"/>
        </a:defRPr>
      </a:lvl8pPr>
      <a:lvl9pPr marL="1828800" algn="ctr" rtl="0" fontAlgn="base">
        <a:spcBef>
          <a:spcPct val="0"/>
        </a:spcBef>
        <a:spcAft>
          <a:spcPct val="0"/>
        </a:spcAft>
        <a:defRPr sz="3600" b="1">
          <a:solidFill>
            <a:srgbClr val="252571"/>
          </a:solidFill>
          <a:latin typeface="Arial" charset="0"/>
        </a:defRPr>
      </a:lvl9pPr>
    </p:titleStyle>
    <p:bodyStyle>
      <a:lvl1pPr marL="342900" indent="-342900" algn="l" rtl="0" eaLnBrk="0" fontAlgn="base" hangingPunct="0">
        <a:spcBef>
          <a:spcPct val="20000"/>
        </a:spcBef>
        <a:spcAft>
          <a:spcPct val="0"/>
        </a:spcAft>
        <a:buChar char="•"/>
        <a:defRPr sz="3200" b="1">
          <a:solidFill>
            <a:srgbClr val="252571"/>
          </a:solidFill>
          <a:latin typeface="+mn-lt"/>
          <a:ea typeface="+mn-ea"/>
          <a:cs typeface="+mn-cs"/>
        </a:defRPr>
      </a:lvl1pPr>
      <a:lvl2pPr marL="742950" indent="-285750" algn="l" rtl="0" eaLnBrk="0" fontAlgn="base" hangingPunct="0">
        <a:spcBef>
          <a:spcPct val="20000"/>
        </a:spcBef>
        <a:spcAft>
          <a:spcPct val="0"/>
        </a:spcAft>
        <a:buChar char="–"/>
        <a:defRPr sz="2800" b="1">
          <a:solidFill>
            <a:srgbClr val="252571"/>
          </a:solidFill>
          <a:latin typeface="+mn-lt"/>
        </a:defRPr>
      </a:lvl2pPr>
      <a:lvl3pPr marL="1143000" indent="-228600" algn="l" rtl="0" eaLnBrk="0" fontAlgn="base" hangingPunct="0">
        <a:spcBef>
          <a:spcPct val="20000"/>
        </a:spcBef>
        <a:spcAft>
          <a:spcPct val="0"/>
        </a:spcAft>
        <a:buChar char="•"/>
        <a:defRPr sz="2400" b="1">
          <a:solidFill>
            <a:srgbClr val="252571"/>
          </a:solidFill>
          <a:latin typeface="+mn-lt"/>
        </a:defRPr>
      </a:lvl3pPr>
      <a:lvl4pPr marL="1600200" indent="-228600" algn="l" rtl="0" eaLnBrk="0" fontAlgn="base" hangingPunct="0">
        <a:spcBef>
          <a:spcPct val="20000"/>
        </a:spcBef>
        <a:spcAft>
          <a:spcPct val="0"/>
        </a:spcAft>
        <a:buChar char="–"/>
        <a:defRPr sz="2000" b="1">
          <a:solidFill>
            <a:srgbClr val="252571"/>
          </a:solidFill>
          <a:latin typeface="+mn-lt"/>
        </a:defRPr>
      </a:lvl4pPr>
      <a:lvl5pPr marL="2057400" indent="-228600" algn="l" rtl="0" eaLnBrk="0" fontAlgn="base" hangingPunct="0">
        <a:spcBef>
          <a:spcPct val="20000"/>
        </a:spcBef>
        <a:spcAft>
          <a:spcPct val="0"/>
        </a:spcAft>
        <a:buChar char="»"/>
        <a:defRPr sz="2000" b="1">
          <a:solidFill>
            <a:srgbClr val="252571"/>
          </a:solidFill>
          <a:latin typeface="+mn-lt"/>
        </a:defRPr>
      </a:lvl5pPr>
      <a:lvl6pPr marL="2514600" indent="-228600" algn="l" rtl="0" fontAlgn="base">
        <a:spcBef>
          <a:spcPct val="20000"/>
        </a:spcBef>
        <a:spcAft>
          <a:spcPct val="0"/>
        </a:spcAft>
        <a:buChar char="»"/>
        <a:defRPr sz="2000" b="1">
          <a:solidFill>
            <a:srgbClr val="252571"/>
          </a:solidFill>
          <a:latin typeface="+mn-lt"/>
        </a:defRPr>
      </a:lvl6pPr>
      <a:lvl7pPr marL="2971800" indent="-228600" algn="l" rtl="0" fontAlgn="base">
        <a:spcBef>
          <a:spcPct val="20000"/>
        </a:spcBef>
        <a:spcAft>
          <a:spcPct val="0"/>
        </a:spcAft>
        <a:buChar char="»"/>
        <a:defRPr sz="2000" b="1">
          <a:solidFill>
            <a:srgbClr val="252571"/>
          </a:solidFill>
          <a:latin typeface="+mn-lt"/>
        </a:defRPr>
      </a:lvl7pPr>
      <a:lvl8pPr marL="3429000" indent="-228600" algn="l" rtl="0" fontAlgn="base">
        <a:spcBef>
          <a:spcPct val="20000"/>
        </a:spcBef>
        <a:spcAft>
          <a:spcPct val="0"/>
        </a:spcAft>
        <a:buChar char="»"/>
        <a:defRPr sz="2000" b="1">
          <a:solidFill>
            <a:srgbClr val="252571"/>
          </a:solidFill>
          <a:latin typeface="+mn-lt"/>
        </a:defRPr>
      </a:lvl8pPr>
      <a:lvl9pPr marL="3886200" indent="-228600" algn="l" rtl="0" fontAlgn="base">
        <a:spcBef>
          <a:spcPct val="20000"/>
        </a:spcBef>
        <a:spcAft>
          <a:spcPct val="0"/>
        </a:spcAft>
        <a:buChar char="»"/>
        <a:defRPr sz="2000" b="1">
          <a:solidFill>
            <a:srgbClr val="2525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CURRENT%20Work/CURRENT%20Tools%20-%20Apps/Education-Based%20Evaluations%20for%20ASD%209-9-15%20-%20FINAL.pdf" TargetMode="External"/><Relationship Id="rId1" Type="http://schemas.openxmlformats.org/officeDocument/2006/relationships/slideLayout" Target="../slideLayouts/slideLayout2.xml"/><Relationship Id="rId5" Type="http://schemas.openxmlformats.org/officeDocument/2006/relationships/hyperlink" Target="http://www.gvsu.edu/autismcenter/cet-centralized-evaluation-team-module-96.htm" TargetMode="External"/><Relationship Id="rId4" Type="http://schemas.openxmlformats.org/officeDocument/2006/relationships/hyperlink" Target="http://www.michigan.gov/autism/0,4848,7-294-63678_70839---,00.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vsu.edu/autismcenter/transition-resources-138.htm"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vsu.edu/autismcent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vsu.edu/autismcenter/index.cfm?sb_path=cms-form-edit&amp;formId=BF82339C-0C10-EE99-915645505AA1CE7D"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vsu.edu/autismcenter" TargetMode="Externa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vsu.edu/autismcenter/building-your-future-project-139.htm" TargetMode="External"/><Relationship Id="rId2" Type="http://schemas.openxmlformats.org/officeDocument/2006/relationships/hyperlink" Target="http://www.gvsu.edu/autismcenter/peer-to-peer-support-2-140.htm"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images.google.com/url?sa=i&amp;rct=j&amp;q=priorities\&amp;source=images&amp;cd=&amp;cad=rja&amp;docid=sMgq3bvQxyrn7M&amp;tbnid=PQ0ICjmXmPOVYM:&amp;ved=0CAUQjRw&amp;url=http://hcldr.wordpress.com/2013/01/18/hcldr-chat-jan-22-2013-priorities/&amp;ei=I3x2UZKiOYnEqQHR6oCAAQ&amp;bvm=bv.45512109,d.aWM&amp;psig=AFQjCNHUpjRfiXYuzNO_BYwSRyC7SSkejQ&amp;ust=136680592134186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vsu.edu/autismcenter/individual-student-data-collection-forms-217.htm" TargetMode="External"/><Relationship Id="rId2" Type="http://schemas.openxmlformats.org/officeDocument/2006/relationships/hyperlink" Target="http://www.gvsu.edu/autismcenter/start-resources-55.htm" TargetMode="Externa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www.gvsu.edu/autismcenter/rcn-application-and-report-forms-35.ht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ddce.utexas.edu/disability/2013/10/october-28th-priority-registration/&amp;ei=pRhKVdK-N4j5yQSf64BI&amp;bvm=bv.92291466,d.cGU&amp;psig=AFQjCNFwNSbHWnfs_xVAh2viXPoIguv4rA&amp;ust=1431005696522394" TargetMode="External"/><Relationship Id="rId2" Type="http://schemas.openxmlformats.org/officeDocument/2006/relationships/hyperlink" Target="http://www.gvsu.edu/autismcenter/coaching-resources-59.htm" TargetMode="Externa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gvsu.edu/autismcenter/coaching-resources-59.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gvsu.edu/autismcenter/rcn-application-and-report-forms-35.htm" TargetMode="Externa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afirm.fpg.unc.edu/afirm-modul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gvsu.edu/autismcenter/rcn-application-and-report-forms-35.htm" TargetMode="Externa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michigan.gov/mdch/0,4612,7-132-2942_4911_35698-56603--,00.html" TargetMode="External"/><Relationship Id="rId2" Type="http://schemas.openxmlformats.org/officeDocument/2006/relationships/hyperlink" Target="http://www.michiganallianceforfamilies.org/" TargetMode="Externa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hyperlink" Target="https://autismallianceofmichigan.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source=images&amp;cd=&amp;cad=rja&amp;uact=8&amp;ved=0CAcQjRw&amp;url=http://halecountyliteracycouncil.com/&amp;ei=AMs3VeDJAYiTyQTClIHICw&amp;bvm=bv.91071109,d.cGU&amp;psig=AFQjCNFfarKVAkhTpR8v62c1DPgtTgWnlw&amp;ust=1429806168417834"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kpevents.net/wp-content/uploads/Extreme-Challenge.jpg"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The%20Passport.pptx" TargetMode="Externa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hyperlink" Target="http://www.gvsu.edu/autismcenter/passport-216.htm" TargetMode="External"/><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gvsu.edu/autismcenter/passport-216.ht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gvsu.edu/autismcenter" TargetMode="Externa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www.gvsu.edu/autismcenter/rcn-application-and-report-forms-35.ht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www.gvsu.edu/autismcenter/rcn-application-and-report-forms-35.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michigan.gov/autism" TargetMode="External"/><Relationship Id="rId2" Type="http://schemas.openxmlformats.org/officeDocument/2006/relationships/hyperlink" Target="http://www.michigan.gov/autism"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images.google.com/url?sa=i&amp;rct=j&amp;q=michigan+autism+council&amp;source=images&amp;cd=&amp;cad=rja&amp;docid=5olC2xFEtg0CGM&amp;tbnid=VT9Qj93sxWQcOM:&amp;ved=0CAUQjRw&amp;url=http://autismallianceofmichigan.org/about-initiatives/about-michigan-state-level-initiatives/&amp;ei=w9eIUdHcJoSdyQHwh4CACg&amp;bvm=bv.45960087,d.aWc&amp;psig=AFQjCNG6zQ0Rk_CDymCmMp6O-HyXmzttCA&amp;ust=1368009021150972"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488731" y="851338"/>
            <a:ext cx="3886200" cy="5549462"/>
          </a:xfrm>
        </p:spPr>
        <p:txBody>
          <a:bodyPr/>
          <a:lstStyle/>
          <a:p>
            <a:r>
              <a:rPr lang="en-US" b="1" dirty="0">
                <a:solidFill>
                  <a:srgbClr val="002060"/>
                </a:solidFill>
              </a:rPr>
              <a:t>Regional Collaborative Networks</a:t>
            </a:r>
            <a:br>
              <a:rPr lang="en-US" b="1" dirty="0">
                <a:solidFill>
                  <a:srgbClr val="002060"/>
                </a:solidFill>
              </a:rPr>
            </a:br>
            <a:r>
              <a:rPr lang="en-US" b="1" dirty="0">
                <a:solidFill>
                  <a:srgbClr val="002060"/>
                </a:solidFill>
              </a:rPr>
              <a:t/>
            </a:r>
            <a:br>
              <a:rPr lang="en-US" b="1" dirty="0">
                <a:solidFill>
                  <a:srgbClr val="002060"/>
                </a:solidFill>
              </a:rPr>
            </a:br>
            <a:r>
              <a:rPr lang="en-US" b="1" dirty="0" smtClean="0">
                <a:solidFill>
                  <a:srgbClr val="002060"/>
                </a:solidFill>
              </a:rPr>
              <a:t>Fall Update</a:t>
            </a:r>
            <a:br>
              <a:rPr lang="en-US" b="1" dirty="0" smtClean="0">
                <a:solidFill>
                  <a:srgbClr val="002060"/>
                </a:solidFill>
              </a:rPr>
            </a:br>
            <a:r>
              <a:rPr lang="en-US" sz="4000" b="1" dirty="0" smtClean="0">
                <a:solidFill>
                  <a:srgbClr val="002060"/>
                </a:solidFill>
              </a:rPr>
              <a:t>September 2015</a:t>
            </a:r>
            <a:endParaRPr lang="en-US" sz="4000" b="1" dirty="0">
              <a:solidFill>
                <a:srgbClr val="002060"/>
              </a:solidFill>
            </a:endParaRPr>
          </a:p>
        </p:txBody>
      </p:sp>
      <p:pic>
        <p:nvPicPr>
          <p:cNvPr id="114690" name="Picture 2" descr="http://hollyonthehill.files.wordpress.com/2010/07/update.jpg"/>
          <p:cNvPicPr>
            <a:picLocks noChangeAspect="1" noChangeArrowheads="1"/>
          </p:cNvPicPr>
          <p:nvPr/>
        </p:nvPicPr>
        <p:blipFill>
          <a:blip r:embed="rId3" cstate="print"/>
          <a:srcRect/>
          <a:stretch>
            <a:fillRect/>
          </a:stretch>
        </p:blipFill>
        <p:spPr bwMode="auto">
          <a:xfrm>
            <a:off x="0" y="1"/>
            <a:ext cx="1600200" cy="1419600"/>
          </a:xfrm>
          <a:prstGeom prst="rect">
            <a:avLst/>
          </a:prstGeom>
          <a:noFill/>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2" y="546538"/>
            <a:ext cx="4379937" cy="541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202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304800"/>
            <a:ext cx="8077200" cy="1143000"/>
          </a:xfrm>
        </p:spPr>
        <p:txBody>
          <a:bodyPr/>
          <a:lstStyle/>
          <a:p>
            <a:r>
              <a:rPr lang="en-US" sz="3200" dirty="0" smtClean="0"/>
              <a:t>Education-Based Evaluations for ASD Document—Autism Council APPROVED</a:t>
            </a:r>
            <a:endParaRPr lang="en-US" sz="3200" dirty="0"/>
          </a:p>
        </p:txBody>
      </p:sp>
      <p:pic>
        <p:nvPicPr>
          <p:cNvPr id="5"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786" y="1676400"/>
            <a:ext cx="3207242" cy="4156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4868917" y="1905000"/>
            <a:ext cx="3962400" cy="2123658"/>
          </a:xfrm>
          <a:prstGeom prst="rect">
            <a:avLst/>
          </a:prstGeom>
        </p:spPr>
        <p:txBody>
          <a:bodyPr wrap="square">
            <a:spAutoFit/>
          </a:bodyPr>
          <a:lstStyle/>
          <a:p>
            <a:pPr algn="ctr"/>
            <a:r>
              <a:rPr lang="en-US" sz="2200" b="1" dirty="0" smtClean="0">
                <a:solidFill>
                  <a:srgbClr val="002060"/>
                </a:solidFill>
              </a:rPr>
              <a:t>Autism </a:t>
            </a:r>
            <a:r>
              <a:rPr lang="en-US" sz="2200" b="1" dirty="0">
                <a:solidFill>
                  <a:srgbClr val="002060"/>
                </a:solidFill>
              </a:rPr>
              <a:t>Council Link </a:t>
            </a:r>
            <a:endParaRPr lang="en-US" sz="2200" b="1" dirty="0" smtClean="0">
              <a:solidFill>
                <a:srgbClr val="002060"/>
              </a:solidFill>
              <a:hlinkClick r:id="rId4"/>
            </a:endParaRPr>
          </a:p>
          <a:p>
            <a:pPr algn="ctr"/>
            <a:endParaRPr lang="en-US" sz="2200" b="1" dirty="0">
              <a:hlinkClick r:id="rId4"/>
            </a:endParaRPr>
          </a:p>
          <a:p>
            <a:pPr algn="ctr"/>
            <a:r>
              <a:rPr lang="en-US" sz="2200" b="1" dirty="0" smtClean="0">
                <a:solidFill>
                  <a:schemeClr val="tx2">
                    <a:lumMod val="50000"/>
                  </a:schemeClr>
                </a:solidFill>
                <a:hlinkClick r:id="rId4"/>
              </a:rPr>
              <a:t>http</a:t>
            </a:r>
            <a:r>
              <a:rPr lang="en-US" sz="2200" b="1" dirty="0">
                <a:solidFill>
                  <a:schemeClr val="tx2">
                    <a:lumMod val="50000"/>
                  </a:schemeClr>
                </a:solidFill>
                <a:hlinkClick r:id="rId4"/>
              </a:rPr>
              <a:t>://www.michigan.gov/autism/0,4848,7-294-63678_70839---,</a:t>
            </a:r>
            <a:r>
              <a:rPr lang="en-US" sz="2200" b="1" dirty="0" smtClean="0">
                <a:solidFill>
                  <a:schemeClr val="tx2">
                    <a:lumMod val="50000"/>
                  </a:schemeClr>
                </a:solidFill>
                <a:hlinkClick r:id="rId4"/>
              </a:rPr>
              <a:t>00.html</a:t>
            </a:r>
            <a:endParaRPr lang="en-US" sz="2200" b="1" dirty="0" smtClean="0">
              <a:solidFill>
                <a:schemeClr val="tx2">
                  <a:lumMod val="50000"/>
                </a:schemeClr>
              </a:solidFill>
            </a:endParaRPr>
          </a:p>
          <a:p>
            <a:pPr algn="ctr"/>
            <a:endParaRPr lang="en-US" sz="2200" b="1" dirty="0">
              <a:solidFill>
                <a:schemeClr val="tx2">
                  <a:lumMod val="50000"/>
                </a:schemeClr>
              </a:solidFill>
            </a:endParaRPr>
          </a:p>
        </p:txBody>
      </p:sp>
      <p:sp>
        <p:nvSpPr>
          <p:cNvPr id="7" name="TextBox 6"/>
          <p:cNvSpPr txBox="1"/>
          <p:nvPr/>
        </p:nvSpPr>
        <p:spPr>
          <a:xfrm>
            <a:off x="5021317" y="3930557"/>
            <a:ext cx="3657600" cy="2123658"/>
          </a:xfrm>
          <a:prstGeom prst="rect">
            <a:avLst/>
          </a:prstGeom>
          <a:noFill/>
        </p:spPr>
        <p:txBody>
          <a:bodyPr wrap="square" rtlCol="0">
            <a:spAutoFit/>
          </a:bodyPr>
          <a:lstStyle/>
          <a:p>
            <a:pPr algn="ctr"/>
            <a:r>
              <a:rPr lang="en-US" sz="2200" b="1" dirty="0" smtClean="0">
                <a:solidFill>
                  <a:srgbClr val="002060"/>
                </a:solidFill>
              </a:rPr>
              <a:t>START CET Link</a:t>
            </a:r>
            <a:endParaRPr lang="en-US" sz="2200" b="1" dirty="0">
              <a:solidFill>
                <a:srgbClr val="002060"/>
              </a:solidFill>
              <a:hlinkClick r:id="rId4"/>
            </a:endParaRPr>
          </a:p>
          <a:p>
            <a:pPr algn="ctr"/>
            <a:endParaRPr lang="en-US" sz="2200" u="sng" dirty="0" smtClean="0">
              <a:hlinkClick r:id="rId5"/>
            </a:endParaRPr>
          </a:p>
          <a:p>
            <a:pPr algn="ctr"/>
            <a:r>
              <a:rPr lang="en-US" sz="2200" b="1" u="sng" dirty="0" smtClean="0">
                <a:hlinkClick r:id="rId5"/>
              </a:rPr>
              <a:t>http</a:t>
            </a:r>
            <a:r>
              <a:rPr lang="en-US" sz="2200" b="1" u="sng" dirty="0">
                <a:hlinkClick r:id="rId5"/>
              </a:rPr>
              <a:t>://www.gvsu.edu/autismcenter/cet-centralized-evaluation-team-module-96.htm</a:t>
            </a:r>
            <a:endParaRPr lang="en-US" sz="2200" b="1" dirty="0"/>
          </a:p>
        </p:txBody>
      </p:sp>
    </p:spTree>
    <p:extLst>
      <p:ext uri="{BB962C8B-B14F-4D97-AF65-F5344CB8AC3E}">
        <p14:creationId xmlns:p14="http://schemas.microsoft.com/office/powerpoint/2010/main" val="2175617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3"/>
          </a:xfrm>
        </p:spPr>
        <p:txBody>
          <a:bodyPr>
            <a:normAutofit fontScale="90000"/>
          </a:bodyPr>
          <a:lstStyle/>
          <a:p>
            <a:pPr>
              <a:defRPr/>
            </a:pPr>
            <a:r>
              <a:rPr lang="en-US" sz="4800" dirty="0" smtClean="0">
                <a:solidFill>
                  <a:srgbClr val="002060"/>
                </a:solidFill>
              </a:rPr>
              <a:t>CET Expansion Components</a:t>
            </a:r>
            <a:endParaRPr lang="en-US" sz="4800" dirty="0">
              <a:solidFill>
                <a:srgbClr val="002060"/>
              </a:solidFill>
            </a:endParaRPr>
          </a:p>
        </p:txBody>
      </p:sp>
      <p:sp>
        <p:nvSpPr>
          <p:cNvPr id="3" name="Content Placeholder 2"/>
          <p:cNvSpPr>
            <a:spLocks noGrp="1"/>
          </p:cNvSpPr>
          <p:nvPr>
            <p:ph idx="1"/>
          </p:nvPr>
        </p:nvSpPr>
        <p:spPr>
          <a:xfrm>
            <a:off x="609600" y="1219200"/>
            <a:ext cx="8686800" cy="4953000"/>
          </a:xfrm>
        </p:spPr>
        <p:txBody>
          <a:bodyPr>
            <a:normAutofit/>
          </a:bodyPr>
          <a:lstStyle/>
          <a:p>
            <a:pPr>
              <a:defRPr/>
            </a:pPr>
            <a:r>
              <a:rPr lang="en-US" b="1" dirty="0" smtClean="0">
                <a:solidFill>
                  <a:srgbClr val="002060"/>
                </a:solidFill>
              </a:rPr>
              <a:t>The New Reality in Evaluations for ASD</a:t>
            </a:r>
          </a:p>
          <a:p>
            <a:pPr lvl="1">
              <a:defRPr/>
            </a:pPr>
            <a:r>
              <a:rPr lang="en-US" dirty="0" smtClean="0">
                <a:solidFill>
                  <a:srgbClr val="002060"/>
                </a:solidFill>
              </a:rPr>
              <a:t>More Kids</a:t>
            </a:r>
          </a:p>
          <a:p>
            <a:pPr lvl="1">
              <a:defRPr/>
            </a:pPr>
            <a:r>
              <a:rPr lang="en-US" dirty="0" smtClean="0">
                <a:solidFill>
                  <a:srgbClr val="002060"/>
                </a:solidFill>
              </a:rPr>
              <a:t>Additional Players:  Autism Insurance Benefit</a:t>
            </a:r>
          </a:p>
          <a:p>
            <a:pPr lvl="1">
              <a:defRPr/>
            </a:pPr>
            <a:r>
              <a:rPr lang="en-US" dirty="0" smtClean="0">
                <a:solidFill>
                  <a:srgbClr val="002060"/>
                </a:solidFill>
              </a:rPr>
              <a:t>Increasing</a:t>
            </a:r>
            <a:r>
              <a:rPr lang="en-US" b="1" dirty="0" smtClean="0">
                <a:solidFill>
                  <a:srgbClr val="002060"/>
                </a:solidFill>
              </a:rPr>
              <a:t> Complexity</a:t>
            </a:r>
          </a:p>
          <a:p>
            <a:pPr>
              <a:defRPr/>
            </a:pPr>
            <a:endParaRPr lang="en-US" sz="1200" b="1" dirty="0" smtClean="0">
              <a:solidFill>
                <a:srgbClr val="002060"/>
              </a:solidFill>
            </a:endParaRPr>
          </a:p>
          <a:p>
            <a:pPr>
              <a:defRPr/>
            </a:pPr>
            <a:r>
              <a:rPr lang="en-US" dirty="0" smtClean="0">
                <a:solidFill>
                  <a:srgbClr val="002060"/>
                </a:solidFill>
              </a:rPr>
              <a:t>Expanded </a:t>
            </a:r>
            <a:r>
              <a:rPr lang="en-US" b="1" dirty="0" smtClean="0">
                <a:solidFill>
                  <a:srgbClr val="002060"/>
                </a:solidFill>
              </a:rPr>
              <a:t>MARSE Eligibility Criteria</a:t>
            </a:r>
          </a:p>
          <a:p>
            <a:pPr>
              <a:defRPr/>
            </a:pPr>
            <a:endParaRPr lang="en-US" sz="1200" dirty="0">
              <a:solidFill>
                <a:srgbClr val="002060"/>
              </a:solidFill>
            </a:endParaRPr>
          </a:p>
          <a:p>
            <a:pPr>
              <a:defRPr/>
            </a:pPr>
            <a:r>
              <a:rPr lang="en-US" b="1" dirty="0" smtClean="0">
                <a:solidFill>
                  <a:srgbClr val="002060"/>
                </a:solidFill>
              </a:rPr>
              <a:t>Contextual Application of CET</a:t>
            </a:r>
          </a:p>
          <a:p>
            <a:pPr marL="0" indent="0">
              <a:buFontTx/>
              <a:buNone/>
              <a:defRPr/>
            </a:pPr>
            <a:endParaRPr lang="en-US" sz="1200" b="1" dirty="0" smtClean="0">
              <a:solidFill>
                <a:srgbClr val="002060"/>
              </a:solidFill>
            </a:endParaRPr>
          </a:p>
          <a:p>
            <a:pPr>
              <a:defRPr/>
            </a:pPr>
            <a:r>
              <a:rPr lang="en-US" b="1" dirty="0" smtClean="0">
                <a:solidFill>
                  <a:srgbClr val="002060"/>
                </a:solidFill>
              </a:rPr>
              <a:t>Differential Eligibility</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648216"/>
            <a:ext cx="2286000" cy="15147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4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304800"/>
            <a:ext cx="8077200" cy="1143000"/>
          </a:xfrm>
        </p:spPr>
        <p:txBody>
          <a:bodyPr>
            <a:normAutofit fontScale="90000"/>
          </a:bodyPr>
          <a:lstStyle/>
          <a:p>
            <a:r>
              <a:rPr lang="en-US" dirty="0" smtClean="0">
                <a:hlinkClick r:id="rId2"/>
              </a:rPr>
              <a:t>Recommendations for </a:t>
            </a:r>
            <a:br>
              <a:rPr lang="en-US" dirty="0" smtClean="0">
                <a:hlinkClick r:id="rId2"/>
              </a:rPr>
            </a:br>
            <a:r>
              <a:rPr lang="en-US" dirty="0" smtClean="0">
                <a:hlinkClick r:id="rId2"/>
              </a:rPr>
              <a:t>Secondary Transition Programs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51" y="1676400"/>
            <a:ext cx="4129413"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2" y="2133600"/>
            <a:ext cx="3667125" cy="2038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146" y="4267208"/>
            <a:ext cx="5080027" cy="20844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44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START Updates</a:t>
            </a:r>
            <a:endParaRPr lang="en-US" sz="6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159" y="1828800"/>
            <a:ext cx="6113721" cy="350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1237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762000" y="3203579"/>
            <a:ext cx="7772400" cy="2392363"/>
          </a:xfrm>
        </p:spPr>
        <p:txBody>
          <a:bodyPr/>
          <a:lstStyle/>
          <a:p>
            <a:pPr algn="ctr">
              <a:lnSpc>
                <a:spcPct val="90000"/>
              </a:lnSpc>
              <a:buFontTx/>
              <a:buNone/>
            </a:pPr>
            <a:r>
              <a:rPr lang="en-US" sz="4400" dirty="0" smtClean="0">
                <a:hlinkClick r:id="rId3"/>
              </a:rPr>
              <a:t>www.gvsu.edu/autismcenter</a:t>
            </a:r>
            <a:endParaRPr lang="en-US" sz="4400" dirty="0"/>
          </a:p>
          <a:p>
            <a:pPr algn="ctr">
              <a:lnSpc>
                <a:spcPct val="90000"/>
              </a:lnSpc>
              <a:buFontTx/>
              <a:buNone/>
            </a:pPr>
            <a:endParaRPr lang="en-US" sz="4400" dirty="0"/>
          </a:p>
        </p:txBody>
      </p:sp>
      <p:pic>
        <p:nvPicPr>
          <p:cNvPr id="4098" name="Picture 2" descr="http://www.jgardnerdesigns.com/images/website-maintena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9928" y="3962400"/>
            <a:ext cx="2989993" cy="28375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247" y="500064"/>
            <a:ext cx="715327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76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START Newsletter:  Bi-Monthly</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29544"/>
            <a:ext cx="4103380" cy="583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733800" cy="41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02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We’re Online!!</a:t>
            </a:r>
            <a:endParaRPr lang="en-US" sz="6600" dirty="0"/>
          </a:p>
        </p:txBody>
      </p:sp>
      <p:sp>
        <p:nvSpPr>
          <p:cNvPr id="3" name="Content Placeholder 2"/>
          <p:cNvSpPr>
            <a:spLocks noGrp="1"/>
          </p:cNvSpPr>
          <p:nvPr>
            <p:ph idx="1"/>
          </p:nvPr>
        </p:nvSpPr>
        <p:spPr/>
        <p:txBody>
          <a:bodyPr/>
          <a:lstStyle/>
          <a:p>
            <a:r>
              <a:rPr lang="en-US" dirty="0" smtClean="0"/>
              <a:t>Twitter: @</a:t>
            </a:r>
            <a:r>
              <a:rPr lang="en-US" dirty="0" err="1" smtClean="0"/>
              <a:t>STARTProjectMI</a:t>
            </a:r>
            <a:endParaRPr lang="en-US" dirty="0" smtClean="0"/>
          </a:p>
          <a:p>
            <a:r>
              <a:rPr lang="en-US" dirty="0" smtClean="0"/>
              <a:t>Instagram: </a:t>
            </a:r>
            <a:r>
              <a:rPr lang="en-US" dirty="0" err="1" smtClean="0"/>
              <a:t>startpeertopeer</a:t>
            </a:r>
            <a:endParaRPr lang="en-US" dirty="0" smtClean="0"/>
          </a:p>
          <a:p>
            <a:r>
              <a:rPr lang="en-US" dirty="0" smtClean="0"/>
              <a:t>Hashtag: </a:t>
            </a:r>
            <a:r>
              <a:rPr lang="en-US" dirty="0" err="1" smtClean="0"/>
              <a:t>STARTProject</a:t>
            </a:r>
            <a:endParaRPr lang="en-US" dirty="0" smtClean="0"/>
          </a:p>
          <a:p>
            <a:r>
              <a:rPr lang="en-US" dirty="0" smtClean="0"/>
              <a:t>Facebook</a:t>
            </a:r>
          </a:p>
          <a:p>
            <a:pPr lvl="1"/>
            <a:r>
              <a:rPr lang="en-US" dirty="0" smtClean="0"/>
              <a:t>“Like” our page (Statewide Autism Resources and Training (START))</a:t>
            </a:r>
          </a:p>
          <a:p>
            <a:pPr lvl="1"/>
            <a:r>
              <a:rPr lang="en-US" dirty="0" smtClean="0"/>
              <a:t>Closed RCN Group (START Project – RCN Group)</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600200"/>
            <a:ext cx="2645004"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853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RCN Facebook Group</a:t>
            </a:r>
            <a:endParaRPr lang="en-US" dirty="0"/>
          </a:p>
        </p:txBody>
      </p:sp>
      <p:sp>
        <p:nvSpPr>
          <p:cNvPr id="3" name="Content Placeholder 2"/>
          <p:cNvSpPr>
            <a:spLocks noGrp="1"/>
          </p:cNvSpPr>
          <p:nvPr>
            <p:ph idx="1"/>
          </p:nvPr>
        </p:nvSpPr>
        <p:spPr>
          <a:xfrm>
            <a:off x="457200" y="1295400"/>
            <a:ext cx="8534400" cy="4525963"/>
          </a:xfrm>
        </p:spPr>
        <p:txBody>
          <a:bodyPr>
            <a:normAutofit/>
          </a:bodyPr>
          <a:lstStyle/>
          <a:p>
            <a:r>
              <a:rPr lang="en-US" sz="2800" dirty="0" smtClean="0"/>
              <a:t>Closed Group</a:t>
            </a:r>
          </a:p>
          <a:p>
            <a:endParaRPr lang="en-US" sz="1000" dirty="0" smtClean="0"/>
          </a:p>
          <a:p>
            <a:r>
              <a:rPr lang="en-US" sz="2800" dirty="0" smtClean="0"/>
              <a:t>Purpose:  RCN Rep Communication &amp; START Updates</a:t>
            </a:r>
          </a:p>
          <a:p>
            <a:endParaRPr lang="en-US" sz="1000" dirty="0" smtClean="0"/>
          </a:p>
          <a:p>
            <a:r>
              <a:rPr lang="en-US" sz="2800" dirty="0" smtClean="0"/>
              <a:t>HOW TO “LIKE”:  START </a:t>
            </a:r>
            <a:r>
              <a:rPr lang="en-US" sz="2800" dirty="0"/>
              <a:t>r</a:t>
            </a:r>
            <a:r>
              <a:rPr lang="en-US" sz="2800" dirty="0" smtClean="0"/>
              <a:t>ep will open site briefly at RCN meeting so reps can “like” the page.  START rep will then close the site again.  Those not present will need to request to “like” the page.</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724408"/>
            <a:ext cx="6343650" cy="19854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864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524000"/>
          </a:xfrm>
        </p:spPr>
        <p:txBody>
          <a:bodyPr>
            <a:normAutofit fontScale="90000"/>
          </a:bodyPr>
          <a:lstStyle/>
          <a:p>
            <a:r>
              <a:rPr lang="en-US" sz="6000" b="1" dirty="0" smtClean="0"/>
              <a:t>START Peer to Peer Quilts</a:t>
            </a:r>
            <a:r>
              <a:rPr lang="en-US" dirty="0" smtClean="0"/>
              <a:t/>
            </a:r>
            <a:br>
              <a:rPr lang="en-US" dirty="0" smtClean="0"/>
            </a:b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16021">
            <a:off x="706821" y="1705303"/>
            <a:ext cx="3048000" cy="3859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91003" y="1510552"/>
            <a:ext cx="4571999" cy="4524315"/>
          </a:xfrm>
          <a:prstGeom prst="rect">
            <a:avLst/>
          </a:prstGeom>
          <a:noFill/>
        </p:spPr>
        <p:txBody>
          <a:bodyPr wrap="square" rtlCol="0">
            <a:spAutoFit/>
          </a:bodyPr>
          <a:lstStyle/>
          <a:p>
            <a:pPr algn="ctr"/>
            <a:r>
              <a:rPr lang="en-US" sz="3600" b="1" dirty="0">
                <a:solidFill>
                  <a:srgbClr val="002060"/>
                </a:solidFill>
              </a:rPr>
              <a:t>Send us your new peer to peer </a:t>
            </a:r>
            <a:r>
              <a:rPr lang="en-US" sz="3600" b="1" dirty="0" smtClean="0">
                <a:solidFill>
                  <a:srgbClr val="002060"/>
                </a:solidFill>
              </a:rPr>
              <a:t>t-shirts </a:t>
            </a:r>
            <a:r>
              <a:rPr lang="en-US" sz="3600" b="1" dirty="0">
                <a:solidFill>
                  <a:srgbClr val="002060"/>
                </a:solidFill>
              </a:rPr>
              <a:t>for the next quilt</a:t>
            </a:r>
            <a:r>
              <a:rPr lang="en-US" sz="3600" b="1" dirty="0" smtClean="0">
                <a:solidFill>
                  <a:srgbClr val="002060"/>
                </a:solidFill>
              </a:rPr>
              <a:t>!</a:t>
            </a:r>
          </a:p>
          <a:p>
            <a:pPr algn="ctr"/>
            <a:endParaRPr lang="en-US" sz="3600" b="1" dirty="0">
              <a:solidFill>
                <a:srgbClr val="002060"/>
              </a:solidFill>
            </a:endParaRPr>
          </a:p>
          <a:p>
            <a:pPr algn="ctr"/>
            <a:r>
              <a:rPr lang="en-US" sz="3600" b="1" dirty="0" smtClean="0">
                <a:solidFill>
                  <a:srgbClr val="002060"/>
                </a:solidFill>
              </a:rPr>
              <a:t>To </a:t>
            </a:r>
            <a:r>
              <a:rPr lang="en-US" sz="3600" b="1" dirty="0" smtClean="0">
                <a:solidFill>
                  <a:srgbClr val="002060"/>
                </a:solidFill>
                <a:hlinkClick r:id="rId3"/>
              </a:rPr>
              <a:t>check out </a:t>
            </a:r>
            <a:r>
              <a:rPr lang="en-US" sz="3600" b="1" dirty="0" smtClean="0">
                <a:solidFill>
                  <a:srgbClr val="002060"/>
                </a:solidFill>
              </a:rPr>
              <a:t>the quilts for your next event, go to the START website under Peer to Peer!!</a:t>
            </a:r>
            <a:endParaRPr lang="en-US" sz="3600" b="1" dirty="0">
              <a:solidFill>
                <a:srgbClr val="002060"/>
              </a:solidFill>
            </a:endParaRPr>
          </a:p>
        </p:txBody>
      </p:sp>
    </p:spTree>
    <p:extLst>
      <p:ext uri="{BB962C8B-B14F-4D97-AF65-F5344CB8AC3E}">
        <p14:creationId xmlns:p14="http://schemas.microsoft.com/office/powerpoint/2010/main" val="264419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2" y="1295400"/>
            <a:ext cx="3800415" cy="495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533400" y="152400"/>
            <a:ext cx="8229600" cy="972207"/>
          </a:xfrm>
        </p:spPr>
        <p:txBody>
          <a:bodyPr/>
          <a:lstStyle/>
          <a:p>
            <a:r>
              <a:rPr lang="en-US" dirty="0" smtClean="0"/>
              <a:t>Peer to Peer Manual Purchase</a:t>
            </a:r>
            <a:endParaRPr lang="en-US" dirty="0"/>
          </a:p>
        </p:txBody>
      </p:sp>
    </p:spTree>
    <p:extLst>
      <p:ext uri="{BB962C8B-B14F-4D97-AF65-F5344CB8AC3E}">
        <p14:creationId xmlns:p14="http://schemas.microsoft.com/office/powerpoint/2010/main" val="76974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1066800"/>
          </a:xfrm>
        </p:spPr>
        <p:txBody>
          <a:bodyPr>
            <a:normAutofit fontScale="90000"/>
          </a:bodyPr>
          <a:lstStyle/>
          <a:p>
            <a:r>
              <a:rPr lang="en-US" dirty="0" smtClean="0"/>
              <a:t>National Updates:  </a:t>
            </a:r>
            <a:br>
              <a:rPr lang="en-US" dirty="0" smtClean="0"/>
            </a:br>
            <a:r>
              <a:rPr lang="en-US" dirty="0" smtClean="0"/>
              <a:t>40</a:t>
            </a:r>
            <a:r>
              <a:rPr lang="en-US" baseline="30000" dirty="0" smtClean="0"/>
              <a:t>th</a:t>
            </a:r>
            <a:r>
              <a:rPr lang="en-US" dirty="0" smtClean="0"/>
              <a:t> Anniversary of IDEA</a:t>
            </a:r>
            <a:endParaRPr lang="en-US" dirty="0"/>
          </a:p>
        </p:txBody>
      </p:sp>
      <p:pic>
        <p:nvPicPr>
          <p:cNvPr id="1077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1752600"/>
            <a:ext cx="5541560" cy="41561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81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2" y="304805"/>
            <a:ext cx="6965245" cy="914396"/>
          </a:xfrm>
        </p:spPr>
        <p:txBody>
          <a:bodyPr>
            <a:normAutofit fontScale="90000"/>
          </a:bodyPr>
          <a:lstStyle/>
          <a:p>
            <a:r>
              <a:rPr lang="en-US" sz="5400" b="1" dirty="0" smtClean="0"/>
              <a:t>2015-16 START IT Sites</a:t>
            </a:r>
            <a:endParaRPr lang="en-US" sz="5400" b="1" dirty="0"/>
          </a:p>
        </p:txBody>
      </p:sp>
      <p:sp>
        <p:nvSpPr>
          <p:cNvPr id="3" name="Content Placeholder 2"/>
          <p:cNvSpPr>
            <a:spLocks noGrp="1"/>
          </p:cNvSpPr>
          <p:nvPr>
            <p:ph idx="1"/>
          </p:nvPr>
        </p:nvSpPr>
        <p:spPr>
          <a:xfrm>
            <a:off x="546540" y="1295400"/>
            <a:ext cx="8358124" cy="4800600"/>
          </a:xfrm>
        </p:spPr>
        <p:txBody>
          <a:bodyPr>
            <a:noAutofit/>
          </a:bodyPr>
          <a:lstStyle/>
          <a:p>
            <a:r>
              <a:rPr lang="en-US" sz="2800" dirty="0" smtClean="0"/>
              <a:t>Early Childhood</a:t>
            </a:r>
          </a:p>
          <a:p>
            <a:pPr lvl="1"/>
            <a:r>
              <a:rPr lang="en-US" dirty="0" smtClean="0"/>
              <a:t>Macomb w/ St. Clair</a:t>
            </a:r>
          </a:p>
          <a:p>
            <a:pPr lvl="1"/>
            <a:r>
              <a:rPr lang="en-US" dirty="0" smtClean="0"/>
              <a:t>Eaton/Ingham</a:t>
            </a:r>
          </a:p>
          <a:p>
            <a:endParaRPr lang="en-US" sz="1100" dirty="0" smtClean="0"/>
          </a:p>
          <a:p>
            <a:r>
              <a:rPr lang="en-US" sz="2800" dirty="0" smtClean="0"/>
              <a:t>K-12 </a:t>
            </a:r>
          </a:p>
          <a:p>
            <a:pPr lvl="1"/>
            <a:r>
              <a:rPr lang="en-US" dirty="0" smtClean="0"/>
              <a:t>SMAC (Jackson)</a:t>
            </a:r>
          </a:p>
          <a:p>
            <a:pPr lvl="1"/>
            <a:r>
              <a:rPr lang="en-US" dirty="0" smtClean="0"/>
              <a:t>Ottawa</a:t>
            </a:r>
          </a:p>
          <a:p>
            <a:endParaRPr lang="en-US" sz="1100" dirty="0" smtClean="0"/>
          </a:p>
          <a:p>
            <a:r>
              <a:rPr lang="en-US" sz="2800" dirty="0" smtClean="0"/>
              <a:t>Building Your  Future</a:t>
            </a:r>
            <a:r>
              <a:rPr lang="en-US" sz="2800" dirty="0"/>
              <a:t> </a:t>
            </a:r>
            <a:r>
              <a:rPr lang="en-US" sz="2800" dirty="0" smtClean="0"/>
              <a:t>(BYF)</a:t>
            </a:r>
          </a:p>
          <a:p>
            <a:pPr lvl="1"/>
            <a:r>
              <a:rPr lang="en-US" dirty="0" smtClean="0"/>
              <a:t>Oakland Schools</a:t>
            </a:r>
          </a:p>
          <a:p>
            <a:endParaRPr lang="en-US" sz="2800" dirty="0"/>
          </a:p>
        </p:txBody>
      </p:sp>
      <p:pic>
        <p:nvPicPr>
          <p:cNvPr id="6146" name="Picture 2" descr="http://training.lbl.gov/assets/js/nivo-slider3.1/nivo-slider/demo/images/training-sign-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57400"/>
            <a:ext cx="3786124"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95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75000"/>
                  </a:schemeClr>
                </a:solidFill>
              </a:rPr>
              <a:t>Due to Popular Demand</a:t>
            </a:r>
            <a:br>
              <a:rPr lang="en-US" b="1" dirty="0" smtClean="0">
                <a:solidFill>
                  <a:schemeClr val="tx2">
                    <a:lumMod val="75000"/>
                  </a:schemeClr>
                </a:solidFill>
              </a:rPr>
            </a:br>
            <a:r>
              <a:rPr lang="en-US" b="1" dirty="0" smtClean="0">
                <a:solidFill>
                  <a:schemeClr val="tx2">
                    <a:lumMod val="75000"/>
                  </a:schemeClr>
                </a:solidFill>
              </a:rPr>
              <a:t>2016-17 START IT Sites</a:t>
            </a:r>
            <a:endParaRPr lang="en-US" b="1" dirty="0">
              <a:solidFill>
                <a:schemeClr val="tx2">
                  <a:lumMod val="75000"/>
                </a:schemeClr>
              </a:solidFill>
            </a:endParaRPr>
          </a:p>
        </p:txBody>
      </p:sp>
      <p:pic>
        <p:nvPicPr>
          <p:cNvPr id="7170" name="Picture 2" descr="http://www.intrepid-geophysics.com/ig/uploads/images/Trai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6" y="4114800"/>
            <a:ext cx="4176215"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2"/>
          </p:nvPr>
        </p:nvSpPr>
        <p:spPr>
          <a:xfrm>
            <a:off x="983213" y="2133616"/>
            <a:ext cx="7391400" cy="2244725"/>
          </a:xfrm>
        </p:spPr>
        <p:txBody>
          <a:bodyPr>
            <a:normAutofit/>
          </a:bodyPr>
          <a:lstStyle/>
          <a:p>
            <a:pPr marL="0" indent="0" algn="ctr">
              <a:buNone/>
            </a:pPr>
            <a:r>
              <a:rPr lang="en-US" sz="3200" b="1" dirty="0" smtClean="0">
                <a:solidFill>
                  <a:schemeClr val="tx2">
                    <a:lumMod val="75000"/>
                  </a:schemeClr>
                </a:solidFill>
              </a:rPr>
              <a:t>So many applications for ‘15-16…</a:t>
            </a:r>
          </a:p>
          <a:p>
            <a:pPr marL="0" indent="0" algn="ctr">
              <a:buNone/>
            </a:pPr>
            <a:r>
              <a:rPr lang="en-US" sz="3200" b="1" dirty="0" smtClean="0">
                <a:solidFill>
                  <a:schemeClr val="tx2">
                    <a:lumMod val="75000"/>
                  </a:schemeClr>
                </a:solidFill>
              </a:rPr>
              <a:t>All or Most Early childhood, K-12, and BYF sites may be confirmed for ‘16-17</a:t>
            </a:r>
            <a:endParaRPr lang="en-US" sz="3200" b="1" dirty="0">
              <a:solidFill>
                <a:schemeClr val="tx2">
                  <a:lumMod val="75000"/>
                </a:schemeClr>
              </a:solidFill>
            </a:endParaRPr>
          </a:p>
        </p:txBody>
      </p:sp>
    </p:spTree>
    <p:extLst>
      <p:ext uri="{BB962C8B-B14F-4D97-AF65-F5344CB8AC3E}">
        <p14:creationId xmlns:p14="http://schemas.microsoft.com/office/powerpoint/2010/main" val="68050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868362"/>
          </a:xfrm>
        </p:spPr>
        <p:txBody>
          <a:bodyPr>
            <a:noAutofit/>
          </a:bodyPr>
          <a:lstStyle/>
          <a:p>
            <a:r>
              <a:rPr lang="en-US" sz="4000" dirty="0" smtClean="0"/>
              <a:t>Upcoming Statewide Trainings</a:t>
            </a:r>
            <a:endParaRPr lang="en-US" sz="4000" dirty="0"/>
          </a:p>
        </p:txBody>
      </p:sp>
      <p:sp>
        <p:nvSpPr>
          <p:cNvPr id="3" name="Content Placeholder 2"/>
          <p:cNvSpPr>
            <a:spLocks noGrp="1"/>
          </p:cNvSpPr>
          <p:nvPr>
            <p:ph idx="1"/>
          </p:nvPr>
        </p:nvSpPr>
        <p:spPr>
          <a:xfrm>
            <a:off x="381000" y="1600200"/>
            <a:ext cx="8610600" cy="4648200"/>
          </a:xfrm>
        </p:spPr>
        <p:txBody>
          <a:bodyPr>
            <a:normAutofit fontScale="85000" lnSpcReduction="20000"/>
          </a:bodyPr>
          <a:lstStyle/>
          <a:p>
            <a:r>
              <a:rPr lang="en-US" sz="3000" dirty="0"/>
              <a:t>Peer to </a:t>
            </a:r>
            <a:r>
              <a:rPr lang="en-US" sz="3000" dirty="0" smtClean="0"/>
              <a:t>Peer:  September </a:t>
            </a:r>
            <a:r>
              <a:rPr lang="en-US" sz="3000" dirty="0"/>
              <a:t>29 &amp; </a:t>
            </a:r>
            <a:r>
              <a:rPr lang="en-US" sz="3000" dirty="0" smtClean="0"/>
              <a:t>30</a:t>
            </a:r>
            <a:r>
              <a:rPr lang="en-US" sz="3000" dirty="0"/>
              <a:t> </a:t>
            </a:r>
            <a:r>
              <a:rPr lang="en-US" sz="3000" dirty="0" smtClean="0"/>
              <a:t>@ Grand Rapids Crowne</a:t>
            </a:r>
            <a:endParaRPr lang="en-US" sz="3000" dirty="0"/>
          </a:p>
          <a:p>
            <a:endParaRPr lang="en-US" sz="1900" dirty="0" smtClean="0"/>
          </a:p>
          <a:p>
            <a:r>
              <a:rPr lang="en-US" sz="3000" dirty="0" smtClean="0"/>
              <a:t>Self-Management:  </a:t>
            </a:r>
          </a:p>
          <a:p>
            <a:pPr lvl="1"/>
            <a:r>
              <a:rPr lang="en-US" sz="2600" dirty="0" smtClean="0"/>
              <a:t>October 27</a:t>
            </a:r>
            <a:r>
              <a:rPr lang="en-US" sz="2600" baseline="30000" dirty="0" smtClean="0"/>
              <a:t>th</a:t>
            </a:r>
            <a:r>
              <a:rPr lang="en-US" sz="2600" dirty="0" smtClean="0"/>
              <a:t>, 2015 @ Grand Rapids Crowne</a:t>
            </a:r>
          </a:p>
          <a:p>
            <a:pPr lvl="1"/>
            <a:r>
              <a:rPr lang="en-US" sz="2600" dirty="0" smtClean="0"/>
              <a:t>November 9</a:t>
            </a:r>
            <a:r>
              <a:rPr lang="en-US" sz="2600" baseline="30000" dirty="0" smtClean="0"/>
              <a:t>th</a:t>
            </a:r>
            <a:r>
              <a:rPr lang="en-US" sz="2600" dirty="0" smtClean="0"/>
              <a:t>, 2015 @ Lansing Crowne</a:t>
            </a:r>
          </a:p>
          <a:p>
            <a:pPr lvl="1"/>
            <a:r>
              <a:rPr lang="en-US" dirty="0" smtClean="0"/>
              <a:t>Content:</a:t>
            </a:r>
          </a:p>
          <a:p>
            <a:pPr lvl="2"/>
            <a:r>
              <a:rPr lang="en-US" dirty="0" smtClean="0"/>
              <a:t>Driven by Presenting Problem</a:t>
            </a:r>
          </a:p>
          <a:p>
            <a:pPr lvl="2"/>
            <a:r>
              <a:rPr lang="en-US" dirty="0"/>
              <a:t>Problem-Solving </a:t>
            </a:r>
            <a:r>
              <a:rPr lang="en-US" dirty="0" smtClean="0"/>
              <a:t>Questions</a:t>
            </a:r>
          </a:p>
          <a:p>
            <a:pPr lvl="2"/>
            <a:r>
              <a:rPr lang="en-US" dirty="0" smtClean="0"/>
              <a:t>LOTS of Examples</a:t>
            </a:r>
          </a:p>
          <a:p>
            <a:pPr lvl="1"/>
            <a:endParaRPr lang="en-US" dirty="0"/>
          </a:p>
          <a:p>
            <a:r>
              <a:rPr lang="en-US" dirty="0" smtClean="0"/>
              <a:t>Register on the START Website under “Events” (</a:t>
            </a:r>
            <a:r>
              <a:rPr lang="en-US" dirty="0" smtClean="0">
                <a:hlinkClick r:id="rId2"/>
              </a:rPr>
              <a:t>www.gvsu.edu/autismcenter</a:t>
            </a:r>
            <a:r>
              <a:rPr lang="en-US" dirty="0" smtClean="0"/>
              <a:t>) </a:t>
            </a:r>
          </a:p>
          <a:p>
            <a:endParaRPr lang="en-US" sz="1400" dirty="0" smtClean="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3" y="3581400"/>
            <a:ext cx="226764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9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5300" dirty="0" smtClean="0"/>
              <a:t>We’re Taking a Hiatus </a:t>
            </a:r>
            <a:br>
              <a:rPr lang="en-US" sz="5300" dirty="0" smtClean="0"/>
            </a:br>
            <a:r>
              <a:rPr lang="en-US" sz="3600" dirty="0" smtClean="0"/>
              <a:t>on Stand-Alone Training Requests</a:t>
            </a:r>
            <a:endParaRPr lang="en-US" sz="3600" dirty="0"/>
          </a:p>
        </p:txBody>
      </p:sp>
      <p:sp>
        <p:nvSpPr>
          <p:cNvPr id="3" name="Content Placeholder 2"/>
          <p:cNvSpPr>
            <a:spLocks noGrp="1"/>
          </p:cNvSpPr>
          <p:nvPr>
            <p:ph idx="1"/>
          </p:nvPr>
        </p:nvSpPr>
        <p:spPr>
          <a:xfrm>
            <a:off x="457200" y="1524002"/>
            <a:ext cx="8229600" cy="4724396"/>
          </a:xfrm>
        </p:spPr>
        <p:txBody>
          <a:bodyPr>
            <a:normAutofit fontScale="85000" lnSpcReduction="20000"/>
          </a:bodyPr>
          <a:lstStyle/>
          <a:p>
            <a:r>
              <a:rPr lang="en-US" dirty="0" smtClean="0"/>
              <a:t>Why?:</a:t>
            </a:r>
          </a:p>
          <a:p>
            <a:pPr lvl="1"/>
            <a:r>
              <a:rPr lang="en-US" dirty="0" smtClean="0"/>
              <a:t>Time and Other Priorities</a:t>
            </a:r>
          </a:p>
          <a:p>
            <a:pPr lvl="1"/>
            <a:r>
              <a:rPr lang="en-US" dirty="0" smtClean="0"/>
              <a:t>Outcomes of stand-alone modules</a:t>
            </a:r>
          </a:p>
          <a:p>
            <a:pPr lvl="1"/>
            <a:endParaRPr lang="en-US" dirty="0" smtClean="0"/>
          </a:p>
          <a:p>
            <a:r>
              <a:rPr lang="en-US" dirty="0" smtClean="0"/>
              <a:t>Not Included:</a:t>
            </a:r>
          </a:p>
          <a:p>
            <a:pPr lvl="1"/>
            <a:r>
              <a:rPr lang="en-US" dirty="0" smtClean="0"/>
              <a:t>Peer to Peer</a:t>
            </a:r>
          </a:p>
          <a:p>
            <a:pPr lvl="1"/>
            <a:r>
              <a:rPr lang="en-US" dirty="0" smtClean="0"/>
              <a:t>New Modules (Self-Management)</a:t>
            </a:r>
          </a:p>
          <a:p>
            <a:pPr lvl="1"/>
            <a:r>
              <a:rPr lang="en-US" dirty="0" smtClean="0"/>
              <a:t>EPLI Trainer Focused Modules</a:t>
            </a:r>
          </a:p>
          <a:p>
            <a:pPr lvl="1"/>
            <a:endParaRPr lang="en-US" dirty="0" smtClean="0"/>
          </a:p>
          <a:p>
            <a:r>
              <a:rPr lang="en-US" dirty="0" smtClean="0"/>
              <a:t>Options:</a:t>
            </a:r>
          </a:p>
          <a:p>
            <a:pPr lvl="1"/>
            <a:r>
              <a:rPr lang="en-US" dirty="0" smtClean="0"/>
              <a:t>Utilize EPLI Trainers</a:t>
            </a:r>
          </a:p>
          <a:p>
            <a:pPr lvl="1"/>
            <a:r>
              <a:rPr lang="en-US" dirty="0" smtClean="0"/>
              <a:t>Mini Trainings during RCN Meetings</a:t>
            </a:r>
            <a:endParaRPr 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0633" y="1752600"/>
            <a:ext cx="2942066"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730" y="4127939"/>
            <a:ext cx="2047875" cy="204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337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Mini-Trainings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2" y="1905000"/>
            <a:ext cx="7645071" cy="3005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0206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Assistance (TA)</a:t>
            </a:r>
            <a:endParaRPr lang="en-US" dirty="0"/>
          </a:p>
        </p:txBody>
      </p:sp>
      <p:sp>
        <p:nvSpPr>
          <p:cNvPr id="3" name="Content Placeholder 2"/>
          <p:cNvSpPr>
            <a:spLocks noGrp="1"/>
          </p:cNvSpPr>
          <p:nvPr>
            <p:ph idx="1"/>
          </p:nvPr>
        </p:nvSpPr>
        <p:spPr>
          <a:xfrm>
            <a:off x="762000" y="1752600"/>
            <a:ext cx="8153400" cy="3810000"/>
          </a:xfrm>
        </p:spPr>
        <p:txBody>
          <a:bodyPr/>
          <a:lstStyle/>
          <a:p>
            <a:r>
              <a:rPr lang="en-US" dirty="0" smtClean="0"/>
              <a:t>Peer to Peer Support </a:t>
            </a:r>
            <a:r>
              <a:rPr lang="en-US" dirty="0"/>
              <a:t>TA Application </a:t>
            </a:r>
            <a:r>
              <a:rPr lang="en-US" sz="1800" dirty="0">
                <a:hlinkClick r:id="rId2"/>
              </a:rPr>
              <a:t>http://</a:t>
            </a:r>
            <a:r>
              <a:rPr lang="en-US" sz="1800" dirty="0" smtClean="0">
                <a:hlinkClick r:id="rId2"/>
              </a:rPr>
              <a:t>www.gvsu.edu/autismcenter/peer-to-peer-support-2-140.htm</a:t>
            </a:r>
            <a:r>
              <a:rPr lang="en-US" sz="1800" dirty="0" smtClean="0"/>
              <a:t> </a:t>
            </a:r>
          </a:p>
          <a:p>
            <a:pPr marL="0" indent="0">
              <a:buNone/>
            </a:pPr>
            <a:r>
              <a:rPr lang="en-US" sz="1800" dirty="0" smtClean="0"/>
              <a:t>       (bottom of the page)</a:t>
            </a:r>
            <a:endParaRPr lang="en-US" dirty="0"/>
          </a:p>
          <a:p>
            <a:r>
              <a:rPr lang="en-US" dirty="0" smtClean="0"/>
              <a:t>Community Conversations </a:t>
            </a:r>
            <a:r>
              <a:rPr lang="en-US" dirty="0"/>
              <a:t>TA </a:t>
            </a:r>
            <a:r>
              <a:rPr lang="en-US" dirty="0" smtClean="0"/>
              <a:t>Application </a:t>
            </a:r>
            <a:r>
              <a:rPr lang="en-US" sz="1800" dirty="0" smtClean="0">
                <a:hlinkClick r:id="rId3"/>
              </a:rPr>
              <a:t>http</a:t>
            </a:r>
            <a:r>
              <a:rPr lang="en-US" sz="1800" dirty="0">
                <a:hlinkClick r:id="rId3"/>
              </a:rPr>
              <a:t>://</a:t>
            </a:r>
            <a:r>
              <a:rPr lang="en-US" sz="1800" dirty="0" smtClean="0">
                <a:hlinkClick r:id="rId3"/>
              </a:rPr>
              <a:t>www.gvsu.edu/autismcenter/building-your-future-project-139.htm</a:t>
            </a:r>
            <a:r>
              <a:rPr lang="en-US" sz="1800" dirty="0" smtClean="0"/>
              <a:t> </a:t>
            </a:r>
          </a:p>
          <a:p>
            <a:pPr marL="0" indent="0">
              <a:buNone/>
            </a:pPr>
            <a:r>
              <a:rPr lang="en-US" sz="1800" dirty="0" smtClean="0"/>
              <a:t>      (bottom of page)</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114800"/>
            <a:ext cx="2819400" cy="2058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852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195" y="381000"/>
            <a:ext cx="8077200" cy="5867400"/>
          </a:xfrm>
          <a:noFill/>
        </p:spPr>
        <p:txBody>
          <a:bodyPr>
            <a:normAutofit fontScale="62500" lnSpcReduction="20000"/>
          </a:bodyPr>
          <a:lstStyle/>
          <a:p>
            <a:pPr marL="0" indent="0" algn="ctr">
              <a:buNone/>
            </a:pPr>
            <a:r>
              <a:rPr lang="en-US" sz="7000" dirty="0"/>
              <a:t> </a:t>
            </a:r>
            <a:r>
              <a:rPr lang="en-US" sz="7000" dirty="0" smtClean="0"/>
              <a:t>           2015 Fall Leadership</a:t>
            </a:r>
          </a:p>
          <a:p>
            <a:pPr marL="0" indent="0" algn="ctr">
              <a:buNone/>
            </a:pPr>
            <a:r>
              <a:rPr lang="en-US" sz="7000" dirty="0" smtClean="0"/>
              <a:t>          November 2</a:t>
            </a:r>
            <a:r>
              <a:rPr lang="en-US" sz="7000" baseline="30000" dirty="0" smtClean="0"/>
              <a:t>nd</a:t>
            </a:r>
          </a:p>
          <a:p>
            <a:pPr marL="0" indent="0" algn="ctr">
              <a:buNone/>
            </a:pPr>
            <a:endParaRPr lang="en-US" sz="7000" baseline="30000" dirty="0" smtClean="0"/>
          </a:p>
          <a:p>
            <a:r>
              <a:rPr lang="en-US" sz="5800" dirty="0" smtClean="0"/>
              <a:t>Morning:</a:t>
            </a:r>
          </a:p>
          <a:p>
            <a:pPr lvl="1"/>
            <a:r>
              <a:rPr lang="en-US" sz="5100" dirty="0" smtClean="0"/>
              <a:t>START Updates &amp; 15 </a:t>
            </a:r>
            <a:r>
              <a:rPr lang="en-US" sz="5100" dirty="0"/>
              <a:t>Year </a:t>
            </a:r>
            <a:r>
              <a:rPr lang="en-US" sz="5100" dirty="0" smtClean="0"/>
              <a:t>Celebration</a:t>
            </a:r>
          </a:p>
          <a:p>
            <a:pPr lvl="1"/>
            <a:r>
              <a:rPr lang="en-US" sz="5100" dirty="0" smtClean="0"/>
              <a:t>Corey Smith from Griffin-</a:t>
            </a:r>
            <a:r>
              <a:rPr lang="en-US" sz="5100" dirty="0" err="1" smtClean="0"/>
              <a:t>Hammis</a:t>
            </a:r>
            <a:r>
              <a:rPr lang="en-US" sz="5100" dirty="0" smtClean="0"/>
              <a:t> </a:t>
            </a:r>
          </a:p>
          <a:p>
            <a:pPr lvl="1"/>
            <a:endParaRPr lang="en-US" sz="3800" dirty="0" smtClean="0"/>
          </a:p>
          <a:p>
            <a:r>
              <a:rPr lang="en-US" sz="5800" dirty="0" smtClean="0"/>
              <a:t>Afternoon:</a:t>
            </a:r>
            <a:endParaRPr lang="en-US" sz="5800" dirty="0"/>
          </a:p>
          <a:p>
            <a:pPr lvl="1"/>
            <a:r>
              <a:rPr lang="en-US" sz="5100" dirty="0" smtClean="0"/>
              <a:t>Transition Follow Up</a:t>
            </a:r>
          </a:p>
          <a:p>
            <a:pPr lvl="1"/>
            <a:r>
              <a:rPr lang="en-US" sz="5100" dirty="0" smtClean="0"/>
              <a:t>Peer </a:t>
            </a:r>
            <a:r>
              <a:rPr lang="en-US" sz="5100" dirty="0"/>
              <a:t>to peer models (Lisa </a:t>
            </a:r>
            <a:r>
              <a:rPr lang="en-US" sz="5100" dirty="0" err="1"/>
              <a:t>Basore</a:t>
            </a:r>
            <a:r>
              <a:rPr lang="en-US" sz="5100" dirty="0"/>
              <a:t>, EUP</a:t>
            </a:r>
            <a:r>
              <a:rPr lang="en-US" sz="5100" dirty="0" smtClean="0"/>
              <a:t>)</a:t>
            </a:r>
            <a:endParaRPr lang="en-US" sz="5100" dirty="0"/>
          </a:p>
          <a:p>
            <a:pPr lvl="1"/>
            <a:r>
              <a:rPr lang="en-US" sz="5100" dirty="0" smtClean="0"/>
              <a:t>Literacy</a:t>
            </a:r>
            <a:endParaRPr lang="en-US" sz="5100" dirty="0"/>
          </a:p>
        </p:txBody>
      </p:sp>
      <p:pic>
        <p:nvPicPr>
          <p:cNvPr id="12292" name="Picture 4" descr="http://oh-kyadc.com/wordpress/wp-content/uploads/2015/03/save-the-dat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
            <a:ext cx="2387104"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52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04801" y="1447801"/>
            <a:ext cx="8841171" cy="4983163"/>
          </a:xfrm>
        </p:spPr>
        <p:txBody>
          <a:bodyPr/>
          <a:lstStyle/>
          <a:p>
            <a:pPr marL="109728" indent="0" algn="ctr">
              <a:buNone/>
            </a:pPr>
            <a:r>
              <a:rPr lang="en-US" sz="3600" u="sng" dirty="0" smtClean="0">
                <a:solidFill>
                  <a:srgbClr val="7030A0"/>
                </a:solidFill>
                <a:latin typeface="+mj-lt"/>
              </a:rPr>
              <a:t>KEYNOTES PRESENTERS</a:t>
            </a:r>
            <a:r>
              <a:rPr lang="en-US" sz="3600" dirty="0" smtClean="0">
                <a:solidFill>
                  <a:srgbClr val="7030A0"/>
                </a:solidFill>
                <a:latin typeface="+mj-lt"/>
              </a:rPr>
              <a:t>:</a:t>
            </a:r>
          </a:p>
          <a:p>
            <a:pPr marL="109728" indent="0" algn="ctr">
              <a:buNone/>
            </a:pPr>
            <a:endParaRPr lang="en-US" sz="3600" i="1" dirty="0" smtClean="0"/>
          </a:p>
          <a:p>
            <a:pPr marL="109728" indent="0" algn="ctr">
              <a:buNone/>
            </a:pPr>
            <a:endParaRPr lang="en-US" dirty="0" smtClean="0">
              <a:solidFill>
                <a:srgbClr val="7030A0"/>
              </a:solidFill>
              <a:latin typeface="+mj-lt"/>
            </a:endParaRPr>
          </a:p>
          <a:p>
            <a:pPr marL="109728" indent="0" algn="ctr">
              <a:buNone/>
            </a:pPr>
            <a:endParaRPr lang="en-US" sz="1000" dirty="0" smtClean="0">
              <a:solidFill>
                <a:srgbClr val="7030A0"/>
              </a:solidFill>
              <a:latin typeface="+mj-lt"/>
            </a:endParaRPr>
          </a:p>
          <a:p>
            <a:pPr marL="109728" indent="0" algn="ctr">
              <a:buNone/>
            </a:pPr>
            <a:endParaRPr lang="en-US" sz="1000" dirty="0">
              <a:solidFill>
                <a:srgbClr val="7030A0"/>
              </a:solidFill>
              <a:latin typeface="+mj-lt"/>
            </a:endParaRPr>
          </a:p>
          <a:p>
            <a:pPr marL="109728" indent="0" algn="ctr">
              <a:buNone/>
            </a:pPr>
            <a:endParaRPr lang="en-US" sz="1000" dirty="0" smtClean="0">
              <a:solidFill>
                <a:srgbClr val="7030A0"/>
              </a:solidFill>
              <a:latin typeface="+mj-lt"/>
            </a:endParaRPr>
          </a:p>
          <a:p>
            <a:pPr marL="109728" indent="0" algn="ctr">
              <a:buNone/>
            </a:pPr>
            <a:endParaRPr lang="en-US" sz="1000" dirty="0">
              <a:solidFill>
                <a:srgbClr val="7030A0"/>
              </a:solidFill>
              <a:latin typeface="+mj-lt"/>
            </a:endParaRPr>
          </a:p>
          <a:p>
            <a:pPr marL="109728" indent="0" algn="ctr">
              <a:buNone/>
            </a:pPr>
            <a:endParaRPr lang="en-US" sz="1000" dirty="0" smtClean="0">
              <a:solidFill>
                <a:srgbClr val="7030A0"/>
              </a:solidFill>
              <a:latin typeface="+mj-lt"/>
            </a:endParaRPr>
          </a:p>
        </p:txBody>
      </p:sp>
      <p:sp>
        <p:nvSpPr>
          <p:cNvPr id="9" name="Title 1"/>
          <p:cNvSpPr>
            <a:spLocks noGrp="1"/>
          </p:cNvSpPr>
          <p:nvPr>
            <p:ph type="title"/>
          </p:nvPr>
        </p:nvSpPr>
        <p:spPr>
          <a:xfrm>
            <a:off x="228600" y="304800"/>
            <a:ext cx="8686800" cy="1066800"/>
          </a:xfrm>
        </p:spPr>
        <p:txBody>
          <a:bodyPr>
            <a:normAutofit fontScale="90000"/>
          </a:bodyPr>
          <a:lstStyle/>
          <a:p>
            <a:r>
              <a:rPr lang="en-US" dirty="0" smtClean="0">
                <a:solidFill>
                  <a:srgbClr val="000066"/>
                </a:solidFill>
              </a:rPr>
              <a:t>START Conference 2016</a:t>
            </a:r>
            <a:br>
              <a:rPr lang="en-US" dirty="0" smtClean="0">
                <a:solidFill>
                  <a:srgbClr val="000066"/>
                </a:solidFill>
              </a:rPr>
            </a:br>
            <a:r>
              <a:rPr lang="en-US" sz="3000" dirty="0" smtClean="0">
                <a:solidFill>
                  <a:srgbClr val="000066"/>
                </a:solidFill>
              </a:rPr>
              <a:t>May 2, 2016 @ Kellogg Center, East Lansing</a:t>
            </a:r>
            <a:endParaRPr lang="en-US" sz="3000" dirty="0">
              <a:solidFill>
                <a:srgbClr val="000066"/>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6477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027607" y="2833479"/>
            <a:ext cx="3083896" cy="1569660"/>
          </a:xfrm>
          <a:prstGeom prst="rect">
            <a:avLst/>
          </a:prstGeom>
          <a:noFill/>
        </p:spPr>
        <p:txBody>
          <a:bodyPr wrap="square" rtlCol="0">
            <a:spAutoFit/>
          </a:bodyPr>
          <a:lstStyle/>
          <a:p>
            <a:pPr marL="109728" indent="0" algn="ctr">
              <a:buNone/>
            </a:pPr>
            <a:r>
              <a:rPr lang="en-US" sz="2400" b="1" i="1" dirty="0">
                <a:solidFill>
                  <a:schemeClr val="tx2">
                    <a:lumMod val="50000"/>
                  </a:schemeClr>
                </a:solidFill>
              </a:rPr>
              <a:t>Stephen </a:t>
            </a:r>
            <a:r>
              <a:rPr lang="en-US" sz="2400" b="1" i="1" dirty="0" smtClean="0">
                <a:solidFill>
                  <a:schemeClr val="tx2">
                    <a:lumMod val="50000"/>
                  </a:schemeClr>
                </a:solidFill>
              </a:rPr>
              <a:t>Shore</a:t>
            </a:r>
          </a:p>
          <a:p>
            <a:pPr marL="109728" indent="0" algn="ctr">
              <a:buNone/>
            </a:pPr>
            <a:endParaRPr lang="en-US" sz="1200" b="1" i="1" dirty="0" smtClean="0">
              <a:solidFill>
                <a:schemeClr val="tx2">
                  <a:lumMod val="50000"/>
                </a:schemeClr>
              </a:solidFill>
            </a:endParaRPr>
          </a:p>
          <a:p>
            <a:pPr marL="109728" indent="0" algn="ctr">
              <a:buNone/>
            </a:pPr>
            <a:r>
              <a:rPr lang="en-US" sz="2400" b="1" i="1" dirty="0" smtClean="0">
                <a:solidFill>
                  <a:schemeClr val="tx2">
                    <a:lumMod val="50000"/>
                  </a:schemeClr>
                </a:solidFill>
              </a:rPr>
              <a:t>Dan Habib</a:t>
            </a:r>
          </a:p>
          <a:p>
            <a:pPr marL="109728" indent="0" algn="ctr">
              <a:buNone/>
            </a:pPr>
            <a:endParaRPr lang="en-US" sz="1200" b="1" i="1" dirty="0" smtClean="0">
              <a:solidFill>
                <a:schemeClr val="tx2">
                  <a:lumMod val="50000"/>
                </a:schemeClr>
              </a:solidFill>
            </a:endParaRPr>
          </a:p>
          <a:p>
            <a:pPr marL="109728" indent="0" algn="ctr">
              <a:buNone/>
            </a:pPr>
            <a:r>
              <a:rPr lang="en-US" sz="2400" b="1" i="1" dirty="0" smtClean="0">
                <a:solidFill>
                  <a:schemeClr val="tx2">
                    <a:lumMod val="50000"/>
                  </a:schemeClr>
                </a:solidFill>
              </a:rPr>
              <a:t>Alyson </a:t>
            </a:r>
            <a:r>
              <a:rPr lang="en-US" sz="2400" b="1" i="1" dirty="0" err="1">
                <a:solidFill>
                  <a:schemeClr val="tx2">
                    <a:lumMod val="50000"/>
                  </a:schemeClr>
                </a:solidFill>
              </a:rPr>
              <a:t>Beytein</a:t>
            </a:r>
            <a:endParaRPr lang="en-US" sz="2400" b="1" dirty="0">
              <a:solidFill>
                <a:schemeClr val="tx2">
                  <a:lumMod val="50000"/>
                </a:schemeClr>
              </a:solidFill>
            </a:endParaRPr>
          </a:p>
        </p:txBody>
      </p:sp>
    </p:spTree>
    <p:extLst>
      <p:ext uri="{BB962C8B-B14F-4D97-AF65-F5344CB8AC3E}">
        <p14:creationId xmlns:p14="http://schemas.microsoft.com/office/powerpoint/2010/main" val="3991565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52864"/>
            <a:ext cx="8077200" cy="4611416"/>
          </a:xfrm>
          <a:noFill/>
        </p:spPr>
        <p:txBody>
          <a:bodyPr>
            <a:normAutofit/>
          </a:bodyPr>
          <a:lstStyle/>
          <a:p>
            <a:pPr marL="0" indent="0" algn="ctr">
              <a:buNone/>
            </a:pPr>
            <a:r>
              <a:rPr lang="en-US" dirty="0" smtClean="0"/>
              <a:t>RCN Spring Leadership 2016</a:t>
            </a:r>
          </a:p>
          <a:p>
            <a:pPr marL="0" indent="0" algn="ctr">
              <a:buNone/>
            </a:pPr>
            <a:r>
              <a:rPr lang="en-US" dirty="0" smtClean="0"/>
              <a:t>May 3, 2016 @ Kellogg Center, East Lansing</a:t>
            </a:r>
            <a:endParaRPr lang="en-US" dirty="0"/>
          </a:p>
          <a:p>
            <a:pPr marL="0" indent="0">
              <a:buNone/>
            </a:pPr>
            <a:endParaRPr lang="en-US" dirty="0" smtClean="0"/>
          </a:p>
        </p:txBody>
      </p:sp>
      <p:pic>
        <p:nvPicPr>
          <p:cNvPr id="12292" name="Picture 4" descr="http://oh-kyadc.com/wordpress/wp-content/uploads/2015/03/save-the-dat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8600"/>
            <a:ext cx="1945204" cy="11797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693278"/>
            <a:ext cx="4052888" cy="35909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25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RCN Priorities 2015-16</a:t>
            </a:r>
            <a:endParaRPr lang="en-US" dirty="0"/>
          </a:p>
        </p:txBody>
      </p:sp>
      <p:sp>
        <p:nvSpPr>
          <p:cNvPr id="3" name="Content Placeholder 2"/>
          <p:cNvSpPr>
            <a:spLocks noGrp="1"/>
          </p:cNvSpPr>
          <p:nvPr>
            <p:ph idx="1"/>
          </p:nvPr>
        </p:nvSpPr>
        <p:spPr>
          <a:xfrm>
            <a:off x="533400" y="1447801"/>
            <a:ext cx="8229600" cy="4525963"/>
          </a:xfrm>
        </p:spPr>
        <p:txBody>
          <a:bodyPr>
            <a:normAutofit/>
          </a:bodyPr>
          <a:lstStyle/>
          <a:p>
            <a:pPr marL="457200" indent="-457200">
              <a:buFont typeface="+mj-lt"/>
              <a:buAutoNum type="arabicPeriod"/>
            </a:pPr>
            <a:r>
              <a:rPr lang="en-US" b="1" dirty="0" smtClean="0"/>
              <a:t>Professional Development with Impact</a:t>
            </a:r>
          </a:p>
          <a:p>
            <a:pPr marL="457200" indent="-457200">
              <a:buFont typeface="+mj-lt"/>
              <a:buAutoNum type="arabicPeriod"/>
            </a:pPr>
            <a:endParaRPr lang="en-US" sz="2200" b="1" dirty="0" smtClean="0"/>
          </a:p>
          <a:p>
            <a:pPr marL="457200" indent="-457200">
              <a:buFont typeface="+mj-lt"/>
              <a:buAutoNum type="arabicPeriod"/>
            </a:pPr>
            <a:r>
              <a:rPr lang="en-US" b="1" dirty="0" smtClean="0"/>
              <a:t>Coaching for Implementation of EBP</a:t>
            </a:r>
          </a:p>
          <a:p>
            <a:pPr marL="457200" indent="-457200">
              <a:buFont typeface="+mj-lt"/>
              <a:buAutoNum type="arabicPeriod"/>
            </a:pPr>
            <a:endParaRPr lang="en-US" sz="2200" b="1" dirty="0" smtClean="0"/>
          </a:p>
          <a:p>
            <a:pPr marL="457200" indent="-457200">
              <a:buFont typeface="+mj-lt"/>
              <a:buAutoNum type="arabicPeriod"/>
            </a:pPr>
            <a:r>
              <a:rPr lang="en-US" b="1" dirty="0" smtClean="0"/>
              <a:t>Secondary Transition</a:t>
            </a:r>
          </a:p>
          <a:p>
            <a:pPr marL="457200" indent="-457200">
              <a:buFont typeface="+mj-lt"/>
              <a:buAutoNum type="arabicPeriod"/>
            </a:pPr>
            <a:endParaRPr lang="en-US" sz="2000" dirty="0"/>
          </a:p>
          <a:p>
            <a:pPr marL="457200" indent="-457200">
              <a:buFont typeface="+mj-lt"/>
              <a:buAutoNum type="arabicPeriod"/>
            </a:pPr>
            <a:r>
              <a:rPr lang="en-US" b="1" dirty="0" smtClean="0"/>
              <a:t>Peer to Peer Support</a:t>
            </a:r>
          </a:p>
          <a:p>
            <a:pPr marL="457200" indent="-457200">
              <a:buFont typeface="+mj-lt"/>
              <a:buAutoNum type="arabicPeriod"/>
            </a:pPr>
            <a:endParaRPr lang="en-US" sz="2000" b="1" dirty="0"/>
          </a:p>
          <a:p>
            <a:pPr marL="457200" indent="-457200">
              <a:buFont typeface="+mj-lt"/>
              <a:buAutoNum type="arabicPeriod"/>
            </a:pPr>
            <a:r>
              <a:rPr lang="en-US" b="1" dirty="0" smtClean="0"/>
              <a:t>Family and Community Engagement</a:t>
            </a:r>
            <a:endParaRPr lang="en-US" b="1" dirty="0"/>
          </a:p>
        </p:txBody>
      </p:sp>
      <p:pic>
        <p:nvPicPr>
          <p:cNvPr id="4098" name="Picture 2" descr="http://t0.gstatic.com/images?q=tbn:ANd9GcSkUSxClC2JpbgiV0V1iuPKA-nRfKKtHpMOXzBflV2FiZrQe1VB">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0"/>
            <a:ext cx="2406408"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22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40 Years Later</a:t>
            </a:r>
            <a:endParaRPr lang="en-US" sz="5400" dirty="0"/>
          </a:p>
        </p:txBody>
      </p:sp>
      <p:sp>
        <p:nvSpPr>
          <p:cNvPr id="3" name="Content Placeholder 2"/>
          <p:cNvSpPr>
            <a:spLocks noGrp="1"/>
          </p:cNvSpPr>
          <p:nvPr>
            <p:ph idx="1"/>
          </p:nvPr>
        </p:nvSpPr>
        <p:spPr>
          <a:xfrm>
            <a:off x="533400" y="1600207"/>
            <a:ext cx="8229600" cy="3992563"/>
          </a:xfrm>
        </p:spPr>
        <p:txBody>
          <a:bodyPr/>
          <a:lstStyle/>
          <a:p>
            <a:pPr marL="0" indent="0" algn="ctr">
              <a:buNone/>
            </a:pPr>
            <a:r>
              <a:rPr lang="en-US" dirty="0" smtClean="0"/>
              <a:t>Students with significant support needs (e.g. CI, ASD) acquire more skills when they receive their instruction along side same age, non-disabled peers.</a:t>
            </a:r>
          </a:p>
          <a:p>
            <a:pPr marL="0" indent="0" algn="ctr">
              <a:buNone/>
            </a:pPr>
            <a:endParaRPr lang="en-US" dirty="0"/>
          </a:p>
          <a:p>
            <a:pPr marL="0" indent="0" algn="ctr">
              <a:buNone/>
            </a:pPr>
            <a:r>
              <a:rPr lang="en-US" dirty="0" smtClean="0"/>
              <a:t>			(</a:t>
            </a:r>
            <a:r>
              <a:rPr lang="en-US" dirty="0" err="1" smtClean="0"/>
              <a:t>Ryndak</a:t>
            </a:r>
            <a:r>
              <a:rPr lang="en-US" dirty="0" smtClean="0"/>
              <a:t>, et. al., 2013)</a:t>
            </a:r>
            <a:endParaRPr lang="en-US" dirty="0"/>
          </a:p>
        </p:txBody>
      </p:sp>
      <p:pic>
        <p:nvPicPr>
          <p:cNvPr id="1092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08532"/>
            <a:ext cx="2857500" cy="1857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43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42855"/>
            <a:ext cx="4506320" cy="59956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997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dirty="0" smtClean="0">
                <a:hlinkClick r:id="rId2"/>
              </a:rPr>
              <a:t>START Data Tools for ‘15-16</a:t>
            </a:r>
            <a:br>
              <a:rPr lang="en-US" sz="3600" dirty="0" smtClean="0">
                <a:hlinkClick r:id="rId2"/>
              </a:rPr>
            </a:br>
            <a:r>
              <a:rPr lang="en-US" sz="3200" dirty="0" smtClean="0"/>
              <a:t>Embedded in Priorities / Processes</a:t>
            </a:r>
            <a:endParaRPr lang="en-US" sz="3200" dirty="0"/>
          </a:p>
        </p:txBody>
      </p:sp>
      <p:sp>
        <p:nvSpPr>
          <p:cNvPr id="3" name="Content Placeholder 2"/>
          <p:cNvSpPr>
            <a:spLocks noGrp="1"/>
          </p:cNvSpPr>
          <p:nvPr>
            <p:ph idx="1"/>
          </p:nvPr>
        </p:nvSpPr>
        <p:spPr>
          <a:xfrm>
            <a:off x="441108" y="1371600"/>
            <a:ext cx="8305800" cy="4648200"/>
          </a:xfrm>
        </p:spPr>
        <p:txBody>
          <a:bodyPr>
            <a:normAutofit fontScale="92500" lnSpcReduction="20000"/>
          </a:bodyPr>
          <a:lstStyle/>
          <a:p>
            <a:r>
              <a:rPr lang="en-US" dirty="0" smtClean="0"/>
              <a:t>Universal Supports Assessment and Planning Tool (USAPT 2.0)</a:t>
            </a:r>
          </a:p>
          <a:p>
            <a:endParaRPr lang="en-US" sz="1100" dirty="0" smtClean="0"/>
          </a:p>
          <a:p>
            <a:r>
              <a:rPr lang="en-US" dirty="0" smtClean="0"/>
              <a:t>Classroom Environment and Teaching Assessment (CETA) Tool</a:t>
            </a:r>
          </a:p>
          <a:p>
            <a:endParaRPr lang="en-US" sz="1100" dirty="0" smtClean="0"/>
          </a:p>
          <a:p>
            <a:r>
              <a:rPr lang="en-US" dirty="0" smtClean="0"/>
              <a:t>Individual Student </a:t>
            </a:r>
            <a:r>
              <a:rPr lang="en-US" dirty="0" smtClean="0">
                <a:hlinkClick r:id="rId3"/>
              </a:rPr>
              <a:t>Data Collection</a:t>
            </a:r>
            <a:endParaRPr lang="en-US" dirty="0" smtClean="0"/>
          </a:p>
          <a:p>
            <a:pPr lvl="1"/>
            <a:r>
              <a:rPr lang="en-US" dirty="0" smtClean="0"/>
              <a:t>Independence</a:t>
            </a:r>
          </a:p>
          <a:p>
            <a:pPr lvl="1"/>
            <a:r>
              <a:rPr lang="en-US" dirty="0" smtClean="0"/>
              <a:t>Engagement</a:t>
            </a:r>
          </a:p>
          <a:p>
            <a:pPr lvl="1"/>
            <a:r>
              <a:rPr lang="en-US" dirty="0" smtClean="0"/>
              <a:t>Social interaction</a:t>
            </a:r>
          </a:p>
          <a:p>
            <a:pPr lvl="1"/>
            <a:endParaRPr lang="en-US" sz="1200" dirty="0" smtClean="0"/>
          </a:p>
          <a:p>
            <a:r>
              <a:rPr lang="en-US" dirty="0" smtClean="0">
                <a:hlinkClick r:id="rId4"/>
              </a:rPr>
              <a:t>Target Student Data Forms</a:t>
            </a:r>
            <a:r>
              <a:rPr lang="en-US" dirty="0" smtClean="0"/>
              <a:t> (K-12 / BYF) to use at baseline and end of year</a:t>
            </a:r>
          </a:p>
          <a:p>
            <a:endParaRPr lang="en-US" sz="1000" dirty="0" smtClean="0"/>
          </a:p>
          <a:p>
            <a:endParaRPr lang="en-US" sz="1100" dirty="0" smtClean="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799" y="3048000"/>
            <a:ext cx="2314577" cy="1733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96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RCN Application </a:t>
            </a:r>
            <a:br>
              <a:rPr lang="en-US" dirty="0" smtClean="0"/>
            </a:br>
            <a:r>
              <a:rPr lang="en-US" dirty="0" smtClean="0"/>
              <a:t>Priority Changes for 2015-2016</a:t>
            </a:r>
            <a:endParaRPr lang="en-US" dirty="0"/>
          </a:p>
        </p:txBody>
      </p:sp>
      <p:sp>
        <p:nvSpPr>
          <p:cNvPr id="3" name="Content Placeholder 2"/>
          <p:cNvSpPr>
            <a:spLocks noGrp="1"/>
          </p:cNvSpPr>
          <p:nvPr>
            <p:ph idx="1"/>
          </p:nvPr>
        </p:nvSpPr>
        <p:spPr>
          <a:xfrm>
            <a:off x="591207" y="1676400"/>
            <a:ext cx="8534400" cy="4221164"/>
          </a:xfrm>
        </p:spPr>
        <p:txBody>
          <a:bodyPr>
            <a:noAutofit/>
          </a:bodyPr>
          <a:lstStyle/>
          <a:p>
            <a:r>
              <a:rPr lang="en-US" dirty="0" smtClean="0"/>
              <a:t>Coaching – Use of </a:t>
            </a:r>
            <a:r>
              <a:rPr lang="en-US" dirty="0" smtClean="0">
                <a:hlinkClick r:id="rId2"/>
              </a:rPr>
              <a:t>NEW Coaching Checklist</a:t>
            </a:r>
            <a:endParaRPr lang="en-US" dirty="0" smtClean="0"/>
          </a:p>
          <a:p>
            <a:pPr lvl="1"/>
            <a:r>
              <a:rPr lang="en-US" sz="2600" dirty="0" smtClean="0"/>
              <a:t>USAPT Data</a:t>
            </a:r>
          </a:p>
          <a:p>
            <a:pPr lvl="1"/>
            <a:r>
              <a:rPr lang="en-US" sz="2600" dirty="0" smtClean="0"/>
              <a:t>Reporting of Target student data (independence, engagement, social interaction, academic growth)</a:t>
            </a:r>
          </a:p>
          <a:p>
            <a:pPr lvl="1"/>
            <a:endParaRPr lang="en-US" sz="1200" dirty="0" smtClean="0"/>
          </a:p>
          <a:p>
            <a:pPr marL="457200" lvl="1" indent="0" algn="ctr">
              <a:buNone/>
            </a:pPr>
            <a:r>
              <a:rPr lang="en-US" sz="2600" dirty="0" smtClean="0">
                <a:solidFill>
                  <a:srgbClr val="C00000"/>
                </a:solidFill>
              </a:rPr>
              <a:t>SELECT TARGET STUDENT AND </a:t>
            </a:r>
          </a:p>
          <a:p>
            <a:pPr marL="457200" lvl="1" indent="0" algn="ctr">
              <a:buNone/>
            </a:pPr>
            <a:r>
              <a:rPr lang="en-US" sz="3600" dirty="0" smtClean="0">
                <a:solidFill>
                  <a:srgbClr val="C00000"/>
                </a:solidFill>
              </a:rPr>
              <a:t>COMPLETE BASELINE DATA EARLY!!</a:t>
            </a:r>
          </a:p>
        </p:txBody>
      </p:sp>
      <p:pic>
        <p:nvPicPr>
          <p:cNvPr id="7170" name="Picture 2" descr="http://www.damarque.com/sites/default/files/sites/all/themes/danland/images/upload/blog/priority.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181600"/>
            <a:ext cx="2136820" cy="1434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07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8828"/>
            <a:ext cx="8229600" cy="715962"/>
          </a:xfrm>
        </p:spPr>
        <p:txBody>
          <a:bodyPr>
            <a:normAutofit fontScale="90000"/>
          </a:bodyPr>
          <a:lstStyle/>
          <a:p>
            <a:r>
              <a:rPr lang="en-US" dirty="0" smtClean="0"/>
              <a:t>NEW </a:t>
            </a:r>
            <a:r>
              <a:rPr lang="en-US" dirty="0" smtClean="0">
                <a:hlinkClick r:id="rId2"/>
              </a:rPr>
              <a:t>Coaching Checklist</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304" y="914400"/>
            <a:ext cx="7697295" cy="49002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814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6"/>
            <a:ext cx="8229600" cy="639762"/>
          </a:xfrm>
        </p:spPr>
        <p:txBody>
          <a:bodyPr>
            <a:normAutofit fontScale="90000"/>
          </a:bodyPr>
          <a:lstStyle/>
          <a:p>
            <a:r>
              <a:rPr lang="en-US" dirty="0" smtClean="0">
                <a:hlinkClick r:id="rId2"/>
              </a:rPr>
              <a:t>Target Student Data Form</a:t>
            </a:r>
            <a:endParaRPr lang="en-US"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4" y="712078"/>
            <a:ext cx="3425591" cy="4286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4" y="712077"/>
            <a:ext cx="3346027"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6393" y="4677113"/>
            <a:ext cx="2890838" cy="1945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6670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82" y="3657600"/>
            <a:ext cx="8229600" cy="1143000"/>
          </a:xfrm>
        </p:spPr>
        <p:txBody>
          <a:bodyPr>
            <a:normAutofit/>
          </a:bodyPr>
          <a:lstStyle/>
          <a:p>
            <a:r>
              <a:rPr lang="en-US" sz="3600" dirty="0">
                <a:hlinkClick r:id="rId2"/>
              </a:rPr>
              <a:t>http://</a:t>
            </a:r>
            <a:r>
              <a:rPr lang="en-US" sz="3600" dirty="0" smtClean="0">
                <a:hlinkClick r:id="rId2"/>
              </a:rPr>
              <a:t>afirm.fpg.unc.edu/afirm-modules</a:t>
            </a:r>
            <a:r>
              <a:rPr lang="en-US" sz="3600" dirty="0" smtClean="0"/>
              <a:t> </a:t>
            </a:r>
            <a:endParaRPr lang="en-US" sz="3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47648"/>
            <a:ext cx="7323364"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6166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800" dirty="0" smtClean="0"/>
              <a:t>2014-15 Requirement EBP Videos</a:t>
            </a:r>
            <a:br>
              <a:rPr lang="en-US" sz="3800" dirty="0" smtClean="0"/>
            </a:br>
            <a:r>
              <a:rPr lang="en-US" sz="3800" dirty="0" smtClean="0"/>
              <a:t>Give to START RCN Rep on </a:t>
            </a:r>
            <a:r>
              <a:rPr lang="en-US" sz="3800" dirty="0" err="1" smtClean="0"/>
              <a:t>Flashdrive</a:t>
            </a:r>
            <a:r>
              <a:rPr lang="en-US" sz="3800" dirty="0" smtClean="0"/>
              <a:t> or share through </a:t>
            </a:r>
            <a:r>
              <a:rPr lang="en-US" sz="3800" dirty="0" err="1" smtClean="0"/>
              <a:t>Dropbox</a:t>
            </a:r>
            <a:r>
              <a:rPr lang="en-US" sz="3800" dirty="0" smtClean="0"/>
              <a:t> or Google Drive</a:t>
            </a:r>
            <a:endParaRPr lang="en-US" sz="3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667000"/>
            <a:ext cx="3363310" cy="3363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231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dirty="0" smtClean="0"/>
              <a:t>Priority Changes:  Secondary Transition</a:t>
            </a:r>
            <a:br>
              <a:rPr lang="en-US" sz="3200" dirty="0" smtClean="0"/>
            </a:br>
            <a:r>
              <a:rPr lang="en-US" sz="3200" dirty="0" smtClean="0">
                <a:hlinkClick r:id="rId2"/>
              </a:rPr>
              <a:t>Data Reporting Form</a:t>
            </a:r>
            <a:endParaRPr lang="en-US" sz="3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1370844"/>
            <a:ext cx="3620551" cy="44965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583934"/>
            <a:ext cx="4125913" cy="1577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3050" y="1752600"/>
            <a:ext cx="3173412" cy="1831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69580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858000" cy="1143000"/>
          </a:xfrm>
        </p:spPr>
        <p:txBody>
          <a:bodyPr>
            <a:normAutofit/>
          </a:bodyPr>
          <a:lstStyle/>
          <a:p>
            <a:r>
              <a:rPr lang="en-US" dirty="0" smtClean="0"/>
              <a:t>RCN Priority Additions</a:t>
            </a:r>
            <a:endParaRPr lang="en-US" dirty="0"/>
          </a:p>
        </p:txBody>
      </p:sp>
      <p:sp>
        <p:nvSpPr>
          <p:cNvPr id="3" name="Content Placeholder 2"/>
          <p:cNvSpPr>
            <a:spLocks noGrp="1"/>
          </p:cNvSpPr>
          <p:nvPr>
            <p:ph idx="1"/>
          </p:nvPr>
        </p:nvSpPr>
        <p:spPr>
          <a:xfrm>
            <a:off x="457200" y="1505607"/>
            <a:ext cx="8324193" cy="4373563"/>
          </a:xfrm>
        </p:spPr>
        <p:txBody>
          <a:bodyPr>
            <a:noAutofit/>
          </a:bodyPr>
          <a:lstStyle/>
          <a:p>
            <a:r>
              <a:rPr lang="en-US" sz="3600" dirty="0" smtClean="0"/>
              <a:t>Family &amp; Community Engagement</a:t>
            </a:r>
          </a:p>
          <a:p>
            <a:endParaRPr lang="en-US" sz="3600" dirty="0" smtClean="0"/>
          </a:p>
          <a:p>
            <a:pPr lvl="1"/>
            <a:r>
              <a:rPr lang="en-US" sz="3200" dirty="0" smtClean="0"/>
              <a:t>Parent mentors from Michigan Alliance for Families involved with RCN</a:t>
            </a:r>
          </a:p>
          <a:p>
            <a:pPr marL="457200" lvl="1" indent="0">
              <a:buNone/>
            </a:pPr>
            <a:endParaRPr lang="en-US" sz="3200" dirty="0" smtClean="0"/>
          </a:p>
          <a:p>
            <a:pPr lvl="1"/>
            <a:r>
              <a:rPr lang="en-US" sz="3200" dirty="0"/>
              <a:t>Use Passport w/ </a:t>
            </a:r>
            <a:r>
              <a:rPr lang="en-US" sz="3200" dirty="0" smtClean="0"/>
              <a:t>families/students</a:t>
            </a:r>
            <a:endParaRPr lang="en-US" sz="3200" dirty="0"/>
          </a:p>
        </p:txBody>
      </p:sp>
    </p:spTree>
    <p:extLst>
      <p:ext uri="{BB962C8B-B14F-4D97-AF65-F5344CB8AC3E}">
        <p14:creationId xmlns:p14="http://schemas.microsoft.com/office/powerpoint/2010/main" val="323332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dirty="0" smtClean="0"/>
              <a:t>Family Collaboration</a:t>
            </a:r>
            <a:endParaRPr lang="en-US" dirty="0"/>
          </a:p>
        </p:txBody>
      </p:sp>
      <p:sp>
        <p:nvSpPr>
          <p:cNvPr id="3" name="Content Placeholder 2"/>
          <p:cNvSpPr>
            <a:spLocks noGrp="1"/>
          </p:cNvSpPr>
          <p:nvPr>
            <p:ph idx="1"/>
          </p:nvPr>
        </p:nvSpPr>
        <p:spPr>
          <a:xfrm>
            <a:off x="457200" y="1143003"/>
            <a:ext cx="8229600" cy="4983167"/>
          </a:xfrm>
        </p:spPr>
        <p:txBody>
          <a:bodyPr>
            <a:normAutofit fontScale="85000" lnSpcReduction="20000"/>
          </a:bodyPr>
          <a:lstStyle/>
          <a:p>
            <a:r>
              <a:rPr lang="en-US" dirty="0" smtClean="0"/>
              <a:t>MAF (Michigan Alliance for </a:t>
            </a:r>
            <a:r>
              <a:rPr lang="en-US" dirty="0"/>
              <a:t>Families) </a:t>
            </a:r>
            <a:r>
              <a:rPr lang="en-US" sz="2000" dirty="0">
                <a:hlinkClick r:id="rId2"/>
              </a:rPr>
              <a:t>http://www.michiganallianceforfamilies.org</a:t>
            </a:r>
            <a:r>
              <a:rPr lang="en-US" sz="2000" dirty="0" smtClean="0">
                <a:hlinkClick r:id="rId2"/>
              </a:rPr>
              <a:t>/</a:t>
            </a:r>
            <a:r>
              <a:rPr lang="en-US" sz="2000" dirty="0" smtClean="0"/>
              <a:t> </a:t>
            </a:r>
          </a:p>
          <a:p>
            <a:pPr lvl="1"/>
            <a:r>
              <a:rPr lang="en-US" dirty="0"/>
              <a:t>R</a:t>
            </a:r>
            <a:r>
              <a:rPr lang="en-US" dirty="0" smtClean="0"/>
              <a:t>eps on RCNs</a:t>
            </a:r>
          </a:p>
          <a:p>
            <a:pPr lvl="1"/>
            <a:r>
              <a:rPr lang="en-US" dirty="0"/>
              <a:t>F</a:t>
            </a:r>
            <a:r>
              <a:rPr lang="en-US" dirty="0" smtClean="0"/>
              <a:t>or special education questions</a:t>
            </a:r>
          </a:p>
          <a:p>
            <a:pPr lvl="1"/>
            <a:endParaRPr lang="en-US" sz="900" dirty="0" smtClean="0"/>
          </a:p>
          <a:p>
            <a:r>
              <a:rPr lang="en-US" dirty="0" smtClean="0"/>
              <a:t>The Family Center for Children and Youth with Special Health Care Needs</a:t>
            </a:r>
          </a:p>
          <a:p>
            <a:pPr marL="400050" lvl="1" indent="0">
              <a:buNone/>
            </a:pPr>
            <a:r>
              <a:rPr lang="en-US" sz="1900" dirty="0" smtClean="0">
                <a:hlinkClick r:id="rId3"/>
              </a:rPr>
              <a:t>http://www.michigan.gov/mdch/0,4612,7-132-2942_4911_35698-56603--,00.html</a:t>
            </a:r>
            <a:r>
              <a:rPr lang="en-US" sz="1900" dirty="0" smtClean="0"/>
              <a:t>  </a:t>
            </a:r>
          </a:p>
          <a:p>
            <a:pPr lvl="1"/>
            <a:r>
              <a:rPr lang="en-US" dirty="0" smtClean="0"/>
              <a:t>Scholarships</a:t>
            </a:r>
          </a:p>
          <a:p>
            <a:pPr lvl="1"/>
            <a:r>
              <a:rPr lang="en-US" dirty="0"/>
              <a:t>P</a:t>
            </a:r>
            <a:r>
              <a:rPr lang="en-US" dirty="0" smtClean="0"/>
              <a:t>arent mentor trainings</a:t>
            </a:r>
          </a:p>
          <a:p>
            <a:pPr lvl="1"/>
            <a:endParaRPr lang="en-US" sz="800" dirty="0" smtClean="0"/>
          </a:p>
          <a:p>
            <a:r>
              <a:rPr lang="en-US" dirty="0" smtClean="0"/>
              <a:t>AAOM (Autism Alliance of </a:t>
            </a:r>
            <a:r>
              <a:rPr lang="en-US" dirty="0"/>
              <a:t>Michigan) </a:t>
            </a:r>
            <a:r>
              <a:rPr lang="en-US" sz="2800" dirty="0">
                <a:hlinkClick r:id="rId4"/>
              </a:rPr>
              <a:t>https://autismallianceofmichigan.org</a:t>
            </a:r>
            <a:r>
              <a:rPr lang="en-US" sz="2800" dirty="0" smtClean="0">
                <a:hlinkClick r:id="rId4"/>
              </a:rPr>
              <a:t>/</a:t>
            </a:r>
            <a:r>
              <a:rPr lang="en-US" sz="2800" dirty="0" smtClean="0"/>
              <a:t> </a:t>
            </a:r>
          </a:p>
          <a:p>
            <a:pPr lvl="1"/>
            <a:r>
              <a:rPr lang="en-US" dirty="0"/>
              <a:t>F</a:t>
            </a:r>
            <a:r>
              <a:rPr lang="en-US" dirty="0" smtClean="0"/>
              <a:t>or insurance coverage information</a:t>
            </a:r>
          </a:p>
          <a:p>
            <a:pPr lvl="1"/>
            <a:r>
              <a:rPr lang="en-US" dirty="0" smtClean="0"/>
              <a:t>Navigator</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3140" y="4724400"/>
            <a:ext cx="2514600"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467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Updates:</a:t>
            </a:r>
            <a:br>
              <a:rPr lang="en-US" dirty="0" smtClean="0"/>
            </a:br>
            <a:r>
              <a:rPr lang="en-US" dirty="0" smtClean="0"/>
              <a:t>Office of Special Education (OSE)</a:t>
            </a:r>
            <a:endParaRPr lang="en-US" dirty="0"/>
          </a:p>
        </p:txBody>
      </p:sp>
      <p:sp>
        <p:nvSpPr>
          <p:cNvPr id="3" name="Content Placeholder 2"/>
          <p:cNvSpPr>
            <a:spLocks noGrp="1"/>
          </p:cNvSpPr>
          <p:nvPr>
            <p:ph idx="1"/>
          </p:nvPr>
        </p:nvSpPr>
        <p:spPr>
          <a:xfrm>
            <a:off x="609600" y="1676401"/>
            <a:ext cx="8229600" cy="4525963"/>
          </a:xfrm>
        </p:spPr>
        <p:txBody>
          <a:bodyPr>
            <a:normAutofit lnSpcReduction="10000"/>
          </a:bodyPr>
          <a:lstStyle/>
          <a:p>
            <a:pPr marL="0" indent="0">
              <a:buNone/>
            </a:pPr>
            <a:r>
              <a:rPr lang="en-US" dirty="0" smtClean="0"/>
              <a:t>Focus Areas for Projects:</a:t>
            </a:r>
          </a:p>
          <a:p>
            <a:endParaRPr lang="en-US" sz="1800" dirty="0"/>
          </a:p>
          <a:p>
            <a:pPr lvl="1"/>
            <a:r>
              <a:rPr lang="en-US" dirty="0" smtClean="0"/>
              <a:t>Demonstrating Academic Growth</a:t>
            </a:r>
          </a:p>
          <a:p>
            <a:pPr lvl="1"/>
            <a:endParaRPr lang="en-US" sz="1800" dirty="0"/>
          </a:p>
          <a:p>
            <a:pPr lvl="1"/>
            <a:r>
              <a:rPr lang="en-US" dirty="0" smtClean="0"/>
              <a:t>Literacy including Early Childhood</a:t>
            </a:r>
          </a:p>
          <a:p>
            <a:pPr lvl="1"/>
            <a:endParaRPr lang="en-US" sz="1800" dirty="0"/>
          </a:p>
          <a:p>
            <a:pPr lvl="1"/>
            <a:r>
              <a:rPr lang="en-US" dirty="0" smtClean="0"/>
              <a:t>Family Engagement</a:t>
            </a:r>
          </a:p>
          <a:p>
            <a:pPr lvl="1"/>
            <a:endParaRPr lang="en-US" sz="1800" dirty="0" smtClean="0"/>
          </a:p>
          <a:p>
            <a:pPr lvl="1"/>
            <a:r>
              <a:rPr lang="en-US" dirty="0" smtClean="0"/>
              <a:t>Disproportionality</a:t>
            </a:r>
          </a:p>
          <a:p>
            <a:pPr lvl="1"/>
            <a:endParaRPr lang="en-US" sz="1800" dirty="0"/>
          </a:p>
          <a:p>
            <a:pPr lvl="1"/>
            <a:r>
              <a:rPr lang="en-US" dirty="0" smtClean="0"/>
              <a:t>2020 Federal  Youth Transition Plan</a:t>
            </a:r>
            <a:endParaRPr lang="en-US" dirty="0"/>
          </a:p>
        </p:txBody>
      </p:sp>
      <p:pic>
        <p:nvPicPr>
          <p:cNvPr id="1026" name="Picture 2" descr="https://encrypted-tbn0.gstatic.com/images?q=tbn:ANd9GcSPmyElJFfut4E7ofWb6uZrq53LHpPqECJOapfy_gfjfYsUA-3Hu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2209800"/>
            <a:ext cx="1980032" cy="32423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59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8991600" cy="838200"/>
          </a:xfrm>
        </p:spPr>
        <p:txBody>
          <a:bodyPr>
            <a:normAutofit/>
          </a:bodyPr>
          <a:lstStyle/>
          <a:p>
            <a:r>
              <a:rPr lang="en-US" sz="4800" b="1" dirty="0" smtClean="0">
                <a:solidFill>
                  <a:schemeClr val="tx2">
                    <a:lumMod val="75000"/>
                  </a:schemeClr>
                </a:solidFill>
              </a:rPr>
              <a:t>The XTREME RCN CHALLENGE</a:t>
            </a:r>
            <a:endParaRPr lang="en-US" sz="4800" b="1" dirty="0">
              <a:solidFill>
                <a:schemeClr val="tx2">
                  <a:lumMod val="75000"/>
                </a:schemeClr>
              </a:solidFill>
            </a:endParaRPr>
          </a:p>
        </p:txBody>
      </p:sp>
      <p:sp>
        <p:nvSpPr>
          <p:cNvPr id="4" name="Subtitle 3"/>
          <p:cNvSpPr>
            <a:spLocks noGrp="1"/>
          </p:cNvSpPr>
          <p:nvPr>
            <p:ph type="subTitle" idx="1"/>
          </p:nvPr>
        </p:nvSpPr>
        <p:spPr>
          <a:xfrm>
            <a:off x="6" y="5257800"/>
            <a:ext cx="9143999" cy="819150"/>
          </a:xfrm>
        </p:spPr>
        <p:txBody>
          <a:bodyPr>
            <a:noAutofit/>
          </a:bodyPr>
          <a:lstStyle/>
          <a:p>
            <a:r>
              <a:rPr lang="en-US" sz="6000" b="1" dirty="0">
                <a:solidFill>
                  <a:schemeClr val="tx2">
                    <a:lumMod val="75000"/>
                  </a:schemeClr>
                </a:solidFill>
              </a:rPr>
              <a:t>Passport &amp; </a:t>
            </a:r>
            <a:r>
              <a:rPr lang="en-US" sz="6000" b="1" dirty="0" smtClean="0">
                <a:solidFill>
                  <a:schemeClr val="tx2">
                    <a:lumMod val="75000"/>
                  </a:schemeClr>
                </a:solidFill>
              </a:rPr>
              <a:t>USAPT</a:t>
            </a:r>
            <a:endParaRPr lang="en-US" sz="6000" b="1" dirty="0">
              <a:solidFill>
                <a:schemeClr val="tx2">
                  <a:lumMod val="75000"/>
                </a:schemeClr>
              </a:solidFill>
            </a:endParaRPr>
          </a:p>
        </p:txBody>
      </p:sp>
      <p:pic>
        <p:nvPicPr>
          <p:cNvPr id="4098" name="Picture 2" descr="Extreme-Challen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687949"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76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1" descr="image001">
            <a:hlinkClick r:id="rId2" action="ppaction://hlinkpres?slideindex=1&amp;slidetit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2735664"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ctr"/>
            <a:r>
              <a:rPr lang="en-US" b="1" dirty="0" smtClean="0">
                <a:solidFill>
                  <a:srgbClr val="002060"/>
                </a:solidFill>
                <a:latin typeface="+mn-lt"/>
              </a:rPr>
              <a:t>Passport Dissemination by ISD</a:t>
            </a:r>
            <a:endParaRPr lang="en-US" b="1" dirty="0">
              <a:solidFill>
                <a:srgbClr val="002060"/>
              </a:solidFill>
              <a:latin typeface="+mn-lt"/>
            </a:endParaRPr>
          </a:p>
        </p:txBody>
      </p:sp>
      <p:sp>
        <p:nvSpPr>
          <p:cNvPr id="4" name="Content Placeholder 3"/>
          <p:cNvSpPr>
            <a:spLocks noGrp="1"/>
          </p:cNvSpPr>
          <p:nvPr>
            <p:ph sz="half" idx="2"/>
          </p:nvPr>
        </p:nvSpPr>
        <p:spPr>
          <a:xfrm>
            <a:off x="4419600" y="1672431"/>
            <a:ext cx="4210050" cy="4351338"/>
          </a:xfrm>
        </p:spPr>
        <p:txBody>
          <a:bodyPr>
            <a:normAutofit fontScale="92500" lnSpcReduction="10000"/>
          </a:bodyPr>
          <a:lstStyle/>
          <a:p>
            <a:r>
              <a:rPr lang="en-US" sz="3600" b="1" dirty="0" smtClean="0">
                <a:solidFill>
                  <a:srgbClr val="002060"/>
                </a:solidFill>
              </a:rPr>
              <a:t>Number of Passports determined by the number of students with ASD in the ISD</a:t>
            </a:r>
          </a:p>
          <a:p>
            <a:endParaRPr lang="en-US" sz="3600" b="1" dirty="0">
              <a:solidFill>
                <a:srgbClr val="002060"/>
              </a:solidFill>
            </a:endParaRPr>
          </a:p>
          <a:p>
            <a:r>
              <a:rPr lang="en-US" sz="3600" b="1" dirty="0" smtClean="0">
                <a:solidFill>
                  <a:srgbClr val="002060"/>
                </a:solidFill>
              </a:rPr>
              <a:t>More available if all distributed are logged on Passport Google form </a:t>
            </a:r>
            <a:endParaRPr lang="en-US" sz="3600" b="1" dirty="0">
              <a:solidFill>
                <a:srgbClr val="002060"/>
              </a:solidFill>
            </a:endParaRPr>
          </a:p>
        </p:txBody>
      </p:sp>
    </p:spTree>
    <p:extLst>
      <p:ext uri="{BB962C8B-B14F-4D97-AF65-F5344CB8AC3E}">
        <p14:creationId xmlns:p14="http://schemas.microsoft.com/office/powerpoint/2010/main" val="120210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92" y="1143000"/>
            <a:ext cx="850884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383214" y="96005"/>
            <a:ext cx="8229600" cy="868362"/>
          </a:xfrm>
        </p:spPr>
        <p:txBody>
          <a:bodyPr>
            <a:normAutofit/>
          </a:bodyPr>
          <a:lstStyle/>
          <a:p>
            <a:r>
              <a:rPr lang="en-US" dirty="0" smtClean="0">
                <a:hlinkClick r:id="rId3"/>
              </a:rPr>
              <a:t>Passport Webpage </a:t>
            </a:r>
            <a:endParaRPr lang="en-US" dirty="0"/>
          </a:p>
        </p:txBody>
      </p:sp>
    </p:spTree>
    <p:extLst>
      <p:ext uri="{BB962C8B-B14F-4D97-AF65-F5344CB8AC3E}">
        <p14:creationId xmlns:p14="http://schemas.microsoft.com/office/powerpoint/2010/main" val="4487651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Passport Extreme Challenge Process</a:t>
            </a:r>
            <a:endParaRPr lang="en-US" dirty="0"/>
          </a:p>
        </p:txBody>
      </p:sp>
      <p:sp>
        <p:nvSpPr>
          <p:cNvPr id="3" name="Content Placeholder 2"/>
          <p:cNvSpPr>
            <a:spLocks noGrp="1"/>
          </p:cNvSpPr>
          <p:nvPr>
            <p:ph idx="1"/>
          </p:nvPr>
        </p:nvSpPr>
        <p:spPr>
          <a:xfrm>
            <a:off x="619124" y="1219202"/>
            <a:ext cx="8372475" cy="4525963"/>
          </a:xfrm>
        </p:spPr>
        <p:txBody>
          <a:bodyPr>
            <a:normAutofit/>
          </a:bodyPr>
          <a:lstStyle/>
          <a:p>
            <a:pPr marL="0" indent="0" algn="ctr">
              <a:buNone/>
            </a:pPr>
            <a:r>
              <a:rPr lang="en-US" sz="3400" i="1" dirty="0" smtClean="0">
                <a:solidFill>
                  <a:srgbClr val="FF0000"/>
                </a:solidFill>
                <a:sym typeface="Wingdings" panose="05000000000000000000" pitchFamily="2" charset="2"/>
              </a:rPr>
              <a:t> </a:t>
            </a:r>
            <a:r>
              <a:rPr lang="en-US" sz="3400" i="1" dirty="0" smtClean="0">
                <a:solidFill>
                  <a:srgbClr val="FF0000"/>
                </a:solidFill>
              </a:rPr>
              <a:t>DO NOT JUST PASS THEM OUT</a:t>
            </a:r>
            <a:r>
              <a:rPr lang="en-US" sz="3400" i="1" dirty="0" smtClean="0">
                <a:solidFill>
                  <a:srgbClr val="FF0000"/>
                </a:solidFill>
                <a:sym typeface="Wingdings" panose="05000000000000000000" pitchFamily="2" charset="2"/>
              </a:rPr>
              <a:t> </a:t>
            </a:r>
            <a:endParaRPr lang="en-US" sz="3400" i="1" dirty="0" smtClean="0">
              <a:solidFill>
                <a:srgbClr val="FF0000"/>
              </a:solidFill>
            </a:endParaRPr>
          </a:p>
          <a:p>
            <a:pPr marL="0" indent="0" algn="ctr">
              <a:buNone/>
            </a:pPr>
            <a:endParaRPr lang="en-US" sz="1200" dirty="0" smtClean="0"/>
          </a:p>
          <a:p>
            <a:r>
              <a:rPr lang="en-US" dirty="0" smtClean="0"/>
              <a:t>For each passport utilized, complete </a:t>
            </a:r>
            <a:r>
              <a:rPr lang="en-US" dirty="0"/>
              <a:t>the Google sheet for each passport including using the </a:t>
            </a:r>
            <a:r>
              <a:rPr lang="en-US" dirty="0" smtClean="0"/>
              <a:t>checklist </a:t>
            </a:r>
            <a:r>
              <a:rPr lang="en-US" sz="1800" dirty="0"/>
              <a:t>(</a:t>
            </a:r>
            <a:r>
              <a:rPr lang="en-US" sz="1800" dirty="0">
                <a:hlinkClick r:id="rId2"/>
              </a:rPr>
              <a:t>http://www.gvsu.edu/autismcenter/passport-216.htm</a:t>
            </a:r>
            <a:r>
              <a:rPr lang="en-US" sz="1800" dirty="0" smtClean="0"/>
              <a:t>) </a:t>
            </a:r>
          </a:p>
          <a:p>
            <a:endParaRPr lang="en-US" dirty="0"/>
          </a:p>
          <a:p>
            <a:r>
              <a:rPr lang="en-US" dirty="0" smtClean="0"/>
              <a:t>RCN Winner</a:t>
            </a:r>
            <a:r>
              <a:rPr lang="en-US" dirty="0"/>
              <a:t>:  % of google forms completed based on number of </a:t>
            </a:r>
            <a:r>
              <a:rPr lang="en-US" dirty="0" err="1"/>
              <a:t>Ss</a:t>
            </a:r>
            <a:r>
              <a:rPr lang="en-US" dirty="0"/>
              <a:t> with ASD</a:t>
            </a:r>
          </a:p>
          <a:p>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2" y="5018205"/>
            <a:ext cx="1609725" cy="160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0675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USAPT Extreme Challenge Process</a:t>
            </a:r>
            <a:endParaRPr lang="en-US" dirty="0"/>
          </a:p>
        </p:txBody>
      </p:sp>
      <p:sp>
        <p:nvSpPr>
          <p:cNvPr id="3" name="Content Placeholder 2"/>
          <p:cNvSpPr>
            <a:spLocks noGrp="1"/>
          </p:cNvSpPr>
          <p:nvPr>
            <p:ph idx="1"/>
          </p:nvPr>
        </p:nvSpPr>
        <p:spPr/>
        <p:txBody>
          <a:bodyPr>
            <a:normAutofit/>
          </a:bodyPr>
          <a:lstStyle/>
          <a:p>
            <a:r>
              <a:rPr lang="en-US" sz="3600" dirty="0" smtClean="0"/>
              <a:t># Buildings with USAPT completed at least once in the year</a:t>
            </a:r>
            <a:endParaRPr lang="en-US" sz="36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124029"/>
            <a:ext cx="6858000" cy="26455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http://www.cliparthut.com/clip-arts/1648/winner-flag-16488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304254"/>
            <a:ext cx="1905000" cy="163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119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EPLI Accurate Trainer List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172200" cy="4251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16286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Trainer Process</a:t>
            </a:r>
            <a:br>
              <a:rPr lang="en-US" dirty="0" smtClean="0"/>
            </a:br>
            <a:r>
              <a:rPr lang="en-US" sz="3600" dirty="0" smtClean="0">
                <a:hlinkClick r:id="rId2"/>
              </a:rPr>
              <a:t>www.gvsu.edu/autismcenter</a:t>
            </a:r>
            <a:r>
              <a:rPr lang="en-US" sz="3600" dirty="0" smtClean="0"/>
              <a:t> </a:t>
            </a:r>
            <a:endParaRPr lang="en-US"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826175"/>
            <a:ext cx="7962900" cy="1438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209800" y="2398986"/>
            <a:ext cx="1981200" cy="8234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581400"/>
            <a:ext cx="4221192"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9169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228600"/>
            <a:ext cx="6905625" cy="3966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2" y="4347753"/>
            <a:ext cx="6202363" cy="22494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6036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Mid Year and End of Year Report</a:t>
            </a:r>
            <a:endParaRPr lang="en-US" dirty="0"/>
          </a:p>
        </p:txBody>
      </p:sp>
      <p:sp>
        <p:nvSpPr>
          <p:cNvPr id="3" name="Content Placeholder 2"/>
          <p:cNvSpPr>
            <a:spLocks noGrp="1"/>
          </p:cNvSpPr>
          <p:nvPr>
            <p:ph idx="1"/>
          </p:nvPr>
        </p:nvSpPr>
        <p:spPr>
          <a:xfrm>
            <a:off x="647700" y="1447800"/>
            <a:ext cx="8229600" cy="4525963"/>
          </a:xfrm>
        </p:spPr>
        <p:txBody>
          <a:bodyPr>
            <a:normAutofit fontScale="92500" lnSpcReduction="20000"/>
          </a:bodyPr>
          <a:lstStyle/>
          <a:p>
            <a:pPr marL="0" indent="0">
              <a:buNone/>
            </a:pPr>
            <a:r>
              <a:rPr lang="en-US" dirty="0" smtClean="0"/>
              <a:t>All forms for the mid and end of year report are on the website under RCN </a:t>
            </a:r>
            <a:r>
              <a:rPr lang="en-US" dirty="0" smtClean="0">
                <a:sym typeface="Wingdings" pitchFamily="2" charset="2"/>
              </a:rPr>
              <a:t> RCN Application and Report Forms</a:t>
            </a:r>
          </a:p>
          <a:p>
            <a:pPr marL="0" indent="0">
              <a:buNone/>
            </a:pPr>
            <a:endParaRPr lang="en-US" dirty="0">
              <a:sym typeface="Wingdings" pitchFamily="2" charset="2"/>
            </a:endParaRPr>
          </a:p>
          <a:p>
            <a:pPr marL="0" indent="0">
              <a:buNone/>
            </a:pPr>
            <a:r>
              <a:rPr lang="en-US" dirty="0" smtClean="0">
                <a:sym typeface="Wingdings" pitchFamily="2" charset="2"/>
              </a:rPr>
              <a:t>See </a:t>
            </a:r>
            <a:r>
              <a:rPr lang="en-US" dirty="0" smtClean="0">
                <a:sym typeface="Wingdings" pitchFamily="2" charset="2"/>
                <a:hlinkClick r:id="rId2"/>
              </a:rPr>
              <a:t>updated Report </a:t>
            </a:r>
            <a:r>
              <a:rPr lang="en-US" dirty="0" smtClean="0">
                <a:sym typeface="Wingdings" pitchFamily="2" charset="2"/>
              </a:rPr>
              <a:t>– more concise and most of the data is captured on attached forms</a:t>
            </a:r>
            <a:endParaRPr lang="en-US" dirty="0">
              <a:sym typeface="Wingdings" pitchFamily="2" charset="2"/>
            </a:endParaRPr>
          </a:p>
          <a:p>
            <a:pPr marL="0" indent="0">
              <a:buNone/>
            </a:pPr>
            <a:endParaRPr lang="en-US" dirty="0" smtClean="0"/>
          </a:p>
          <a:p>
            <a:pPr marL="0" indent="0">
              <a:buNone/>
            </a:pPr>
            <a:r>
              <a:rPr lang="en-US" dirty="0" smtClean="0"/>
              <a:t>Check your RCN </a:t>
            </a:r>
            <a:r>
              <a:rPr lang="en-US" dirty="0" err="1" smtClean="0"/>
              <a:t>Dropbox</a:t>
            </a:r>
            <a:r>
              <a:rPr lang="en-US" dirty="0" smtClean="0"/>
              <a:t> for your Peer to Peer logs from 14-15 and a slightly updated Capacity Building Tool (available by late fall)</a:t>
            </a:r>
          </a:p>
          <a:p>
            <a:pPr marL="0" indent="0">
              <a:buNone/>
            </a:pPr>
            <a:endParaRPr lang="en-US" dirty="0"/>
          </a:p>
        </p:txBody>
      </p:sp>
      <p:pic>
        <p:nvPicPr>
          <p:cNvPr id="614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09800"/>
            <a:ext cx="1447800" cy="80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4138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a:normAutofit fontScale="90000"/>
          </a:bodyPr>
          <a:lstStyle/>
          <a:p>
            <a:r>
              <a:rPr lang="en-US" dirty="0" smtClean="0"/>
              <a:t>RCN Contract </a:t>
            </a:r>
            <a:br>
              <a:rPr lang="en-US" dirty="0" smtClean="0"/>
            </a:br>
            <a:r>
              <a:rPr lang="en-US" dirty="0" smtClean="0"/>
              <a:t>Financial Reporting</a:t>
            </a:r>
            <a:endParaRPr lang="en-US" sz="2700" dirty="0"/>
          </a:p>
        </p:txBody>
      </p:sp>
      <p:sp>
        <p:nvSpPr>
          <p:cNvPr id="3" name="Content Placeholder 2"/>
          <p:cNvSpPr>
            <a:spLocks noGrp="1"/>
          </p:cNvSpPr>
          <p:nvPr>
            <p:ph idx="1"/>
          </p:nvPr>
        </p:nvSpPr>
        <p:spPr>
          <a:xfrm>
            <a:off x="501493" y="1676400"/>
            <a:ext cx="8360229" cy="4525963"/>
          </a:xfrm>
        </p:spPr>
        <p:txBody>
          <a:bodyPr>
            <a:normAutofit fontScale="92500" lnSpcReduction="10000"/>
          </a:bodyPr>
          <a:lstStyle/>
          <a:p>
            <a:r>
              <a:rPr lang="en-US" sz="3600" dirty="0" smtClean="0"/>
              <a:t>Fidelity of the contract</a:t>
            </a:r>
          </a:p>
          <a:p>
            <a:endParaRPr lang="en-US" sz="1000" dirty="0" smtClean="0"/>
          </a:p>
          <a:p>
            <a:r>
              <a:rPr lang="en-US" sz="3600" dirty="0" smtClean="0"/>
              <a:t>Report spending by budget category</a:t>
            </a:r>
          </a:p>
          <a:p>
            <a:endParaRPr lang="en-US" sz="1000" dirty="0" smtClean="0"/>
          </a:p>
          <a:p>
            <a:r>
              <a:rPr lang="en-US" sz="3600" dirty="0" smtClean="0"/>
              <a:t>Connect spending to goals</a:t>
            </a:r>
          </a:p>
          <a:p>
            <a:endParaRPr lang="en-US" sz="1000" dirty="0" smtClean="0"/>
          </a:p>
          <a:p>
            <a:r>
              <a:rPr lang="en-US" sz="3600" dirty="0" smtClean="0"/>
              <a:t>Written approval required if you deviate 10% or more from line item</a:t>
            </a:r>
          </a:p>
          <a:p>
            <a:endParaRPr lang="en-US" sz="1100" dirty="0"/>
          </a:p>
          <a:p>
            <a:r>
              <a:rPr lang="en-US" sz="3600" dirty="0" smtClean="0"/>
              <a:t>Financial Expenditure Report </a:t>
            </a:r>
            <a:r>
              <a:rPr lang="en-US" sz="3600" dirty="0" smtClean="0">
                <a:hlinkClick r:id="rId2"/>
              </a:rPr>
              <a:t>Template and Sample</a:t>
            </a:r>
            <a:endParaRPr lang="en-US" sz="3600" dirty="0" smtClean="0"/>
          </a:p>
          <a:p>
            <a:endParaRPr lang="en-US" sz="11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579" y="381000"/>
            <a:ext cx="1796143" cy="1571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900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smtClean="0"/>
              <a:t>Updated Concepts in Ed Strategies:  </a:t>
            </a:r>
            <a:br>
              <a:rPr lang="en-US" dirty="0" smtClean="0"/>
            </a:br>
            <a:r>
              <a:rPr lang="en-US" sz="3100" dirty="0" smtClean="0"/>
              <a:t>Academic Growth / Literacy</a:t>
            </a:r>
            <a:br>
              <a:rPr lang="en-US" sz="3100" dirty="0" smtClean="0"/>
            </a:br>
            <a:r>
              <a:rPr lang="en-US" sz="3100" dirty="0" smtClean="0"/>
              <a:t>Behaviors Associated with Learning (“turn paper in”)</a:t>
            </a:r>
            <a:endParaRPr lang="en-US" sz="31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9800"/>
            <a:ext cx="3922894" cy="39762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18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Using Dropbox</a:t>
            </a:r>
            <a:endParaRPr lang="en-US" sz="6600" dirty="0"/>
          </a:p>
        </p:txBody>
      </p:sp>
      <p:pic>
        <p:nvPicPr>
          <p:cNvPr id="2050" name="Picture 2" descr="http://fortunedotcom.files.wordpress.com/2014/04/dropbox-logo.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3908762" cy="3908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6800" y="1752603"/>
            <a:ext cx="4114800" cy="4524315"/>
          </a:xfrm>
          <a:prstGeom prst="rect">
            <a:avLst/>
          </a:prstGeom>
          <a:noFill/>
        </p:spPr>
        <p:txBody>
          <a:bodyPr wrap="square" rtlCol="0">
            <a:spAutoFit/>
          </a:bodyPr>
          <a:lstStyle/>
          <a:p>
            <a:r>
              <a:rPr lang="en-US" sz="2400" b="1" dirty="0" smtClean="0">
                <a:solidFill>
                  <a:srgbClr val="002060"/>
                </a:solidFill>
              </a:rPr>
              <a:t>-- RCN reporting forms for each RCN</a:t>
            </a:r>
          </a:p>
          <a:p>
            <a:endParaRPr lang="en-US" sz="2400" b="1" dirty="0" smtClean="0">
              <a:solidFill>
                <a:srgbClr val="002060"/>
              </a:solidFill>
            </a:endParaRPr>
          </a:p>
          <a:p>
            <a:r>
              <a:rPr lang="en-US" sz="2400" b="1" u="sng" dirty="0">
                <a:solidFill>
                  <a:srgbClr val="002060"/>
                </a:solidFill>
              </a:rPr>
              <a:t>CAUTION</a:t>
            </a:r>
            <a:r>
              <a:rPr lang="en-US" sz="2400" b="1" u="sng" dirty="0" smtClean="0">
                <a:solidFill>
                  <a:srgbClr val="002060"/>
                </a:solidFill>
              </a:rPr>
              <a:t>:</a:t>
            </a:r>
            <a:endParaRPr lang="en-US" sz="2400" b="1" u="sng" dirty="0">
              <a:solidFill>
                <a:srgbClr val="002060"/>
              </a:solidFill>
            </a:endParaRPr>
          </a:p>
          <a:p>
            <a:r>
              <a:rPr lang="en-US" sz="2400" b="1" dirty="0" smtClean="0">
                <a:solidFill>
                  <a:srgbClr val="002060"/>
                </a:solidFill>
              </a:rPr>
              <a:t>--Copy and Paste (don’t cut and paste or the item will be removed from its original location)</a:t>
            </a:r>
          </a:p>
          <a:p>
            <a:endParaRPr lang="en-US" sz="2400" b="1" dirty="0">
              <a:solidFill>
                <a:srgbClr val="002060"/>
              </a:solidFill>
            </a:endParaRPr>
          </a:p>
          <a:p>
            <a:r>
              <a:rPr lang="en-US" sz="2400" b="1" dirty="0" smtClean="0">
                <a:solidFill>
                  <a:srgbClr val="002060"/>
                </a:solidFill>
              </a:rPr>
              <a:t>--Don’t work on docs at the same time—it will only save one version</a:t>
            </a:r>
            <a:endParaRPr lang="en-US" sz="2400" b="1" dirty="0">
              <a:solidFill>
                <a:srgbClr val="002060"/>
              </a:solidFill>
            </a:endParaRPr>
          </a:p>
        </p:txBody>
      </p:sp>
    </p:spTree>
    <p:extLst>
      <p:ext uri="{BB962C8B-B14F-4D97-AF65-F5344CB8AC3E}">
        <p14:creationId xmlns:p14="http://schemas.microsoft.com/office/powerpoint/2010/main" val="1186559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79" y="304800"/>
            <a:ext cx="8686800" cy="1143000"/>
          </a:xfrm>
        </p:spPr>
        <p:txBody>
          <a:bodyPr>
            <a:normAutofit fontScale="90000"/>
          </a:bodyPr>
          <a:lstStyle/>
          <a:p>
            <a:r>
              <a:rPr lang="en-US" sz="4000" dirty="0" smtClean="0"/>
              <a:t>RCN Communication Plan and</a:t>
            </a:r>
            <a:br>
              <a:rPr lang="en-US" sz="4000" dirty="0" smtClean="0"/>
            </a:br>
            <a:r>
              <a:rPr lang="en-US" sz="4000" dirty="0" smtClean="0"/>
              <a:t>2015-16 Calendar</a:t>
            </a:r>
            <a:endParaRPr lang="en-US" sz="4000" dirty="0"/>
          </a:p>
        </p:txBody>
      </p:sp>
      <p:pic>
        <p:nvPicPr>
          <p:cNvPr id="5122" name="Picture 2" descr="http://www.carlosdinares.com/wp-content/uploads/2012/07/Communicat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362200"/>
            <a:ext cx="4370982" cy="35623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home.lausd.net/pics/misc/calendar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834" y="198120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036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Flowchart: Alternate Process 25"/>
          <p:cNvSpPr/>
          <p:nvPr/>
        </p:nvSpPr>
        <p:spPr>
          <a:xfrm>
            <a:off x="685800" y="228600"/>
            <a:ext cx="7848600" cy="609600"/>
          </a:xfrm>
          <a:prstGeom prst="flowChartAlternate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prstClr val="white"/>
                </a:solidFill>
              </a:rPr>
              <a:t>Is the Student </a:t>
            </a:r>
            <a:r>
              <a:rPr lang="en-US" sz="2400" b="1" i="1" dirty="0">
                <a:solidFill>
                  <a:prstClr val="white"/>
                </a:solidFill>
              </a:rPr>
              <a:t>T</a:t>
            </a:r>
            <a:r>
              <a:rPr lang="en-US" sz="2400" b="1" i="1" dirty="0" smtClean="0">
                <a:solidFill>
                  <a:prstClr val="white"/>
                </a:solidFill>
              </a:rPr>
              <a:t>aking State / District Reading Assessment(s)</a:t>
            </a:r>
            <a:endParaRPr lang="en-US" sz="2400" b="1" i="1" dirty="0">
              <a:solidFill>
                <a:prstClr val="white"/>
              </a:solidFill>
            </a:endParaRPr>
          </a:p>
        </p:txBody>
      </p:sp>
      <p:cxnSp>
        <p:nvCxnSpPr>
          <p:cNvPr id="28" name="Straight Arrow Connector 27"/>
          <p:cNvCxnSpPr/>
          <p:nvPr/>
        </p:nvCxnSpPr>
        <p:spPr>
          <a:xfrm flipH="1">
            <a:off x="2362200" y="838200"/>
            <a:ext cx="609600" cy="762000"/>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096000" y="838200"/>
            <a:ext cx="762000" cy="762000"/>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Flowchart: Decision 30"/>
          <p:cNvSpPr/>
          <p:nvPr/>
        </p:nvSpPr>
        <p:spPr>
          <a:xfrm>
            <a:off x="1676400" y="1618343"/>
            <a:ext cx="1371600" cy="609600"/>
          </a:xfrm>
          <a:prstGeom prst="flowChartDecis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smtClean="0">
                <a:solidFill>
                  <a:prstClr val="white"/>
                </a:solidFill>
              </a:rPr>
              <a:t>Yes</a:t>
            </a:r>
            <a:endParaRPr lang="en-US" sz="2800" b="1" dirty="0">
              <a:solidFill>
                <a:prstClr val="white"/>
              </a:solidFill>
            </a:endParaRPr>
          </a:p>
        </p:txBody>
      </p:sp>
      <p:sp>
        <p:nvSpPr>
          <p:cNvPr id="32" name="Flowchart: Decision 31"/>
          <p:cNvSpPr/>
          <p:nvPr/>
        </p:nvSpPr>
        <p:spPr>
          <a:xfrm>
            <a:off x="6172200" y="1618343"/>
            <a:ext cx="1371600" cy="609600"/>
          </a:xfrm>
          <a:prstGeom prst="flowChartDecis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prstClr val="white"/>
                </a:solidFill>
              </a:rPr>
              <a:t>No</a:t>
            </a:r>
            <a:endParaRPr lang="en-US" sz="2400" b="1" dirty="0">
              <a:solidFill>
                <a:prstClr val="white"/>
              </a:solidFill>
            </a:endParaRPr>
          </a:p>
        </p:txBody>
      </p:sp>
      <p:sp>
        <p:nvSpPr>
          <p:cNvPr id="33" name="Flowchart: Document 32"/>
          <p:cNvSpPr/>
          <p:nvPr/>
        </p:nvSpPr>
        <p:spPr>
          <a:xfrm>
            <a:off x="6774549" y="4214359"/>
            <a:ext cx="1828800" cy="990600"/>
          </a:xfrm>
          <a:prstGeom prst="flowChartDocumen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Decision-Making Process</a:t>
            </a:r>
            <a:endParaRPr lang="en-US" b="1" dirty="0">
              <a:solidFill>
                <a:prstClr val="white"/>
              </a:solidFill>
            </a:endParaRPr>
          </a:p>
        </p:txBody>
      </p:sp>
      <p:cxnSp>
        <p:nvCxnSpPr>
          <p:cNvPr id="34" name="Straight Arrow Connector 33"/>
          <p:cNvCxnSpPr/>
          <p:nvPr/>
        </p:nvCxnSpPr>
        <p:spPr>
          <a:xfrm>
            <a:off x="2362200" y="2209808"/>
            <a:ext cx="0" cy="637721"/>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33" idx="0"/>
          </p:cNvCxnSpPr>
          <p:nvPr/>
        </p:nvCxnSpPr>
        <p:spPr>
          <a:xfrm>
            <a:off x="6865260" y="2227943"/>
            <a:ext cx="823690" cy="1986416"/>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Flowchart: Terminator 45"/>
          <p:cNvSpPr/>
          <p:nvPr/>
        </p:nvSpPr>
        <p:spPr>
          <a:xfrm>
            <a:off x="1313547" y="2847521"/>
            <a:ext cx="2153557" cy="68580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 Proficient?</a:t>
            </a:r>
            <a:endParaRPr lang="en-US" b="1" dirty="0">
              <a:solidFill>
                <a:prstClr val="white"/>
              </a:solidFill>
            </a:endParaRPr>
          </a:p>
        </p:txBody>
      </p:sp>
      <p:cxnSp>
        <p:nvCxnSpPr>
          <p:cNvPr id="47" name="Straight Arrow Connector 46"/>
          <p:cNvCxnSpPr>
            <a:endCxn id="49" idx="0"/>
          </p:cNvCxnSpPr>
          <p:nvPr/>
        </p:nvCxnSpPr>
        <p:spPr>
          <a:xfrm flipH="1">
            <a:off x="816431" y="3533328"/>
            <a:ext cx="1545771" cy="924379"/>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50" idx="0"/>
          </p:cNvCxnSpPr>
          <p:nvPr/>
        </p:nvCxnSpPr>
        <p:spPr>
          <a:xfrm>
            <a:off x="2325918" y="3536954"/>
            <a:ext cx="322943" cy="864507"/>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Flowchart: Decision 48"/>
          <p:cNvSpPr/>
          <p:nvPr/>
        </p:nvSpPr>
        <p:spPr>
          <a:xfrm>
            <a:off x="206829" y="4457700"/>
            <a:ext cx="1219200" cy="609600"/>
          </a:xfrm>
          <a:prstGeom prst="flowChartDecis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prstClr val="white"/>
                </a:solidFill>
              </a:rPr>
              <a:t>Yes</a:t>
            </a:r>
            <a:endParaRPr lang="en-US" sz="2400" b="1" dirty="0">
              <a:solidFill>
                <a:prstClr val="white"/>
              </a:solidFill>
            </a:endParaRPr>
          </a:p>
        </p:txBody>
      </p:sp>
      <p:sp>
        <p:nvSpPr>
          <p:cNvPr id="50" name="Flowchart: Decision 49"/>
          <p:cNvSpPr/>
          <p:nvPr/>
        </p:nvSpPr>
        <p:spPr>
          <a:xfrm>
            <a:off x="2048332" y="4401457"/>
            <a:ext cx="1201057" cy="609600"/>
          </a:xfrm>
          <a:prstGeom prst="flowChartDecis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prstClr val="white"/>
                </a:solidFill>
              </a:rPr>
              <a:t>No</a:t>
            </a:r>
            <a:endParaRPr lang="en-US" sz="2400" b="1" dirty="0">
              <a:solidFill>
                <a:prstClr val="white"/>
              </a:solidFill>
            </a:endParaRPr>
          </a:p>
        </p:txBody>
      </p:sp>
      <p:cxnSp>
        <p:nvCxnSpPr>
          <p:cNvPr id="51" name="Straight Arrow Connector 50"/>
          <p:cNvCxnSpPr/>
          <p:nvPr/>
        </p:nvCxnSpPr>
        <p:spPr>
          <a:xfrm>
            <a:off x="816429" y="5054600"/>
            <a:ext cx="0" cy="762000"/>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Flowchart: Terminator 53"/>
          <p:cNvSpPr/>
          <p:nvPr/>
        </p:nvSpPr>
        <p:spPr>
          <a:xfrm>
            <a:off x="148772" y="5812971"/>
            <a:ext cx="1300842" cy="68580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 Carry On</a:t>
            </a:r>
            <a:endParaRPr lang="en-US" b="1" dirty="0">
              <a:solidFill>
                <a:prstClr val="white"/>
              </a:solidFill>
            </a:endParaRPr>
          </a:p>
        </p:txBody>
      </p:sp>
      <p:sp>
        <p:nvSpPr>
          <p:cNvPr id="57" name="Flowchart: Document 56"/>
          <p:cNvSpPr/>
          <p:nvPr/>
        </p:nvSpPr>
        <p:spPr>
          <a:xfrm>
            <a:off x="4007757" y="4161518"/>
            <a:ext cx="1634670" cy="1096282"/>
          </a:xfrm>
          <a:prstGeom prst="flowChartDocumen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Enhanced Assessment</a:t>
            </a:r>
          </a:p>
          <a:p>
            <a:pPr algn="ctr"/>
            <a:r>
              <a:rPr lang="en-US" b="1" dirty="0" smtClean="0">
                <a:solidFill>
                  <a:prstClr val="white"/>
                </a:solidFill>
              </a:rPr>
              <a:t>Proficient?</a:t>
            </a:r>
            <a:endParaRPr lang="en-US" b="1" dirty="0">
              <a:solidFill>
                <a:prstClr val="white"/>
              </a:solidFill>
            </a:endParaRPr>
          </a:p>
        </p:txBody>
      </p:sp>
      <p:cxnSp>
        <p:nvCxnSpPr>
          <p:cNvPr id="58" name="Straight Arrow Connector 57"/>
          <p:cNvCxnSpPr/>
          <p:nvPr/>
        </p:nvCxnSpPr>
        <p:spPr>
          <a:xfrm flipH="1">
            <a:off x="5642431" y="2235200"/>
            <a:ext cx="1215575" cy="1926318"/>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0" idx="3"/>
            <a:endCxn id="57" idx="1"/>
          </p:cNvCxnSpPr>
          <p:nvPr/>
        </p:nvCxnSpPr>
        <p:spPr>
          <a:xfrm>
            <a:off x="3249385" y="4706257"/>
            <a:ext cx="758372" cy="3402"/>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4007759" y="5167991"/>
            <a:ext cx="758367" cy="608694"/>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71" idx="0"/>
          </p:cNvCxnSpPr>
          <p:nvPr/>
        </p:nvCxnSpPr>
        <p:spPr>
          <a:xfrm>
            <a:off x="4834167" y="5167991"/>
            <a:ext cx="928915" cy="608694"/>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70" idx="1"/>
          </p:cNvCxnSpPr>
          <p:nvPr/>
        </p:nvCxnSpPr>
        <p:spPr>
          <a:xfrm flipH="1" flipV="1">
            <a:off x="1426029" y="6047466"/>
            <a:ext cx="1972128" cy="31750"/>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6363606" y="6063341"/>
            <a:ext cx="962484" cy="0"/>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Flowchart: Decision 69"/>
          <p:cNvSpPr/>
          <p:nvPr/>
        </p:nvSpPr>
        <p:spPr>
          <a:xfrm>
            <a:off x="3398157" y="5774416"/>
            <a:ext cx="1219200" cy="609600"/>
          </a:xfrm>
          <a:prstGeom prst="flowChartDecis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prstClr val="white"/>
                </a:solidFill>
              </a:rPr>
              <a:t>Yes</a:t>
            </a:r>
            <a:endParaRPr lang="en-US" sz="2400" b="1" dirty="0">
              <a:solidFill>
                <a:prstClr val="white"/>
              </a:solidFill>
            </a:endParaRPr>
          </a:p>
        </p:txBody>
      </p:sp>
      <p:sp>
        <p:nvSpPr>
          <p:cNvPr id="71" name="Flowchart: Decision 70"/>
          <p:cNvSpPr/>
          <p:nvPr/>
        </p:nvSpPr>
        <p:spPr>
          <a:xfrm>
            <a:off x="5162553" y="5776685"/>
            <a:ext cx="1201057" cy="609600"/>
          </a:xfrm>
          <a:prstGeom prst="flowChartDecis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solidFill>
                  <a:prstClr val="white"/>
                </a:solidFill>
              </a:rPr>
              <a:t>No</a:t>
            </a:r>
            <a:endParaRPr lang="en-US" sz="2400" b="1" dirty="0">
              <a:solidFill>
                <a:prstClr val="white"/>
              </a:solidFill>
            </a:endParaRPr>
          </a:p>
        </p:txBody>
      </p:sp>
      <p:sp>
        <p:nvSpPr>
          <p:cNvPr id="76" name="Flowchart: Terminator 75"/>
          <p:cNvSpPr/>
          <p:nvPr/>
        </p:nvSpPr>
        <p:spPr>
          <a:xfrm>
            <a:off x="7326091" y="5809342"/>
            <a:ext cx="1426028" cy="629558"/>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Teaching Strategies</a:t>
            </a:r>
            <a:endParaRPr lang="en-US" b="1" dirty="0">
              <a:solidFill>
                <a:prstClr val="white"/>
              </a:solidFill>
            </a:endParaRPr>
          </a:p>
        </p:txBody>
      </p:sp>
    </p:spTree>
    <p:extLst>
      <p:ext uri="{BB962C8B-B14F-4D97-AF65-F5344CB8AC3E}">
        <p14:creationId xmlns:p14="http://schemas.microsoft.com/office/powerpoint/2010/main" val="404997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8610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533400" y="228600"/>
            <a:ext cx="8077200" cy="609600"/>
          </a:xfrm>
        </p:spPr>
        <p:txBody>
          <a:bodyPr>
            <a:normAutofit fontScale="90000"/>
          </a:bodyPr>
          <a:lstStyle/>
          <a:p>
            <a:r>
              <a:rPr lang="en-US" dirty="0" smtClean="0"/>
              <a:t>Michigan Updates</a:t>
            </a:r>
            <a:endParaRPr lang="en-US" dirty="0"/>
          </a:p>
        </p:txBody>
      </p:sp>
    </p:spTree>
    <p:extLst>
      <p:ext uri="{BB962C8B-B14F-4D97-AF65-F5344CB8AC3E}">
        <p14:creationId xmlns:p14="http://schemas.microsoft.com/office/powerpoint/2010/main" val="316385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47666" y="381000"/>
            <a:ext cx="8491537"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252571"/>
                </a:solidFill>
                <a:latin typeface="+mj-lt"/>
                <a:ea typeface="+mj-ea"/>
                <a:cs typeface="+mj-cs"/>
              </a:defRPr>
            </a:lvl1pPr>
            <a:lvl2pPr algn="ctr" rtl="0" eaLnBrk="0" fontAlgn="base" hangingPunct="0">
              <a:spcBef>
                <a:spcPct val="0"/>
              </a:spcBef>
              <a:spcAft>
                <a:spcPct val="0"/>
              </a:spcAft>
              <a:defRPr sz="3600" b="1">
                <a:solidFill>
                  <a:srgbClr val="252571"/>
                </a:solidFill>
                <a:latin typeface="Arial" charset="0"/>
              </a:defRPr>
            </a:lvl2pPr>
            <a:lvl3pPr algn="ctr" rtl="0" eaLnBrk="0" fontAlgn="base" hangingPunct="0">
              <a:spcBef>
                <a:spcPct val="0"/>
              </a:spcBef>
              <a:spcAft>
                <a:spcPct val="0"/>
              </a:spcAft>
              <a:defRPr sz="3600" b="1">
                <a:solidFill>
                  <a:srgbClr val="252571"/>
                </a:solidFill>
                <a:latin typeface="Arial" charset="0"/>
              </a:defRPr>
            </a:lvl3pPr>
            <a:lvl4pPr algn="ctr" rtl="0" eaLnBrk="0" fontAlgn="base" hangingPunct="0">
              <a:spcBef>
                <a:spcPct val="0"/>
              </a:spcBef>
              <a:spcAft>
                <a:spcPct val="0"/>
              </a:spcAft>
              <a:defRPr sz="3600" b="1">
                <a:solidFill>
                  <a:srgbClr val="252571"/>
                </a:solidFill>
                <a:latin typeface="Arial" charset="0"/>
              </a:defRPr>
            </a:lvl4pPr>
            <a:lvl5pPr algn="ctr" rtl="0" eaLnBrk="0" fontAlgn="base" hangingPunct="0">
              <a:spcBef>
                <a:spcPct val="0"/>
              </a:spcBef>
              <a:spcAft>
                <a:spcPct val="0"/>
              </a:spcAft>
              <a:defRPr sz="3600" b="1">
                <a:solidFill>
                  <a:srgbClr val="252571"/>
                </a:solidFill>
                <a:latin typeface="Arial" charset="0"/>
              </a:defRPr>
            </a:lvl5pPr>
            <a:lvl6pPr marL="457200" algn="ctr" rtl="0" fontAlgn="base">
              <a:spcBef>
                <a:spcPct val="0"/>
              </a:spcBef>
              <a:spcAft>
                <a:spcPct val="0"/>
              </a:spcAft>
              <a:defRPr sz="3600" b="1">
                <a:solidFill>
                  <a:srgbClr val="252571"/>
                </a:solidFill>
                <a:latin typeface="Arial" charset="0"/>
              </a:defRPr>
            </a:lvl6pPr>
            <a:lvl7pPr marL="914400" algn="ctr" rtl="0" fontAlgn="base">
              <a:spcBef>
                <a:spcPct val="0"/>
              </a:spcBef>
              <a:spcAft>
                <a:spcPct val="0"/>
              </a:spcAft>
              <a:defRPr sz="3600" b="1">
                <a:solidFill>
                  <a:srgbClr val="252571"/>
                </a:solidFill>
                <a:latin typeface="Arial" charset="0"/>
              </a:defRPr>
            </a:lvl7pPr>
            <a:lvl8pPr marL="1371600" algn="ctr" rtl="0" fontAlgn="base">
              <a:spcBef>
                <a:spcPct val="0"/>
              </a:spcBef>
              <a:spcAft>
                <a:spcPct val="0"/>
              </a:spcAft>
              <a:defRPr sz="3600" b="1">
                <a:solidFill>
                  <a:srgbClr val="252571"/>
                </a:solidFill>
                <a:latin typeface="Arial" charset="0"/>
              </a:defRPr>
            </a:lvl8pPr>
            <a:lvl9pPr marL="1828800" algn="ctr" rtl="0" fontAlgn="base">
              <a:spcBef>
                <a:spcPct val="0"/>
              </a:spcBef>
              <a:spcAft>
                <a:spcPct val="0"/>
              </a:spcAft>
              <a:defRPr sz="3600" b="1">
                <a:solidFill>
                  <a:srgbClr val="25257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0" cap="none" spc="0" normalizeH="0" baseline="0" noProof="0" smtClean="0">
                <a:ln>
                  <a:noFill/>
                </a:ln>
                <a:solidFill>
                  <a:srgbClr val="2D2D8A">
                    <a:lumMod val="50000"/>
                  </a:srgbClr>
                </a:solidFill>
                <a:effectLst/>
                <a:uLnTx/>
                <a:uFillTx/>
                <a:latin typeface="Arial"/>
                <a:ea typeface="+mj-ea"/>
                <a:cs typeface="+mj-cs"/>
              </a:rPr>
              <a:t>Michigan Updates</a:t>
            </a:r>
            <a:endParaRPr kumimoji="0" lang="en-US" sz="4400" b="1" i="0" u="none" strike="noStrike" kern="0" cap="none" spc="0" normalizeH="0" baseline="0" noProof="0" dirty="0">
              <a:ln>
                <a:noFill/>
              </a:ln>
              <a:solidFill>
                <a:srgbClr val="2D2D8A">
                  <a:lumMod val="50000"/>
                </a:srgbClr>
              </a:solidFill>
              <a:effectLst/>
              <a:uLnTx/>
              <a:uFillTx/>
              <a:latin typeface="Arial"/>
              <a:ea typeface="+mj-ea"/>
              <a:cs typeface="+mj-cs"/>
            </a:endParaRPr>
          </a:p>
        </p:txBody>
      </p:sp>
      <p:sp>
        <p:nvSpPr>
          <p:cNvPr id="8" name="Content Placeholder 2"/>
          <p:cNvSpPr txBox="1">
            <a:spLocks/>
          </p:cNvSpPr>
          <p:nvPr/>
        </p:nvSpPr>
        <p:spPr bwMode="auto">
          <a:xfrm>
            <a:off x="590550" y="1447800"/>
            <a:ext cx="8382000" cy="42009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b="1">
                <a:solidFill>
                  <a:srgbClr val="252571"/>
                </a:solidFill>
                <a:latin typeface="+mn-lt"/>
                <a:ea typeface="+mn-ea"/>
                <a:cs typeface="+mn-cs"/>
              </a:defRPr>
            </a:lvl1pPr>
            <a:lvl2pPr marL="742950" indent="-285750" algn="l" rtl="0" eaLnBrk="0" fontAlgn="base" hangingPunct="0">
              <a:spcBef>
                <a:spcPct val="20000"/>
              </a:spcBef>
              <a:spcAft>
                <a:spcPct val="0"/>
              </a:spcAft>
              <a:buChar char="–"/>
              <a:defRPr sz="2800" b="1">
                <a:solidFill>
                  <a:srgbClr val="252571"/>
                </a:solidFill>
                <a:latin typeface="+mn-lt"/>
              </a:defRPr>
            </a:lvl2pPr>
            <a:lvl3pPr marL="1143000" indent="-228600" algn="l" rtl="0" eaLnBrk="0" fontAlgn="base" hangingPunct="0">
              <a:spcBef>
                <a:spcPct val="20000"/>
              </a:spcBef>
              <a:spcAft>
                <a:spcPct val="0"/>
              </a:spcAft>
              <a:buChar char="•"/>
              <a:defRPr sz="2400" b="1">
                <a:solidFill>
                  <a:srgbClr val="252571"/>
                </a:solidFill>
                <a:latin typeface="+mn-lt"/>
              </a:defRPr>
            </a:lvl3pPr>
            <a:lvl4pPr marL="1600200" indent="-228600" algn="l" rtl="0" eaLnBrk="0" fontAlgn="base" hangingPunct="0">
              <a:spcBef>
                <a:spcPct val="20000"/>
              </a:spcBef>
              <a:spcAft>
                <a:spcPct val="0"/>
              </a:spcAft>
              <a:buChar char="–"/>
              <a:defRPr sz="2000" b="1">
                <a:solidFill>
                  <a:srgbClr val="252571"/>
                </a:solidFill>
                <a:latin typeface="+mn-lt"/>
              </a:defRPr>
            </a:lvl4pPr>
            <a:lvl5pPr marL="2057400" indent="-228600" algn="l" rtl="0" eaLnBrk="0" fontAlgn="base" hangingPunct="0">
              <a:spcBef>
                <a:spcPct val="20000"/>
              </a:spcBef>
              <a:spcAft>
                <a:spcPct val="0"/>
              </a:spcAft>
              <a:buChar char="»"/>
              <a:defRPr sz="2000" b="1">
                <a:solidFill>
                  <a:srgbClr val="252571"/>
                </a:solidFill>
                <a:latin typeface="+mn-lt"/>
              </a:defRPr>
            </a:lvl5pPr>
            <a:lvl6pPr marL="2514600" indent="-228600" algn="l" rtl="0" fontAlgn="base">
              <a:spcBef>
                <a:spcPct val="20000"/>
              </a:spcBef>
              <a:spcAft>
                <a:spcPct val="0"/>
              </a:spcAft>
              <a:buChar char="»"/>
              <a:defRPr sz="2000" b="1">
                <a:solidFill>
                  <a:srgbClr val="252571"/>
                </a:solidFill>
                <a:latin typeface="+mn-lt"/>
              </a:defRPr>
            </a:lvl6pPr>
            <a:lvl7pPr marL="2971800" indent="-228600" algn="l" rtl="0" fontAlgn="base">
              <a:spcBef>
                <a:spcPct val="20000"/>
              </a:spcBef>
              <a:spcAft>
                <a:spcPct val="0"/>
              </a:spcAft>
              <a:buChar char="»"/>
              <a:defRPr sz="2000" b="1">
                <a:solidFill>
                  <a:srgbClr val="252571"/>
                </a:solidFill>
                <a:latin typeface="+mn-lt"/>
              </a:defRPr>
            </a:lvl7pPr>
            <a:lvl8pPr marL="3429000" indent="-228600" algn="l" rtl="0" fontAlgn="base">
              <a:spcBef>
                <a:spcPct val="20000"/>
              </a:spcBef>
              <a:spcAft>
                <a:spcPct val="0"/>
              </a:spcAft>
              <a:buChar char="»"/>
              <a:defRPr sz="2000" b="1">
                <a:solidFill>
                  <a:srgbClr val="252571"/>
                </a:solidFill>
                <a:latin typeface="+mn-lt"/>
              </a:defRPr>
            </a:lvl8pPr>
            <a:lvl9pPr marL="3886200" indent="-228600" algn="l" rtl="0" fontAlgn="base">
              <a:spcBef>
                <a:spcPct val="20000"/>
              </a:spcBef>
              <a:spcAft>
                <a:spcPct val="0"/>
              </a:spcAft>
              <a:buChar char="»"/>
              <a:defRPr sz="2000" b="1">
                <a:solidFill>
                  <a:srgbClr val="252571"/>
                </a:solidFill>
                <a:latin typeface="+mn-lt"/>
              </a:defRPr>
            </a:lvl9pPr>
          </a:lstStyle>
          <a:p>
            <a:pPr marL="571500" marR="0" lvl="0" indent="-457200" algn="l" defTabSz="914400" rtl="0" eaLnBrk="1" fontAlgn="auto" latinLnBrk="0" hangingPunct="1">
              <a:lnSpc>
                <a:spcPct val="100000"/>
              </a:lnSpc>
              <a:spcBef>
                <a:spcPct val="20000"/>
              </a:spcBef>
              <a:spcAft>
                <a:spcPts val="0"/>
              </a:spcAft>
              <a:buClrTx/>
              <a:buSzTx/>
              <a:buFontTx/>
              <a:buChar char="•"/>
              <a:tabLst/>
              <a:defRPr/>
            </a:pPr>
            <a:r>
              <a:rPr kumimoji="0" lang="en-US" sz="3200" b="1" i="0" u="none" strike="noStrike" kern="0" cap="none" spc="0" normalizeH="0" baseline="0" noProof="0" dirty="0" smtClean="0">
                <a:ln>
                  <a:noFill/>
                </a:ln>
                <a:solidFill>
                  <a:srgbClr val="2D2D8A">
                    <a:lumMod val="50000"/>
                  </a:srgbClr>
                </a:solidFill>
                <a:effectLst/>
                <a:uLnTx/>
                <a:uFillTx/>
                <a:latin typeface="Arial"/>
                <a:ea typeface="+mn-ea"/>
                <a:cs typeface="+mn-cs"/>
              </a:rPr>
              <a:t>Insurance and Medicaid Coverage</a:t>
            </a:r>
          </a:p>
          <a:p>
            <a:pPr marL="64008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800" b="1" i="0" u="none" strike="noStrike" kern="0" cap="none" spc="0" normalizeH="0" baseline="0" noProof="0" dirty="0" smtClean="0">
                <a:ln>
                  <a:noFill/>
                </a:ln>
                <a:solidFill>
                  <a:srgbClr val="002060"/>
                </a:solidFill>
                <a:effectLst/>
                <a:uLnTx/>
                <a:uFillTx/>
                <a:latin typeface="Arial"/>
                <a:hlinkClick r:id="rId2"/>
              </a:rPr>
              <a:t>http://www.michigan.gov/autism</a:t>
            </a:r>
            <a:r>
              <a:rPr kumimoji="0" lang="en-US" sz="2800" b="1" i="0" u="none" strike="noStrike" kern="0" cap="none" spc="0" normalizeH="0" baseline="0" noProof="0" dirty="0" smtClean="0">
                <a:ln>
                  <a:noFill/>
                </a:ln>
                <a:solidFill>
                  <a:srgbClr val="002060"/>
                </a:solidFill>
                <a:effectLst/>
                <a:uLnTx/>
                <a:uFillTx/>
                <a:latin typeface="Arial"/>
              </a:rPr>
              <a:t> </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altLang="en-US" sz="2800" b="1" i="0" u="none" strike="noStrike" kern="0" cap="none" spc="0" normalizeH="0" baseline="0" noProof="0" dirty="0" smtClean="0">
              <a:ln>
                <a:noFill/>
              </a:ln>
              <a:solidFill>
                <a:srgbClr val="2D2D8A">
                  <a:lumMod val="50000"/>
                </a:srgbClr>
              </a:solidFill>
              <a:effectLst/>
              <a:uLnTx/>
              <a:uFillTx/>
              <a:latin typeface="Arial"/>
              <a:ea typeface="+mn-ea"/>
              <a:cs typeface="+mn-cs"/>
            </a:endParaRPr>
          </a:p>
          <a:p>
            <a:pPr marL="24003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altLang="en-US" sz="3200" b="1" i="0" u="none" strike="noStrike" kern="0" cap="none" spc="0" normalizeH="0" baseline="0" noProof="0" dirty="0" smtClean="0">
                <a:ln>
                  <a:noFill/>
                </a:ln>
                <a:solidFill>
                  <a:srgbClr val="2D2D8A">
                    <a:lumMod val="50000"/>
                  </a:srgbClr>
                </a:solidFill>
                <a:effectLst/>
                <a:uLnTx/>
                <a:uFillTx/>
                <a:latin typeface="Arial"/>
                <a:ea typeface="+mn-ea"/>
                <a:cs typeface="+mn-cs"/>
              </a:rPr>
              <a:t>The Autism State Plan</a:t>
            </a:r>
          </a:p>
          <a:p>
            <a:pPr marL="64008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altLang="en-US" sz="2800" b="1" i="0" u="none" strike="noStrike" kern="0" cap="none" spc="0" normalizeH="0" baseline="0" noProof="0" dirty="0" smtClean="0">
                <a:ln>
                  <a:noFill/>
                </a:ln>
                <a:solidFill>
                  <a:srgbClr val="002060"/>
                </a:solidFill>
                <a:effectLst/>
                <a:uLnTx/>
                <a:uFillTx/>
                <a:latin typeface="Arial"/>
                <a:hlinkClick r:id="rId3"/>
              </a:rPr>
              <a:t>http://michigan.gov/autism</a:t>
            </a:r>
            <a:r>
              <a:rPr kumimoji="0" lang="en-US" altLang="en-US" sz="2800" b="1" i="0" u="none" strike="noStrike" kern="0" cap="none" spc="0" normalizeH="0" baseline="0" noProof="0" dirty="0" smtClean="0">
                <a:ln>
                  <a:noFill/>
                </a:ln>
                <a:solidFill>
                  <a:srgbClr val="002060"/>
                </a:solidFill>
                <a:effectLst/>
                <a:uLnTx/>
                <a:uFillTx/>
                <a:latin typeface="Arial"/>
              </a:rPr>
              <a:t>   </a:t>
            </a:r>
          </a:p>
          <a:p>
            <a:pPr marL="640080" marR="0" lvl="1" indent="-285750" algn="l" defTabSz="914400" rtl="0" eaLnBrk="1" fontAlgn="auto" latinLnBrk="0" hangingPunct="1">
              <a:lnSpc>
                <a:spcPct val="100000"/>
              </a:lnSpc>
              <a:spcBef>
                <a:spcPct val="20000"/>
              </a:spcBef>
              <a:spcAft>
                <a:spcPts val="0"/>
              </a:spcAft>
              <a:buClrTx/>
              <a:buSzTx/>
              <a:buFontTx/>
              <a:buChar char="–"/>
              <a:tabLst/>
              <a:defRPr/>
            </a:pPr>
            <a:endParaRPr kumimoji="0" lang="en-US" altLang="en-US" sz="2800" b="1" i="0" u="none" strike="noStrike" kern="0" cap="none" spc="0" normalizeH="0" baseline="0" noProof="0" dirty="0" smtClean="0">
              <a:ln>
                <a:noFill/>
              </a:ln>
              <a:solidFill>
                <a:srgbClr val="002060"/>
              </a:solidFill>
              <a:effectLst/>
              <a:uLnTx/>
              <a:uFillTx/>
              <a:latin typeface="Arial"/>
            </a:endParaRPr>
          </a:p>
          <a:p>
            <a:pPr marL="24003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altLang="en-US" sz="3200" b="1" i="0" u="none" strike="noStrike" kern="0" cap="none" spc="0" normalizeH="0" baseline="0" noProof="0" dirty="0" smtClean="0">
                <a:ln>
                  <a:noFill/>
                </a:ln>
                <a:solidFill>
                  <a:srgbClr val="2D2D8A">
                    <a:lumMod val="50000"/>
                  </a:srgbClr>
                </a:solidFill>
                <a:effectLst/>
                <a:uLnTx/>
                <a:uFillTx/>
                <a:latin typeface="Arial"/>
                <a:ea typeface="+mn-ea"/>
                <a:cs typeface="+mn-cs"/>
              </a:rPr>
              <a:t>The Autism Council</a:t>
            </a:r>
          </a:p>
          <a:p>
            <a:pPr marL="640080" marR="0" lvl="1" indent="-285750" algn="l" defTabSz="914400" rtl="0" eaLnBrk="1" fontAlgn="auto" latinLnBrk="0" hangingPunct="1">
              <a:lnSpc>
                <a:spcPct val="100000"/>
              </a:lnSpc>
              <a:spcBef>
                <a:spcPct val="20000"/>
              </a:spcBef>
              <a:spcAft>
                <a:spcPts val="0"/>
              </a:spcAft>
              <a:buClrTx/>
              <a:buSzTx/>
              <a:buFontTx/>
              <a:buChar char="–"/>
              <a:tabLst/>
              <a:defRPr/>
            </a:pPr>
            <a:endParaRPr kumimoji="0" lang="en-US" sz="2800" b="1" i="0" u="none" strike="noStrike" kern="0" cap="none" spc="0" normalizeH="0" baseline="0" noProof="0" dirty="0" smtClean="0">
              <a:ln>
                <a:noFill/>
              </a:ln>
              <a:solidFill>
                <a:srgbClr val="002060"/>
              </a:solidFill>
              <a:effectLst/>
              <a:uLnTx/>
              <a:uFillTx/>
              <a:latin typeface="Arial"/>
            </a:endParaRP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en-US" sz="3200" b="1" i="0" u="none" strike="noStrike" kern="0" cap="none" spc="0" normalizeH="0" baseline="0" noProof="0" dirty="0">
              <a:ln>
                <a:noFill/>
              </a:ln>
              <a:solidFill>
                <a:srgbClr val="002060"/>
              </a:solidFill>
              <a:effectLst/>
              <a:uLnTx/>
              <a:uFillTx/>
              <a:latin typeface="Arial"/>
              <a:ea typeface="+mn-ea"/>
              <a:cs typeface="+mn-cs"/>
            </a:endParaRPr>
          </a:p>
        </p:txBody>
      </p:sp>
      <p:pic>
        <p:nvPicPr>
          <p:cNvPr id="9" name="Picture 2" descr="http://autismallianceofmichigan.org/wp-content/uploads/2013/03/statepuzzle1.png">
            <a:hlinkClick r:id="rId4"/>
          </p:cNvPr>
          <p:cNvPicPr>
            <a:picLocks noChangeAspect="1" noChangeArrowheads="1"/>
          </p:cNvPicPr>
          <p:nvPr/>
        </p:nvPicPr>
        <p:blipFill>
          <a:blip r:embed="rId5"/>
          <a:srcRect/>
          <a:stretch>
            <a:fillRect/>
          </a:stretch>
        </p:blipFill>
        <p:spPr bwMode="auto">
          <a:xfrm>
            <a:off x="6390290" y="3124200"/>
            <a:ext cx="2286000" cy="22587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194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419100" y="76200"/>
            <a:ext cx="8229600" cy="4525963"/>
          </a:xfrm>
        </p:spPr>
        <p:txBody>
          <a:bodyPr/>
          <a:lstStyle/>
          <a:p>
            <a:endParaRPr lang="en-US" altLang="en-US" smtClean="0"/>
          </a:p>
          <a:p>
            <a:endParaRPr lang="en-US" altLang="en-US" smtClean="0"/>
          </a:p>
        </p:txBody>
      </p:sp>
      <p:sp>
        <p:nvSpPr>
          <p:cNvPr id="157699" name="Title 1"/>
          <p:cNvSpPr>
            <a:spLocks noGrp="1"/>
          </p:cNvSpPr>
          <p:nvPr>
            <p:ph type="title"/>
          </p:nvPr>
        </p:nvSpPr>
        <p:spPr>
          <a:xfrm>
            <a:off x="457200" y="274638"/>
            <a:ext cx="8229600" cy="792162"/>
          </a:xfrm>
        </p:spPr>
        <p:txBody>
          <a:bodyPr anchor="t"/>
          <a:lstStyle/>
          <a:p>
            <a:pPr>
              <a:defRPr/>
            </a:pPr>
            <a:r>
              <a:rPr lang="en-US" altLang="en-US" dirty="0" smtClean="0">
                <a:solidFill>
                  <a:schemeClr val="accent6">
                    <a:lumMod val="50000"/>
                  </a:schemeClr>
                </a:solidFill>
              </a:rPr>
              <a:t>Autism Council</a:t>
            </a:r>
          </a:p>
        </p:txBody>
      </p:sp>
      <p:sp>
        <p:nvSpPr>
          <p:cNvPr id="4" name="Rectangle 3"/>
          <p:cNvSpPr/>
          <p:nvPr/>
        </p:nvSpPr>
        <p:spPr>
          <a:xfrm>
            <a:off x="533400" y="1295400"/>
            <a:ext cx="8001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002060"/>
                </a:solidFill>
              </a:rPr>
              <a:t>SUBCOMITTEES</a:t>
            </a:r>
          </a:p>
        </p:txBody>
      </p:sp>
      <p:sp>
        <p:nvSpPr>
          <p:cNvPr id="5" name="Oval 4"/>
          <p:cNvSpPr/>
          <p:nvPr/>
        </p:nvSpPr>
        <p:spPr>
          <a:xfrm>
            <a:off x="3643313" y="2476500"/>
            <a:ext cx="2171700" cy="109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2060"/>
                </a:solidFill>
              </a:rPr>
              <a:t>Adult Services</a:t>
            </a:r>
          </a:p>
        </p:txBody>
      </p:sp>
      <p:sp>
        <p:nvSpPr>
          <p:cNvPr id="6" name="Oval 5"/>
          <p:cNvSpPr/>
          <p:nvPr/>
        </p:nvSpPr>
        <p:spPr>
          <a:xfrm>
            <a:off x="6477000" y="2514608"/>
            <a:ext cx="2057400" cy="1038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2060"/>
                </a:solidFill>
              </a:rPr>
              <a:t>Education</a:t>
            </a:r>
          </a:p>
        </p:txBody>
      </p:sp>
      <p:sp>
        <p:nvSpPr>
          <p:cNvPr id="7" name="Oval 6"/>
          <p:cNvSpPr/>
          <p:nvPr/>
        </p:nvSpPr>
        <p:spPr>
          <a:xfrm>
            <a:off x="685800" y="2492375"/>
            <a:ext cx="23241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002060"/>
                </a:solidFill>
              </a:rPr>
              <a:t>Early Intervention</a:t>
            </a:r>
          </a:p>
        </p:txBody>
      </p:sp>
      <p:sp>
        <p:nvSpPr>
          <p:cNvPr id="9" name="Oval 8"/>
          <p:cNvSpPr/>
          <p:nvPr/>
        </p:nvSpPr>
        <p:spPr>
          <a:xfrm>
            <a:off x="533401" y="5202621"/>
            <a:ext cx="1826829"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2060"/>
                </a:solidFill>
              </a:rPr>
              <a:t>Screening and </a:t>
            </a:r>
            <a:r>
              <a:rPr lang="en-US" sz="1400" b="1" dirty="0" smtClean="0">
                <a:solidFill>
                  <a:srgbClr val="002060"/>
                </a:solidFill>
              </a:rPr>
              <a:t>Evaluation for ASD</a:t>
            </a:r>
            <a:endParaRPr lang="en-US" sz="1400" b="1" dirty="0">
              <a:solidFill>
                <a:srgbClr val="002060"/>
              </a:solidFill>
            </a:endParaRPr>
          </a:p>
        </p:txBody>
      </p:sp>
      <p:cxnSp>
        <p:nvCxnSpPr>
          <p:cNvPr id="14" name="Straight Arrow Connector 13"/>
          <p:cNvCxnSpPr>
            <a:stCxn id="6" idx="4"/>
          </p:cNvCxnSpPr>
          <p:nvPr/>
        </p:nvCxnSpPr>
        <p:spPr>
          <a:xfrm>
            <a:off x="7505700" y="3552830"/>
            <a:ext cx="266700" cy="14001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600200" y="3568700"/>
            <a:ext cx="247650" cy="15367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748213" y="3552825"/>
            <a:ext cx="0" cy="16287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343277" y="5276193"/>
            <a:ext cx="2809875" cy="1345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002060"/>
                </a:solidFill>
              </a:rPr>
              <a:t>Standards for Secondary Transition Programs</a:t>
            </a:r>
            <a:endParaRPr lang="en-US" b="1" dirty="0">
              <a:solidFill>
                <a:srgbClr val="002060"/>
              </a:solidFill>
            </a:endParaRPr>
          </a:p>
        </p:txBody>
      </p:sp>
      <p:sp>
        <p:nvSpPr>
          <p:cNvPr id="19" name="Oval 18"/>
          <p:cNvSpPr/>
          <p:nvPr/>
        </p:nvSpPr>
        <p:spPr>
          <a:xfrm>
            <a:off x="7010400" y="5092262"/>
            <a:ext cx="1905000" cy="1253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rgbClr val="002060"/>
                </a:solidFill>
              </a:rPr>
              <a:t>Education-Based Evaluations</a:t>
            </a:r>
          </a:p>
        </p:txBody>
      </p:sp>
      <p:sp>
        <p:nvSpPr>
          <p:cNvPr id="22" name="Rectangle 21"/>
          <p:cNvSpPr/>
          <p:nvPr/>
        </p:nvSpPr>
        <p:spPr>
          <a:xfrm>
            <a:off x="1847850" y="3910012"/>
            <a:ext cx="565785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002060"/>
                </a:solidFill>
              </a:rPr>
              <a:t>Workgroups</a:t>
            </a:r>
          </a:p>
        </p:txBody>
      </p:sp>
    </p:spTree>
    <p:custDataLst>
      <p:tags r:id="rId1"/>
    </p:custDataLst>
    <p:extLst>
      <p:ext uri="{BB962C8B-B14F-4D97-AF65-F5344CB8AC3E}">
        <p14:creationId xmlns:p14="http://schemas.microsoft.com/office/powerpoint/2010/main" val="131981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TART Template #1">
  <a:themeElements>
    <a:clrScheme name="START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T Templat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START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T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T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T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T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T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T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T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T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T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T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T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TART Template #1">
  <a:themeElements>
    <a:clrScheme name="START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T Templat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START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T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T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T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T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T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T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T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T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T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T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T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33668</TotalTime>
  <Words>1156</Words>
  <Application>Microsoft Office PowerPoint</Application>
  <PresentationFormat>On-screen Show (4:3)</PresentationFormat>
  <Paragraphs>264</Paragraphs>
  <Slides>51</Slides>
  <Notes>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51</vt:i4>
      </vt:variant>
    </vt:vector>
  </HeadingPairs>
  <TitlesOfParts>
    <vt:vector size="60" baseType="lpstr">
      <vt:lpstr>Arial</vt:lpstr>
      <vt:lpstr>Calibri</vt:lpstr>
      <vt:lpstr>Calibri Light</vt:lpstr>
      <vt:lpstr>Wingdings</vt:lpstr>
      <vt:lpstr>Office Theme</vt:lpstr>
      <vt:lpstr>1_Office Theme</vt:lpstr>
      <vt:lpstr>2_Office Theme</vt:lpstr>
      <vt:lpstr>START Template #1</vt:lpstr>
      <vt:lpstr>1_START Template #1</vt:lpstr>
      <vt:lpstr>Regional Collaborative Networks  Fall Update September 2015</vt:lpstr>
      <vt:lpstr>National Updates:   40th Anniversary of IDEA</vt:lpstr>
      <vt:lpstr>40 Years Later</vt:lpstr>
      <vt:lpstr>State Updates: Office of Special Education (OSE)</vt:lpstr>
      <vt:lpstr>Updated Concepts in Ed Strategies:   Academic Growth / Literacy Behaviors Associated with Learning (“turn paper in”)</vt:lpstr>
      <vt:lpstr>PowerPoint Presentation</vt:lpstr>
      <vt:lpstr>Michigan Updates</vt:lpstr>
      <vt:lpstr>PowerPoint Presentation</vt:lpstr>
      <vt:lpstr>Autism Council</vt:lpstr>
      <vt:lpstr>Education-Based Evaluations for ASD Document—Autism Council APPROVED</vt:lpstr>
      <vt:lpstr>CET Expansion Components</vt:lpstr>
      <vt:lpstr>Recommendations for  Secondary Transition Programs</vt:lpstr>
      <vt:lpstr>START Updates</vt:lpstr>
      <vt:lpstr>PowerPoint Presentation</vt:lpstr>
      <vt:lpstr>START Newsletter:  Bi-Monthly</vt:lpstr>
      <vt:lpstr>We’re Online!!</vt:lpstr>
      <vt:lpstr>START RCN Facebook Group</vt:lpstr>
      <vt:lpstr>START Peer to Peer Quilts </vt:lpstr>
      <vt:lpstr>Peer to Peer Manual Purchase</vt:lpstr>
      <vt:lpstr>2015-16 START IT Sites</vt:lpstr>
      <vt:lpstr>Due to Popular Demand 2016-17 START IT Sites</vt:lpstr>
      <vt:lpstr>Upcoming Statewide Trainings</vt:lpstr>
      <vt:lpstr>We’re Taking a Hiatus  on Stand-Alone Training Requests</vt:lpstr>
      <vt:lpstr>Focus of Mini-Trainings</vt:lpstr>
      <vt:lpstr>Technical Assistance (TA)</vt:lpstr>
      <vt:lpstr>PowerPoint Presentation</vt:lpstr>
      <vt:lpstr>START Conference 2016 May 2, 2016 @ Kellogg Center, East Lansing</vt:lpstr>
      <vt:lpstr>PowerPoint Presentation</vt:lpstr>
      <vt:lpstr>RCN Priorities 2015-16</vt:lpstr>
      <vt:lpstr>PowerPoint Presentation</vt:lpstr>
      <vt:lpstr>START Data Tools for ‘15-16 Embedded in Priorities / Processes</vt:lpstr>
      <vt:lpstr>RCN Application  Priority Changes for 2015-2016</vt:lpstr>
      <vt:lpstr>NEW Coaching Checklist</vt:lpstr>
      <vt:lpstr>Target Student Data Form</vt:lpstr>
      <vt:lpstr>http://afirm.fpg.unc.edu/afirm-modules </vt:lpstr>
      <vt:lpstr>2014-15 Requirement EBP Videos Give to START RCN Rep on Flashdrive or share through Dropbox or Google Drive</vt:lpstr>
      <vt:lpstr>Priority Changes:  Secondary Transition Data Reporting Form</vt:lpstr>
      <vt:lpstr>RCN Priority Additions</vt:lpstr>
      <vt:lpstr>Family Collaboration</vt:lpstr>
      <vt:lpstr>The XTREME RCN CHALLENGE</vt:lpstr>
      <vt:lpstr>Passport Dissemination by ISD</vt:lpstr>
      <vt:lpstr>Passport Webpage </vt:lpstr>
      <vt:lpstr>Passport Extreme Challenge Process</vt:lpstr>
      <vt:lpstr>USAPT Extreme Challenge Process</vt:lpstr>
      <vt:lpstr>EPLI Accurate Trainer List</vt:lpstr>
      <vt:lpstr>Trainer Process www.gvsu.edu/autismcenter </vt:lpstr>
      <vt:lpstr>PowerPoint Presentation</vt:lpstr>
      <vt:lpstr>Mid Year and End of Year Report</vt:lpstr>
      <vt:lpstr>RCN Contract  Financial Reporting</vt:lpstr>
      <vt:lpstr>Using Dropbox</vt:lpstr>
      <vt:lpstr>RCN Communication Plan and 2015-16 Calendar</vt:lpstr>
    </vt:vector>
  </TitlesOfParts>
  <Company>GVSU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Matthews</dc:creator>
  <cp:lastModifiedBy>Joan Meyer</cp:lastModifiedBy>
  <cp:revision>265</cp:revision>
  <cp:lastPrinted>2015-09-21T20:18:49Z</cp:lastPrinted>
  <dcterms:created xsi:type="dcterms:W3CDTF">2013-04-16T17:30:38Z</dcterms:created>
  <dcterms:modified xsi:type="dcterms:W3CDTF">2015-09-24T14:59:18Z</dcterms:modified>
</cp:coreProperties>
</file>