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2" r:id="rId3"/>
    <p:sldMasterId id="2147483736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306" r:id="rId7"/>
    <p:sldId id="310" r:id="rId8"/>
    <p:sldId id="314" r:id="rId9"/>
    <p:sldId id="315" r:id="rId10"/>
    <p:sldId id="308" r:id="rId11"/>
    <p:sldId id="302" r:id="rId12"/>
    <p:sldId id="261" r:id="rId13"/>
    <p:sldId id="312" r:id="rId14"/>
    <p:sldId id="300" r:id="rId15"/>
    <p:sldId id="301" r:id="rId16"/>
    <p:sldId id="309" r:id="rId17"/>
    <p:sldId id="305" r:id="rId18"/>
    <p:sldId id="313" r:id="rId19"/>
    <p:sldId id="298" r:id="rId20"/>
    <p:sldId id="278" r:id="rId21"/>
    <p:sldId id="293" r:id="rId22"/>
    <p:sldId id="294" r:id="rId23"/>
    <p:sldId id="295" r:id="rId24"/>
    <p:sldId id="296" r:id="rId25"/>
    <p:sldId id="297" r:id="rId26"/>
    <p:sldId id="339" r:id="rId27"/>
    <p:sldId id="336" r:id="rId28"/>
    <p:sldId id="340" r:id="rId29"/>
    <p:sldId id="356" r:id="rId30"/>
    <p:sldId id="357" r:id="rId31"/>
    <p:sldId id="358" r:id="rId32"/>
    <p:sldId id="262" r:id="rId33"/>
    <p:sldId id="359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777777"/>
    <a:srgbClr val="B2B2B2"/>
    <a:srgbClr val="999999"/>
    <a:srgbClr val="837339"/>
    <a:srgbClr val="928040"/>
    <a:srgbClr val="D6B746"/>
    <a:srgbClr val="8B9141"/>
    <a:srgbClr val="A48924"/>
    <a:srgbClr val="746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0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44E51-6DD3-4B05-9D15-F704F71AC00D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26DC-BF10-41EF-8619-B1C56495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0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CF97A8-DB6C-4CC0-A017-82C530DB7D6C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BDF8CD-91D9-47C7-98CB-F6BBF7802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Establish consistent and comprehensive process throughout Kent ISD.  Collaborative.  Represents Best Practice.  Function-centered.  Data-driven.  Process/structure follows student.  Increase intervention success.  Reduce potential for IEE.  Critical in cases of manifestation determination reviews, suspension, and expulsion situations.</a:t>
            </a:r>
          </a:p>
        </p:txBody>
      </p:sp>
    </p:spTree>
    <p:extLst>
      <p:ext uri="{BB962C8B-B14F-4D97-AF65-F5344CB8AC3E}">
        <p14:creationId xmlns:p14="http://schemas.microsoft.com/office/powerpoint/2010/main" val="80843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701675" y="4416424"/>
            <a:ext cx="5607093" cy="4181550"/>
          </a:xfrm>
          <a:prstGeom prst="rect">
            <a:avLst/>
          </a:prstGeom>
          <a:noFill/>
          <a:ln>
            <a:noFill/>
          </a:ln>
        </p:spPr>
        <p:txBody>
          <a:bodyPr lIns="93035" tIns="46517" rIns="93035" bIns="46517" anchor="t" anchorCtr="0">
            <a:noAutofit/>
          </a:bodyPr>
          <a:lstStyle/>
          <a:p>
            <a:endParaRPr/>
          </a:p>
        </p:txBody>
      </p:sp>
      <p:sp>
        <p:nvSpPr>
          <p:cNvPr id="449" name="Shape 449"/>
          <p:cNvSpPr txBox="1"/>
          <p:nvPr/>
        </p:nvSpPr>
        <p:spPr>
          <a:xfrm>
            <a:off x="3970337" y="8831261"/>
            <a:ext cx="3038453" cy="463599"/>
          </a:xfrm>
          <a:prstGeom prst="rect">
            <a:avLst/>
          </a:prstGeom>
          <a:noFill/>
          <a:ln>
            <a:noFill/>
          </a:ln>
        </p:spPr>
        <p:txBody>
          <a:bodyPr lIns="93035" tIns="46517" rIns="93035" bIns="46517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ct val="25000"/>
              </a:pPr>
              <a:t>16</a:t>
            </a:fld>
            <a:endParaRPr lang="en-US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3970337" y="1"/>
            <a:ext cx="3038453" cy="463599"/>
          </a:xfrm>
          <a:prstGeom prst="rect">
            <a:avLst/>
          </a:prstGeom>
          <a:noFill/>
          <a:ln>
            <a:noFill/>
          </a:ln>
        </p:spPr>
        <p:txBody>
          <a:bodyPr lIns="93035" tIns="46517" rIns="93035" bIns="46517" anchor="t" anchorCtr="0">
            <a:noAutofit/>
          </a:bodyPr>
          <a:lstStyle/>
          <a:p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959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16620" y="4490032"/>
            <a:ext cx="5732948" cy="4252793"/>
          </a:xfrm>
          <a:prstGeom prst="rect">
            <a:avLst/>
          </a:prstGeom>
        </p:spPr>
        <p:txBody>
          <a:bodyPr lIns="94932" tIns="94932" rIns="94932" bIns="94932" anchor="ctr" anchorCtr="0">
            <a:noAutofit/>
          </a:bodyPr>
          <a:lstStyle/>
          <a:p>
            <a:r>
              <a:rPr lang="en-US"/>
              <a:t>9 components involved with the competing behavior pathway model. </a:t>
            </a: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69103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716620" y="4490032"/>
            <a:ext cx="5732948" cy="4252793"/>
          </a:xfrm>
          <a:prstGeom prst="rect">
            <a:avLst/>
          </a:prstGeom>
        </p:spPr>
        <p:txBody>
          <a:bodyPr lIns="94932" tIns="94932" rIns="94932" bIns="94932" anchor="ctr" anchorCtr="0">
            <a:noAutofit/>
          </a:bodyPr>
          <a:lstStyle/>
          <a:p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4167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716620" y="4490032"/>
            <a:ext cx="5732948" cy="4252793"/>
          </a:xfrm>
          <a:prstGeom prst="rect">
            <a:avLst/>
          </a:prstGeom>
        </p:spPr>
        <p:txBody>
          <a:bodyPr lIns="94932" tIns="94932" rIns="94932" bIns="94932" anchor="ctr" anchorCtr="0">
            <a:noAutofit/>
          </a:bodyPr>
          <a:lstStyle/>
          <a:p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662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716620" y="4490032"/>
            <a:ext cx="5732948" cy="4252793"/>
          </a:xfrm>
          <a:prstGeom prst="rect">
            <a:avLst/>
          </a:prstGeom>
        </p:spPr>
        <p:txBody>
          <a:bodyPr lIns="94932" tIns="94932" rIns="94932" bIns="94932" anchor="ctr" anchorCtr="0">
            <a:noAutofit/>
          </a:bodyPr>
          <a:lstStyle/>
          <a:p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76782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716620" y="4490032"/>
            <a:ext cx="5732948" cy="4252793"/>
          </a:xfrm>
          <a:prstGeom prst="rect">
            <a:avLst/>
          </a:prstGeom>
        </p:spPr>
        <p:txBody>
          <a:bodyPr lIns="94932" tIns="94932" rIns="94932" bIns="94932" anchor="ctr" anchorCtr="0">
            <a:noAutofit/>
          </a:bodyPr>
          <a:lstStyle/>
          <a:p>
            <a:endParaRPr dirty="0"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4954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716620" y="4490032"/>
            <a:ext cx="5732948" cy="4252793"/>
          </a:xfrm>
          <a:prstGeom prst="rect">
            <a:avLst/>
          </a:prstGeom>
        </p:spPr>
        <p:txBody>
          <a:bodyPr lIns="94932" tIns="94932" rIns="94932" bIns="94932" anchor="ctr" anchorCtr="0">
            <a:noAutofit/>
          </a:bodyPr>
          <a:lstStyle/>
          <a:p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230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16620" y="4490032"/>
            <a:ext cx="5732948" cy="4252793"/>
          </a:xfrm>
          <a:prstGeom prst="rect">
            <a:avLst/>
          </a:prstGeom>
        </p:spPr>
        <p:txBody>
          <a:bodyPr lIns="94932" tIns="94932" rIns="94932" bIns="94932" anchor="ctr" anchorCtr="0">
            <a:noAutofit/>
          </a:bodyPr>
          <a:lstStyle/>
          <a:p>
            <a:r>
              <a:rPr lang="en-US"/>
              <a:t>9 components involved with the competing behavior pathway model. </a:t>
            </a: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119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16620" y="4490032"/>
            <a:ext cx="5732948" cy="4252793"/>
          </a:xfrm>
          <a:prstGeom prst="rect">
            <a:avLst/>
          </a:prstGeom>
        </p:spPr>
        <p:txBody>
          <a:bodyPr lIns="94932" tIns="94932" rIns="94932" bIns="94932" anchor="ctr" anchorCtr="0">
            <a:noAutofit/>
          </a:bodyPr>
          <a:lstStyle/>
          <a:p>
            <a:r>
              <a:rPr lang="en-US"/>
              <a:t>9 components involved with the competing behavior pathway model. </a:t>
            </a: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66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Intentional and Reflective Experience....Engagement Critical….Acknowledge challenges to audience engagement, reflection, active presence.  Discretionary use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73338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r>
              <a:rPr lang="en-US"/>
              <a:t>Consider this as a connector/reflection…..table-top discussion and share out….5-10 minutes</a:t>
            </a:r>
          </a:p>
        </p:txBody>
      </p:sp>
    </p:spTree>
    <p:extLst>
      <p:ext uri="{BB962C8B-B14F-4D97-AF65-F5344CB8AC3E}">
        <p14:creationId xmlns:p14="http://schemas.microsoft.com/office/powerpoint/2010/main" val="150357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Not a form fill.   Collaborative and data-driven process.  Coordinator/Team Leader Crucial.  </a:t>
            </a:r>
          </a:p>
        </p:txBody>
      </p:sp>
    </p:spTree>
    <p:extLst>
      <p:ext uri="{BB962C8B-B14F-4D97-AF65-F5344CB8AC3E}">
        <p14:creationId xmlns:p14="http://schemas.microsoft.com/office/powerpoint/2010/main" val="365392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Shape 17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0" name="Shape 171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Very important role.  Blend of soft and hard skills, plus role authority, to be successful.</a:t>
            </a:r>
          </a:p>
        </p:txBody>
      </p:sp>
    </p:spTree>
    <p:extLst>
      <p:ext uri="{BB962C8B-B14F-4D97-AF65-F5344CB8AC3E}">
        <p14:creationId xmlns:p14="http://schemas.microsoft.com/office/powerpoint/2010/main" val="406437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Shape 171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7" name="Shape 17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Team leader must know the operational realities of the building and district.</a:t>
            </a:r>
          </a:p>
        </p:txBody>
      </p:sp>
    </p:spTree>
    <p:extLst>
      <p:ext uri="{BB962C8B-B14F-4D97-AF65-F5344CB8AC3E}">
        <p14:creationId xmlns:p14="http://schemas.microsoft.com/office/powerpoint/2010/main" val="184495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01675" y="4416424"/>
            <a:ext cx="5607093" cy="4181550"/>
          </a:xfrm>
          <a:prstGeom prst="rect">
            <a:avLst/>
          </a:prstGeom>
          <a:noFill/>
          <a:ln>
            <a:noFill/>
          </a:ln>
        </p:spPr>
        <p:txBody>
          <a:bodyPr lIns="93035" tIns="46517" rIns="93035" bIns="46517" anchor="t" anchorCtr="0">
            <a:noAutofit/>
          </a:bodyPr>
          <a:lstStyle/>
          <a:p>
            <a:r>
              <a:rPr lang="en"/>
              <a:t>Behavior can serve more than one function, but the goal would be to identify what you think is the primary function based on the consequence.</a:t>
            </a:r>
          </a:p>
        </p:txBody>
      </p:sp>
    </p:spTree>
    <p:extLst>
      <p:ext uri="{BB962C8B-B14F-4D97-AF65-F5344CB8AC3E}">
        <p14:creationId xmlns:p14="http://schemas.microsoft.com/office/powerpoint/2010/main" val="42432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23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054838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93726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1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256364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7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7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01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09600" y="457201"/>
            <a:ext cx="109728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27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11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09600" y="274637"/>
            <a:ext cx="10972800" cy="58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063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524-6C94-4CA8-ACEC-740522EE8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8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 sz="16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"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568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524-6C94-4CA8-ACEC-740522EE8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733" smtClean="0">
                <a:solidFill>
                  <a:prstClr val="black"/>
                </a:solidFill>
              </a:rPr>
              <a:pPr/>
              <a:t>‹#›</a:t>
            </a:fld>
            <a:endParaRPr lang="en" sz="17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395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 sz="16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"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857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 sz="16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"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802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524-6C94-4CA8-ACEC-740522EE8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4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524-6C94-4CA8-ACEC-740522EE8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9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524-6C94-4CA8-ACEC-740522EE8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733" smtClean="0">
                <a:solidFill>
                  <a:prstClr val="black"/>
                </a:solidFill>
              </a:rPr>
              <a:pPr/>
              <a:t>‹#›</a:t>
            </a:fld>
            <a:endParaRPr lang="en" sz="17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476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524-6C94-4CA8-ACEC-740522EE8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733" smtClean="0">
                <a:solidFill>
                  <a:prstClr val="black"/>
                </a:solidFill>
              </a:rPr>
              <a:pPr/>
              <a:t>‹#›</a:t>
            </a:fld>
            <a:endParaRPr lang="en" sz="17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312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09486421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524-6C94-4CA8-ACEC-740522EE8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733" smtClean="0">
                <a:solidFill>
                  <a:prstClr val="black"/>
                </a:solidFill>
              </a:rPr>
              <a:pPr/>
              <a:t>‹#›</a:t>
            </a:fld>
            <a:endParaRPr lang="en" sz="17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9924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5524-6C94-4CA8-ACEC-740522EE89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1733" smtClean="0">
                <a:solidFill>
                  <a:prstClr val="black"/>
                </a:solidFill>
              </a:rPr>
              <a:pPr/>
              <a:t>‹#›</a:t>
            </a:fld>
            <a:endParaRPr lang="en" sz="17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370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2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609585" algn="ctr" rtl="0">
              <a:spcBef>
                <a:spcPts val="0"/>
              </a:spcBef>
              <a:spcAft>
                <a:spcPts val="0"/>
              </a:spcAft>
              <a:defRPr/>
            </a:lvl6pPr>
            <a:lvl7pPr marL="1219170" algn="ctr" rtl="0">
              <a:spcBef>
                <a:spcPts val="0"/>
              </a:spcBef>
              <a:spcAft>
                <a:spcPts val="0"/>
              </a:spcAft>
              <a:defRPr/>
            </a:lvl7pPr>
            <a:lvl8pPr marL="1828754" algn="ctr" rtl="0">
              <a:spcBef>
                <a:spcPts val="0"/>
              </a:spcBef>
              <a:spcAft>
                <a:spcPts val="0"/>
              </a:spcAft>
              <a:defRPr/>
            </a:lvl8pPr>
            <a:lvl9pPr marL="2438339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165600" y="6356349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737601" y="6356349"/>
            <a:ext cx="28447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"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1" y="6356349"/>
            <a:ext cx="28447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6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7966299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500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0624075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191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727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323295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668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3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2040475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1280630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18291932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657749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  <a:buFont typeface="Calibri"/>
                <a:buNone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70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422129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493958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576932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3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SzPct val="100000"/>
              <a:defRPr sz="3000"/>
            </a:lvl1pPr>
            <a:lvl2pPr rtl="0">
              <a:spcBef>
                <a:spcPts val="480"/>
              </a:spcBef>
              <a:buSzPct val="100000"/>
              <a:defRPr sz="2400"/>
            </a:lvl2pPr>
            <a:lvl3pPr rtl="0">
              <a:spcBef>
                <a:spcPts val="480"/>
              </a:spcBef>
              <a:buSzPct val="100000"/>
              <a:defRPr sz="2400"/>
            </a:lvl3pPr>
            <a:lvl4pPr rtl="0">
              <a:spcBef>
                <a:spcPts val="360"/>
              </a:spcBef>
              <a:buSzPct val="100000"/>
              <a:defRPr sz="1800"/>
            </a:lvl4pPr>
            <a:lvl5pPr rtl="0">
              <a:spcBef>
                <a:spcPts val="360"/>
              </a:spcBef>
              <a:buSzPct val="100000"/>
              <a:defRPr sz="1800"/>
            </a:lvl5pPr>
            <a:lvl6pPr rtl="0">
              <a:spcBef>
                <a:spcPts val="360"/>
              </a:spcBef>
              <a:buSzPct val="100000"/>
              <a:defRPr sz="1800"/>
            </a:lvl6pPr>
            <a:lvl7pPr rtl="0">
              <a:spcBef>
                <a:spcPts val="360"/>
              </a:spcBef>
              <a:buSzPct val="100000"/>
              <a:defRPr sz="1800"/>
            </a:lvl7pPr>
            <a:lvl8pPr rtl="0">
              <a:spcBef>
                <a:spcPts val="360"/>
              </a:spcBef>
              <a:buSzPct val="100000"/>
              <a:defRPr sz="1800"/>
            </a:lvl8pPr>
            <a:lvl9pPr rtl="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5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US" sz="1300" kern="0">
                <a:solidFill>
                  <a:srgbClr val="000000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-US" sz="13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54345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3" r:id="rId3"/>
    <p:sldLayoutId id="2147483714" r:id="rId4"/>
    <p:sldLayoutId id="2147483715" r:id="rId5"/>
    <p:sldLayoutId id="2147483718" r:id="rId6"/>
    <p:sldLayoutId id="2147483719" r:id="rId7"/>
    <p:sldLayoutId id="2147483720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D5524-6C94-4CA8-ACEC-740522EE89C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  <a:rtl val="0"/>
              </a:rPr>
              <a:pPr/>
              <a:t>1/27/2016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z="1733" kern="0" smtClean="0">
                <a:solidFill>
                  <a:prstClr val="black"/>
                </a:solidFill>
                <a:latin typeface="Arial"/>
                <a:cs typeface="Arial"/>
                <a:sym typeface="Arial"/>
                <a:rtl val="0"/>
              </a:rPr>
              <a:pPr/>
              <a:t>‹#›</a:t>
            </a:fld>
            <a:endParaRPr lang="en" sz="1733" kern="0">
              <a:solidFill>
                <a:prstClr val="black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7510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>
                <a:solidFill>
                  <a:srgbClr val="696464"/>
                </a:solidFill>
              </a:rPr>
              <a:pPr/>
              <a:t>1/27/2016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Kent CAN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954" y="4657969"/>
            <a:ext cx="8070166" cy="1453661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sz="3800" dirty="0" smtClean="0">
                <a:latin typeface="+mj-lt"/>
              </a:rPr>
              <a:t>Functional </a:t>
            </a:r>
            <a:r>
              <a:rPr lang="en-US" sz="3800" dirty="0">
                <a:latin typeface="+mj-lt"/>
              </a:rPr>
              <a:t>Behavior Assessment (FBA):  A Focus </a:t>
            </a:r>
            <a:r>
              <a:rPr lang="en-US" sz="3800" dirty="0" smtClean="0">
                <a:latin typeface="+mj-lt"/>
              </a:rPr>
              <a:t>on Function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Kent ISD Behavioral Support Initiative (2015-2016)</a:t>
            </a:r>
          </a:p>
          <a:p>
            <a:r>
              <a:rPr lang="en-US" sz="1700" dirty="0" smtClean="0">
                <a:latin typeface="+mj-lt"/>
              </a:rPr>
              <a:t>Michael J. Bausano, Supervisor of Special Education</a:t>
            </a:r>
            <a:endParaRPr lang="en-US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7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09600" y="274631"/>
            <a:ext cx="10972800" cy="999277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/>
            <a:r>
              <a:rPr lang="en" dirty="0"/>
              <a:t>Leadership Within the Process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09600" y="1273908"/>
            <a:ext cx="10972800" cy="5293925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 smtClean="0"/>
              <a:t>Supporting student behavior is not about completing forms correctly.  </a:t>
            </a:r>
          </a:p>
          <a:p>
            <a:pPr>
              <a:buNone/>
            </a:pPr>
            <a:endParaRPr lang="en" dirty="0"/>
          </a:p>
          <a:p>
            <a:r>
              <a:rPr lang="en" dirty="0" smtClean="0"/>
              <a:t>Rather….it’s </a:t>
            </a:r>
            <a:r>
              <a:rPr lang="en" dirty="0"/>
              <a:t>sticking with a process that meets the student’s </a:t>
            </a:r>
            <a:r>
              <a:rPr lang="en" dirty="0" smtClean="0"/>
              <a:t>needs. </a:t>
            </a:r>
          </a:p>
          <a:p>
            <a:endParaRPr lang="en" dirty="0"/>
          </a:p>
          <a:p>
            <a:r>
              <a:rPr lang="en" dirty="0" smtClean="0"/>
              <a:t>Leadership within the process is essential. </a:t>
            </a:r>
          </a:p>
          <a:p>
            <a:endParaRPr lang="en" dirty="0">
              <a:solidFill>
                <a:srgbClr val="C00000"/>
              </a:solidFill>
            </a:endParaRPr>
          </a:p>
          <a:p>
            <a:r>
              <a:rPr lang="en" i="1" dirty="0" smtClean="0">
                <a:solidFill>
                  <a:srgbClr val="C00000"/>
                </a:solidFill>
              </a:rPr>
              <a:t>The team leader guides </a:t>
            </a:r>
            <a:r>
              <a:rPr lang="en" i="1" dirty="0">
                <a:solidFill>
                  <a:srgbClr val="C00000"/>
                </a:solidFill>
              </a:rPr>
              <a:t>the team in the development of a function-based, contextually-relevant plan.</a:t>
            </a:r>
          </a:p>
          <a:p>
            <a:endParaRPr lang="en" dirty="0"/>
          </a:p>
          <a:p>
            <a:pPr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14" y="3747203"/>
            <a:ext cx="3710889" cy="25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26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Shape 1705"/>
          <p:cNvSpPr txBox="1">
            <a:spLocks noGrp="1"/>
          </p:cNvSpPr>
          <p:nvPr>
            <p:ph type="title"/>
          </p:nvPr>
        </p:nvSpPr>
        <p:spPr>
          <a:xfrm>
            <a:off x="703385" y="407963"/>
            <a:ext cx="9507291" cy="149117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endParaRPr sz="2400" dirty="0"/>
          </a:p>
          <a:p>
            <a:pPr>
              <a:spcBef>
                <a:spcPts val="0"/>
              </a:spcBef>
            </a:pPr>
            <a:r>
              <a:rPr lang="en" sz="3200" dirty="0" smtClean="0"/>
              <a:t> </a:t>
            </a:r>
            <a:endParaRPr lang="en" sz="4400" dirty="0"/>
          </a:p>
          <a:p>
            <a:pPr>
              <a:spcBef>
                <a:spcPts val="0"/>
              </a:spcBef>
            </a:pPr>
            <a:r>
              <a:rPr lang="en" sz="4400" dirty="0"/>
              <a:t>Team Leader </a:t>
            </a:r>
            <a:r>
              <a:rPr lang="en" sz="4400" dirty="0" smtClean="0"/>
              <a:t>Responsibilities – </a:t>
            </a:r>
            <a:br>
              <a:rPr lang="en" sz="4400" dirty="0" smtClean="0"/>
            </a:br>
            <a:r>
              <a:rPr lang="en" sz="4400" dirty="0" smtClean="0">
                <a:solidFill>
                  <a:srgbClr val="C00000"/>
                </a:solidFill>
              </a:rPr>
              <a:t>Spearheading The Process</a:t>
            </a:r>
            <a:endParaRPr lang="en" sz="4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1706" name="Shape 1706"/>
          <p:cNvSpPr txBox="1">
            <a:spLocks noGrp="1"/>
          </p:cNvSpPr>
          <p:nvPr>
            <p:ph idx="1"/>
          </p:nvPr>
        </p:nvSpPr>
        <p:spPr>
          <a:xfrm>
            <a:off x="54708" y="1392703"/>
            <a:ext cx="10156219" cy="447982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sz="2400" i="1" dirty="0">
              <a:solidFill>
                <a:srgbClr val="C00000"/>
              </a:solidFill>
            </a:endParaRPr>
          </a:p>
          <a:p>
            <a:pPr marL="914400" lvl="1" indent="-228600">
              <a:spcBef>
                <a:spcPts val="0"/>
              </a:spcBef>
              <a:buSzPct val="100000"/>
            </a:pPr>
            <a:endParaRPr lang="en" sz="2000" dirty="0" smtClean="0"/>
          </a:p>
          <a:p>
            <a:pPr marL="914400" lvl="1" indent="-228600">
              <a:spcBef>
                <a:spcPts val="0"/>
              </a:spcBef>
              <a:buSzPct val="100000"/>
            </a:pPr>
            <a:r>
              <a:rPr lang="en" sz="2400" dirty="0" smtClean="0"/>
              <a:t>Specific </a:t>
            </a:r>
            <a:r>
              <a:rPr lang="en" sz="2400" dirty="0"/>
              <a:t>tasks and duties include:</a:t>
            </a:r>
          </a:p>
          <a:p>
            <a:pPr marL="1371600" lvl="2" indent="-228600">
              <a:spcBef>
                <a:spcPts val="640"/>
              </a:spcBef>
            </a:pPr>
            <a:r>
              <a:rPr lang="en" sz="2400" dirty="0">
                <a:solidFill>
                  <a:schemeClr val="dk1"/>
                </a:solidFill>
              </a:rPr>
              <a:t>Provide information to support process         </a:t>
            </a:r>
          </a:p>
          <a:p>
            <a:pPr marL="1371600" lvl="2" indent="-228600">
              <a:spcBef>
                <a:spcPts val="640"/>
              </a:spcBef>
            </a:pPr>
            <a:r>
              <a:rPr lang="en" sz="2400" dirty="0">
                <a:solidFill>
                  <a:schemeClr val="dk1"/>
                </a:solidFill>
              </a:rPr>
              <a:t>Guide selection of of function-based and contextually relevant interventions</a:t>
            </a:r>
          </a:p>
          <a:p>
            <a:pPr marL="1371600" lvl="2" indent="-228600">
              <a:spcBef>
                <a:spcPts val="640"/>
              </a:spcBef>
            </a:pPr>
            <a:r>
              <a:rPr lang="en" sz="2400" dirty="0">
                <a:solidFill>
                  <a:schemeClr val="dk1"/>
                </a:solidFill>
              </a:rPr>
              <a:t>Ensure team collaboration and consensus </a:t>
            </a:r>
          </a:p>
          <a:p>
            <a:pPr marL="1371600" lvl="2" indent="-228600">
              <a:spcBef>
                <a:spcPts val="640"/>
              </a:spcBef>
            </a:pPr>
            <a:r>
              <a:rPr lang="en" sz="2400" dirty="0">
                <a:solidFill>
                  <a:schemeClr val="dk1"/>
                </a:solidFill>
              </a:rPr>
              <a:t>Ensure all necessary PBSP components  </a:t>
            </a:r>
          </a:p>
        </p:txBody>
      </p:sp>
      <p:pic>
        <p:nvPicPr>
          <p:cNvPr id="1707" name="Shape 17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2175" y="5872527"/>
            <a:ext cx="1842299" cy="84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79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Shape 1712"/>
          <p:cNvSpPr txBox="1">
            <a:spLocks noGrp="1"/>
          </p:cNvSpPr>
          <p:nvPr>
            <p:ph type="title"/>
          </p:nvPr>
        </p:nvSpPr>
        <p:spPr>
          <a:xfrm>
            <a:off x="711306" y="168812"/>
            <a:ext cx="10430306" cy="1988234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endParaRPr sz="3000" dirty="0"/>
          </a:p>
          <a:p>
            <a:pPr>
              <a:spcBef>
                <a:spcPts val="0"/>
              </a:spcBef>
            </a:pPr>
            <a:endParaRPr sz="3000" dirty="0"/>
          </a:p>
          <a:p>
            <a:pPr>
              <a:spcBef>
                <a:spcPts val="0"/>
              </a:spcBef>
            </a:pPr>
            <a:endParaRPr lang="en" sz="4400" dirty="0"/>
          </a:p>
          <a:p>
            <a:pPr>
              <a:spcBef>
                <a:spcPts val="0"/>
              </a:spcBef>
            </a:pPr>
            <a:r>
              <a:rPr lang="en" sz="4400" dirty="0"/>
              <a:t>Team Leader </a:t>
            </a:r>
            <a:r>
              <a:rPr lang="en" sz="4400" dirty="0" smtClean="0"/>
              <a:t>Responsibilities – </a:t>
            </a:r>
            <a:br>
              <a:rPr lang="en" sz="4400" dirty="0" smtClean="0"/>
            </a:br>
            <a:r>
              <a:rPr lang="en" sz="4400" dirty="0" smtClean="0">
                <a:solidFill>
                  <a:srgbClr val="C00000"/>
                </a:solidFill>
              </a:rPr>
              <a:t>appreciating</a:t>
            </a:r>
            <a:r>
              <a:rPr lang="en" sz="4400" dirty="0" smtClean="0"/>
              <a:t> </a:t>
            </a:r>
            <a:r>
              <a:rPr lang="en" sz="4400" dirty="0" smtClean="0">
                <a:solidFill>
                  <a:srgbClr val="C00000"/>
                </a:solidFill>
              </a:rPr>
              <a:t>Contextual Fit</a:t>
            </a:r>
            <a:endParaRPr lang="en" sz="4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sz="3000" dirty="0"/>
          </a:p>
          <a:p>
            <a:pPr>
              <a:spcBef>
                <a:spcPts val="0"/>
              </a:spcBef>
            </a:pPr>
            <a:endParaRPr sz="3000" dirty="0"/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1713" name="Shape 1713"/>
          <p:cNvSpPr txBox="1">
            <a:spLocks noGrp="1"/>
          </p:cNvSpPr>
          <p:nvPr>
            <p:ph idx="1"/>
          </p:nvPr>
        </p:nvSpPr>
        <p:spPr>
          <a:xfrm>
            <a:off x="711306" y="2219569"/>
            <a:ext cx="9730895" cy="336783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800" i="1" dirty="0">
                <a:solidFill>
                  <a:srgbClr val="C00000"/>
                </a:solidFill>
              </a:rPr>
              <a:t>Contextual fit is the extent to which support strategies “fit” with:</a:t>
            </a:r>
          </a:p>
          <a:p>
            <a:pPr marL="0" indent="0">
              <a:spcBef>
                <a:spcPts val="0"/>
              </a:spcBef>
              <a:buNone/>
            </a:pPr>
            <a:endParaRPr sz="2800" dirty="0"/>
          </a:p>
          <a:p>
            <a:pPr marL="731520" lvl="1" indent="-228600">
              <a:spcBef>
                <a:spcPts val="0"/>
              </a:spcBef>
              <a:buSzPct val="100000"/>
            </a:pPr>
            <a:r>
              <a:rPr lang="en" sz="2600" dirty="0"/>
              <a:t>The skills and values of the implementers</a:t>
            </a:r>
          </a:p>
          <a:p>
            <a:pPr marL="731520" lvl="1" indent="-228600">
              <a:spcBef>
                <a:spcPts val="0"/>
              </a:spcBef>
              <a:buSzPct val="100000"/>
            </a:pPr>
            <a:r>
              <a:rPr lang="en" sz="2600" dirty="0"/>
              <a:t>The available </a:t>
            </a:r>
            <a:r>
              <a:rPr lang="en" sz="2600" dirty="0" smtClean="0"/>
              <a:t>resources….material, personnel and time </a:t>
            </a:r>
            <a:endParaRPr lang="en" sz="2600" dirty="0"/>
          </a:p>
          <a:p>
            <a:pPr marL="731520" lvl="1" indent="-228600">
              <a:spcBef>
                <a:spcPts val="0"/>
              </a:spcBef>
              <a:buSzPct val="100000"/>
            </a:pPr>
            <a:r>
              <a:rPr lang="en" sz="2600" dirty="0"/>
              <a:t>Administrative supports in place</a:t>
            </a:r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14" name="Shape 17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040" y="5845349"/>
            <a:ext cx="1842299" cy="84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7994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9237785" cy="4967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Educators cannot “make” students behave.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Educators can “create environments” to increase the likelihood that students will develop behaviors to support learning. </a:t>
            </a:r>
          </a:p>
          <a:p>
            <a:endParaRPr lang="en-US" sz="3200" dirty="0"/>
          </a:p>
          <a:p>
            <a:r>
              <a:rPr lang="en-US" sz="3200" dirty="0" smtClean="0"/>
              <a:t>Learning environments are created by using a “core framework and process”…implemented with consistency and fidelity.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21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Function…Function…Function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13169"/>
            <a:ext cx="10058400" cy="4359031"/>
          </a:xfrm>
        </p:spPr>
        <p:txBody>
          <a:bodyPr>
            <a:norm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ehavior is a form of communication.</a:t>
            </a:r>
          </a:p>
          <a:p>
            <a:r>
              <a:rPr lang="en-US" sz="2400" dirty="0" smtClean="0"/>
              <a:t>Behavior is most often learned and meets needs.</a:t>
            </a:r>
          </a:p>
          <a:p>
            <a:r>
              <a:rPr lang="en-US" sz="2400" dirty="0" smtClean="0"/>
              <a:t>Behavior, even if problematic, can be viewed as purposeful.</a:t>
            </a:r>
          </a:p>
          <a:p>
            <a:r>
              <a:rPr lang="en-US" sz="2400" dirty="0" smtClean="0"/>
              <a:t>New, more effective behaviors, can be learned and used.</a:t>
            </a:r>
          </a:p>
          <a:p>
            <a:r>
              <a:rPr lang="en-US" sz="2400" dirty="0" smtClean="0"/>
              <a:t>The most effective and successful interventions are based upon an understanding of the need (e.g., the function…the purpose) attained through the behavior.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9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5333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Serves a Function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0" y="1295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801" y="1371601"/>
            <a:ext cx="9776399" cy="495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7" name="Shape 337"/>
          <p:cNvCxnSpPr/>
          <p:nvPr/>
        </p:nvCxnSpPr>
        <p:spPr>
          <a:xfrm>
            <a:off x="812800" y="990600"/>
            <a:ext cx="10363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60077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804985" y="274638"/>
            <a:ext cx="9405815" cy="11432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cap="none" dirty="0">
                <a:solidFill>
                  <a:schemeClr val="dk1"/>
                </a:solidFill>
              </a:rPr>
              <a:t>Basic FBA </a:t>
            </a:r>
            <a:r>
              <a:rPr lang="en-US" sz="4800" dirty="0">
                <a:solidFill>
                  <a:schemeClr val="dk1"/>
                </a:solidFill>
              </a:rPr>
              <a:t>P</a:t>
            </a:r>
            <a:r>
              <a:rPr lang="en-US" sz="4800" cap="none" dirty="0">
                <a:solidFill>
                  <a:schemeClr val="dk1"/>
                </a:solidFill>
              </a:rPr>
              <a:t>rocess</a:t>
            </a:r>
            <a:r>
              <a:rPr lang="en-US" sz="3600" cap="none" dirty="0">
                <a:solidFill>
                  <a:schemeClr val="dk1"/>
                </a:solidFill>
              </a:rPr>
              <a:t/>
            </a:r>
            <a:br>
              <a:rPr lang="en-US" sz="3600" cap="none" dirty="0">
                <a:solidFill>
                  <a:schemeClr val="dk1"/>
                </a:solidFill>
              </a:rPr>
            </a:br>
            <a:r>
              <a:rPr lang="en-US" sz="3600" b="1" cap="none" dirty="0">
                <a:solidFill>
                  <a:srgbClr val="C00000"/>
                </a:solidFill>
              </a:rPr>
              <a:t>D.A.S.H.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804985" y="1674054"/>
            <a:ext cx="10144369" cy="518364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720"/>
              </a:spcBef>
              <a:buClr>
                <a:srgbClr val="00B050"/>
              </a:buClr>
              <a:buSzPct val="25000"/>
              <a:buNone/>
            </a:pPr>
            <a:r>
              <a:rPr lang="en-US" sz="2400" b="1" u="sng" dirty="0">
                <a:solidFill>
                  <a:srgbClr val="C00000"/>
                </a:solidFill>
              </a:rPr>
              <a:t>D</a:t>
            </a:r>
            <a:r>
              <a:rPr lang="en-US" sz="2400" u="sng" dirty="0"/>
              <a:t>efine</a:t>
            </a:r>
            <a:r>
              <a:rPr lang="en-US" sz="2400" dirty="0"/>
              <a:t> behavior in observable/measurable terms </a:t>
            </a:r>
            <a:r>
              <a:rPr lang="en-US" sz="2400" dirty="0" smtClean="0"/>
              <a:t>(the “what”) </a:t>
            </a:r>
            <a:endParaRPr lang="en-US" sz="2400" dirty="0"/>
          </a:p>
          <a:p>
            <a:pPr marL="342900" indent="-342900">
              <a:lnSpc>
                <a:spcPct val="100000"/>
              </a:lnSpc>
              <a:spcBef>
                <a:spcPts val="720"/>
              </a:spcBef>
              <a:buClr>
                <a:srgbClr val="00B050"/>
              </a:buClr>
              <a:buSzPct val="25000"/>
              <a:buNone/>
            </a:pPr>
            <a:r>
              <a:rPr lang="en-US" sz="2400" b="1" u="sng" dirty="0">
                <a:solidFill>
                  <a:srgbClr val="C00000"/>
                </a:solidFill>
              </a:rPr>
              <a:t>A</a:t>
            </a:r>
            <a:r>
              <a:rPr lang="en-US" sz="2400" u="sng" dirty="0">
                <a:solidFill>
                  <a:schemeClr val="dk1"/>
                </a:solidFill>
              </a:rPr>
              <a:t>sk</a:t>
            </a:r>
            <a:r>
              <a:rPr lang="en-US" sz="2400" dirty="0">
                <a:solidFill>
                  <a:schemeClr val="dk1"/>
                </a:solidFill>
              </a:rPr>
              <a:t> about behavior by interviewing staff &amp; student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</a:rPr>
              <a:t>	-specify routines </a:t>
            </a:r>
            <a:r>
              <a:rPr lang="en-US" sz="2400" b="1" u="sng" dirty="0"/>
              <a:t>where</a:t>
            </a:r>
            <a:r>
              <a:rPr lang="en-US" sz="2400" dirty="0"/>
              <a:t> and </a:t>
            </a:r>
            <a:r>
              <a:rPr lang="en-US" sz="2400" b="1" u="sng" dirty="0"/>
              <a:t>when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dk1"/>
                </a:solidFill>
              </a:rPr>
              <a:t>behaviors occur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</a:rPr>
              <a:t>	-summarize </a:t>
            </a:r>
            <a:r>
              <a:rPr lang="en-US" sz="2400" dirty="0"/>
              <a:t>where, when and </a:t>
            </a:r>
            <a:r>
              <a:rPr lang="en-US" sz="2400" b="1" u="sng" dirty="0"/>
              <a:t>why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dk1"/>
                </a:solidFill>
              </a:rPr>
              <a:t>behaviors occur</a:t>
            </a:r>
          </a:p>
          <a:p>
            <a:pPr marL="342900" indent="-342900">
              <a:lnSpc>
                <a:spcPct val="100000"/>
              </a:lnSpc>
              <a:spcBef>
                <a:spcPts val="720"/>
              </a:spcBef>
              <a:buClr>
                <a:srgbClr val="00B050"/>
              </a:buClr>
              <a:buSzPct val="25000"/>
              <a:buNone/>
            </a:pPr>
            <a:r>
              <a:rPr lang="en-US" sz="2400" b="1" u="sng" dirty="0">
                <a:solidFill>
                  <a:srgbClr val="C00000"/>
                </a:solidFill>
              </a:rPr>
              <a:t>S</a:t>
            </a:r>
            <a:r>
              <a:rPr lang="en-US" sz="2400" u="sng" dirty="0">
                <a:solidFill>
                  <a:schemeClr val="dk1"/>
                </a:solidFill>
              </a:rPr>
              <a:t>ee</a:t>
            </a:r>
            <a:r>
              <a:rPr lang="en-US" sz="2400" dirty="0">
                <a:solidFill>
                  <a:schemeClr val="dk1"/>
                </a:solidFill>
              </a:rPr>
              <a:t> the behavior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</a:rPr>
              <a:t>	-observe the behavior during </a:t>
            </a:r>
            <a:r>
              <a:rPr lang="en-US" sz="2400" b="1" u="sng" dirty="0">
                <a:solidFill>
                  <a:schemeClr val="dk1"/>
                </a:solidFill>
              </a:rPr>
              <a:t>routines</a:t>
            </a:r>
            <a:r>
              <a:rPr lang="en-US" sz="2400" dirty="0">
                <a:solidFill>
                  <a:schemeClr val="dk1"/>
                </a:solidFill>
              </a:rPr>
              <a:t> specified</a:t>
            </a: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</a:rPr>
              <a:t>	-observe to verify summary from interviews</a:t>
            </a:r>
          </a:p>
          <a:p>
            <a:pPr marL="342900" indent="-342900">
              <a:lnSpc>
                <a:spcPct val="100000"/>
              </a:lnSpc>
              <a:spcBef>
                <a:spcPts val="720"/>
              </a:spcBef>
              <a:buClr>
                <a:srgbClr val="00B050"/>
              </a:buClr>
              <a:buSzPct val="25000"/>
              <a:buNone/>
            </a:pPr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u="sng" dirty="0">
                <a:solidFill>
                  <a:schemeClr val="dk1"/>
                </a:solidFill>
              </a:rPr>
              <a:t>ypothesize</a:t>
            </a:r>
            <a:r>
              <a:rPr lang="en-US" sz="2400" dirty="0">
                <a:solidFill>
                  <a:schemeClr val="dk1"/>
                </a:solidFill>
              </a:rPr>
              <a:t>: </a:t>
            </a:r>
            <a:r>
              <a:rPr lang="en-US" sz="2400" dirty="0"/>
              <a:t>final summary of what is </a:t>
            </a:r>
            <a:r>
              <a:rPr lang="en-US" sz="2400" dirty="0" smtClean="0"/>
              <a:t>occurring, </a:t>
            </a:r>
            <a:r>
              <a:rPr lang="en-US" sz="2400" dirty="0"/>
              <a:t>where, when and, most importantly, </a:t>
            </a:r>
            <a:r>
              <a:rPr lang="en-US" sz="2400" b="1" u="sng" dirty="0"/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17099007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 idx="4294967295"/>
          </p:nvPr>
        </p:nvSpPr>
        <p:spPr>
          <a:xfrm>
            <a:off x="0" y="566738"/>
            <a:ext cx="12192000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000" b="0" dirty="0"/>
              <a:t>Competing Behavior Pathway </a:t>
            </a:r>
          </a:p>
        </p:txBody>
      </p:sp>
      <p:sp>
        <p:nvSpPr>
          <p:cNvPr id="240" name="Shape 240"/>
          <p:cNvSpPr/>
          <p:nvPr/>
        </p:nvSpPr>
        <p:spPr>
          <a:xfrm>
            <a:off x="7200000" y="3255333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Maintaining Consequence</a:t>
            </a: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i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sz="11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1" name="Shape 241"/>
          <p:cNvSpPr/>
          <p:nvPr/>
        </p:nvSpPr>
        <p:spPr>
          <a:xfrm flipH="1">
            <a:off x="3769526" y="3233801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Antecedent</a:t>
            </a: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073201" y="3233734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Setting Event</a:t>
            </a:r>
          </a:p>
          <a:p>
            <a:endParaRPr sz="1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5437801" y="4453001"/>
            <a:ext cx="1381199" cy="80489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Replacement Behavior</a:t>
            </a:r>
          </a:p>
          <a:p>
            <a:pPr>
              <a:buSzPct val="25000"/>
            </a:pPr>
            <a:r>
              <a:rPr lang="en-US" sz="11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244" name="Shape 244"/>
          <p:cNvSpPr/>
          <p:nvPr/>
        </p:nvSpPr>
        <p:spPr>
          <a:xfrm>
            <a:off x="5437801" y="3217200"/>
            <a:ext cx="1381199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Problem Behavior</a:t>
            </a:r>
            <a:endParaRPr lang="en-US" sz="1200" b="1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7200000" y="1981400"/>
            <a:ext cx="1447800" cy="8379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Maintaining </a:t>
            </a:r>
          </a:p>
          <a:p>
            <a:pPr>
              <a:buSzPct val="25000"/>
            </a:pPr>
            <a:r>
              <a:rPr lang="en-US" sz="12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(“Natural”)</a:t>
            </a:r>
          </a:p>
          <a:p>
            <a:pPr>
              <a:buSzPct val="25000"/>
            </a:pPr>
            <a:r>
              <a:rPr lang="en-US" sz="12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Consequence</a:t>
            </a:r>
          </a:p>
          <a:p>
            <a:endParaRPr sz="1200" b="1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2073200" y="2026350"/>
            <a:ext cx="1939800" cy="324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Routine:</a:t>
            </a:r>
            <a:r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1200" b="1" u="sng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247" name="Shape 247"/>
          <p:cNvSpPr/>
          <p:nvPr/>
        </p:nvSpPr>
        <p:spPr>
          <a:xfrm>
            <a:off x="5437801" y="1981400"/>
            <a:ext cx="1381199" cy="8379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Target Behavior</a:t>
            </a:r>
            <a:r>
              <a:rPr lang="en-US" sz="1200" b="1" u="sng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248" name="Shape 248"/>
          <p:cNvCxnSpPr/>
          <p:nvPr/>
        </p:nvCxnSpPr>
        <p:spPr>
          <a:xfrm rot="10800000" flipH="1">
            <a:off x="4896000" y="2613033"/>
            <a:ext cx="525600" cy="555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49" name="Shape 249"/>
          <p:cNvCxnSpPr/>
          <p:nvPr/>
        </p:nvCxnSpPr>
        <p:spPr>
          <a:xfrm>
            <a:off x="3454401" y="3657600"/>
            <a:ext cx="2903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0" name="Shape 250"/>
          <p:cNvCxnSpPr/>
          <p:nvPr/>
        </p:nvCxnSpPr>
        <p:spPr>
          <a:xfrm>
            <a:off x="4953138" y="3657600"/>
            <a:ext cx="4112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1" name="Shape 251"/>
          <p:cNvCxnSpPr/>
          <p:nvPr/>
        </p:nvCxnSpPr>
        <p:spPr>
          <a:xfrm>
            <a:off x="6818987" y="36576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4826400" y="4103767"/>
            <a:ext cx="595200" cy="5426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3" name="Shape 253"/>
          <p:cNvCxnSpPr/>
          <p:nvPr/>
        </p:nvCxnSpPr>
        <p:spPr>
          <a:xfrm>
            <a:off x="6818987" y="23622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4" name="Shape 254"/>
          <p:cNvCxnSpPr/>
          <p:nvPr/>
        </p:nvCxnSpPr>
        <p:spPr>
          <a:xfrm rot="10800000" flipH="1">
            <a:off x="6819001" y="4157876"/>
            <a:ext cx="574799" cy="4346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5" name="Shape 255"/>
          <p:cNvCxnSpPr/>
          <p:nvPr/>
        </p:nvCxnSpPr>
        <p:spPr>
          <a:xfrm>
            <a:off x="8647787" y="3636133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56" name="Shape 256"/>
          <p:cNvSpPr/>
          <p:nvPr/>
        </p:nvSpPr>
        <p:spPr>
          <a:xfrm flipH="1">
            <a:off x="9028801" y="3271934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Function</a:t>
            </a: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805564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0645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7500"/>
            </a:pPr>
            <a:r>
              <a:rPr lang="en-US" sz="4000" dirty="0" smtClean="0"/>
              <a:t>First…Determine </a:t>
            </a:r>
            <a:r>
              <a:rPr lang="en-US" sz="4000" dirty="0"/>
              <a:t>the </a:t>
            </a:r>
            <a:r>
              <a:rPr lang="en-US" sz="4000" dirty="0" smtClean="0"/>
              <a:t>“</a:t>
            </a:r>
            <a:r>
              <a:rPr lang="en-US" sz="4000" dirty="0" smtClean="0">
                <a:solidFill>
                  <a:srgbClr val="C00000"/>
                </a:solidFill>
              </a:rPr>
              <a:t>What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475" name="Shape 475"/>
          <p:cNvSpPr/>
          <p:nvPr/>
        </p:nvSpPr>
        <p:spPr>
          <a:xfrm>
            <a:off x="7200000" y="3255333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Maintaining Consequence</a:t>
            </a: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i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sz="11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6" name="Shape 476"/>
          <p:cNvSpPr/>
          <p:nvPr/>
        </p:nvSpPr>
        <p:spPr>
          <a:xfrm flipH="1">
            <a:off x="3769526" y="3233801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Antecedent</a:t>
            </a: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073201" y="3233734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CCCCCC"/>
                </a:solidFill>
                <a:cs typeface="Arial"/>
                <a:sym typeface="Arial"/>
                <a:rtl val="0"/>
              </a:rPr>
              <a:t>Setting Event</a:t>
            </a:r>
          </a:p>
          <a:p>
            <a:endParaRPr sz="12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5437801" y="4453001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Replacement Behavior</a:t>
            </a:r>
          </a:p>
          <a:p>
            <a:pPr>
              <a:buSzPct val="25000"/>
            </a:pPr>
            <a:r>
              <a:rPr lang="en-US" sz="11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479" name="Shape 479"/>
          <p:cNvSpPr/>
          <p:nvPr/>
        </p:nvSpPr>
        <p:spPr>
          <a:xfrm>
            <a:off x="5437801" y="3217200"/>
            <a:ext cx="1381199" cy="8379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Problem Behavior</a:t>
            </a:r>
            <a:r>
              <a:rPr lang="en-US" sz="1400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               </a:t>
            </a:r>
          </a:p>
          <a:p>
            <a:pPr>
              <a:buSzPct val="25000"/>
            </a:pPr>
            <a:endParaRPr lang="en-US" sz="1400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400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1</a:t>
            </a: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7200000" y="1981400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Maintaining Consequence</a:t>
            </a:r>
          </a:p>
          <a:p>
            <a:endParaRPr sz="11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073200" y="2026350"/>
            <a:ext cx="1939800" cy="324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 smtClean="0">
                <a:solidFill>
                  <a:prstClr val="white">
                    <a:lumMod val="85000"/>
                  </a:prstClr>
                </a:solidFill>
                <a:cs typeface="Arial"/>
                <a:sym typeface="Arial"/>
                <a:rtl val="0"/>
              </a:rPr>
              <a:t>Routine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                  </a:t>
            </a:r>
            <a:r>
              <a:rPr lang="en-US" sz="1200" kern="0" dirty="0" smtClean="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1200" b="1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5437801" y="1981400"/>
            <a:ext cx="1381199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CCCCCC"/>
                </a:solidFill>
                <a:cs typeface="Arial"/>
                <a:sym typeface="Arial"/>
                <a:rtl val="0"/>
              </a:rPr>
              <a:t>Target Behavior</a:t>
            </a:r>
            <a:r>
              <a:rPr lang="en-US" sz="1200" b="1" u="sng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483" name="Shape 483"/>
          <p:cNvCxnSpPr/>
          <p:nvPr/>
        </p:nvCxnSpPr>
        <p:spPr>
          <a:xfrm rot="10800000" flipH="1">
            <a:off x="4896000" y="2613033"/>
            <a:ext cx="525600" cy="555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4" name="Shape 484"/>
          <p:cNvCxnSpPr/>
          <p:nvPr/>
        </p:nvCxnSpPr>
        <p:spPr>
          <a:xfrm>
            <a:off x="3454401" y="3657600"/>
            <a:ext cx="2903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5" name="Shape 485"/>
          <p:cNvCxnSpPr/>
          <p:nvPr/>
        </p:nvCxnSpPr>
        <p:spPr>
          <a:xfrm>
            <a:off x="4953138" y="3657600"/>
            <a:ext cx="4112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6" name="Shape 486"/>
          <p:cNvCxnSpPr/>
          <p:nvPr/>
        </p:nvCxnSpPr>
        <p:spPr>
          <a:xfrm>
            <a:off x="6818987" y="36576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7" name="Shape 487"/>
          <p:cNvCxnSpPr/>
          <p:nvPr/>
        </p:nvCxnSpPr>
        <p:spPr>
          <a:xfrm>
            <a:off x="4826400" y="4103767"/>
            <a:ext cx="595200" cy="542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8" name="Shape 488"/>
          <p:cNvCxnSpPr/>
          <p:nvPr/>
        </p:nvCxnSpPr>
        <p:spPr>
          <a:xfrm>
            <a:off x="6818987" y="23622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9" name="Shape 489"/>
          <p:cNvCxnSpPr/>
          <p:nvPr/>
        </p:nvCxnSpPr>
        <p:spPr>
          <a:xfrm rot="10800000" flipH="1">
            <a:off x="6819001" y="4157876"/>
            <a:ext cx="574799" cy="434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90" name="Shape 490"/>
          <p:cNvCxnSpPr/>
          <p:nvPr/>
        </p:nvCxnSpPr>
        <p:spPr>
          <a:xfrm>
            <a:off x="8647787" y="3636133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91" name="Shape 491"/>
          <p:cNvSpPr/>
          <p:nvPr/>
        </p:nvSpPr>
        <p:spPr>
          <a:xfrm flipH="1">
            <a:off x="9028787" y="3255150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CCCCCC"/>
                </a:solidFill>
                <a:cs typeface="Arial"/>
                <a:sym typeface="Arial"/>
                <a:rtl val="0"/>
              </a:rPr>
              <a:t>Function</a:t>
            </a: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551807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0645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7500"/>
            </a:pPr>
            <a:r>
              <a:rPr lang="en-US" sz="4000" dirty="0" smtClean="0"/>
              <a:t>Second…</a:t>
            </a:r>
            <a:r>
              <a:rPr lang="en-US" sz="4000" dirty="0" smtClean="0">
                <a:solidFill>
                  <a:schemeClr val="tx1"/>
                </a:solidFill>
              </a:rPr>
              <a:t>“</a:t>
            </a:r>
            <a:r>
              <a:rPr lang="en-US" sz="4000" dirty="0" smtClean="0">
                <a:solidFill>
                  <a:srgbClr val="C00000"/>
                </a:solidFill>
              </a:rPr>
              <a:t>where and the when</a:t>
            </a:r>
            <a:r>
              <a:rPr lang="en-US" sz="4000" dirty="0" smtClean="0">
                <a:solidFill>
                  <a:schemeClr val="tx1"/>
                </a:solidFill>
              </a:rPr>
              <a:t>”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7200000" y="3255333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Maintaining Consequence</a:t>
            </a: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i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sz="11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6" name="Shape 476"/>
          <p:cNvSpPr/>
          <p:nvPr/>
        </p:nvSpPr>
        <p:spPr>
          <a:xfrm flipH="1">
            <a:off x="3769526" y="3233801"/>
            <a:ext cx="1158899" cy="80489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Antecedent </a:t>
            </a:r>
          </a:p>
          <a:p>
            <a:pPr>
              <a:buSzPct val="25000"/>
            </a:pP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endParaRPr lang="en-US" sz="1200" b="1" kern="0" dirty="0" smtClean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200" b="1" kern="0" dirty="0">
                <a:solidFill>
                  <a:srgbClr val="FF0000"/>
                </a:solidFill>
                <a:cs typeface="Arial"/>
                <a:sym typeface="Arial"/>
                <a:rtl val="0"/>
              </a:rPr>
              <a:t> </a:t>
            </a: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2</a:t>
            </a: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073201" y="3233734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CCCCCC"/>
                </a:solidFill>
                <a:cs typeface="Arial"/>
                <a:sym typeface="Arial"/>
                <a:rtl val="0"/>
              </a:rPr>
              <a:t>Setting Event</a:t>
            </a:r>
          </a:p>
          <a:p>
            <a:endParaRPr sz="12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5437801" y="4453001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Replacement Behavior</a:t>
            </a:r>
          </a:p>
          <a:p>
            <a:pPr>
              <a:buSzPct val="25000"/>
            </a:pPr>
            <a:r>
              <a:rPr lang="en-US" sz="11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479" name="Shape 479"/>
          <p:cNvSpPr/>
          <p:nvPr/>
        </p:nvSpPr>
        <p:spPr>
          <a:xfrm>
            <a:off x="5437801" y="3217200"/>
            <a:ext cx="1381199" cy="8379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Problem Behavior</a:t>
            </a:r>
            <a:r>
              <a:rPr lang="en-US" sz="14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                </a:t>
            </a:r>
          </a:p>
          <a:p>
            <a:pPr>
              <a:buSzPct val="25000"/>
            </a:pPr>
            <a:endParaRPr lang="en-US" sz="1400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400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</a:t>
            </a:r>
            <a:r>
              <a:rPr lang="en-US" sz="14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1</a:t>
            </a: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7200000" y="1981400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Maintaining Consequence</a:t>
            </a:r>
          </a:p>
          <a:p>
            <a:endParaRPr sz="11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073200" y="2026350"/>
            <a:ext cx="1939800" cy="324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Routine                              2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                  </a:t>
            </a:r>
            <a:r>
              <a:rPr lang="en-US" sz="1200" kern="0" dirty="0" smtClean="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1200" b="1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5437801" y="1981400"/>
            <a:ext cx="1381199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CCCCCC"/>
                </a:solidFill>
                <a:cs typeface="Arial"/>
                <a:sym typeface="Arial"/>
                <a:rtl val="0"/>
              </a:rPr>
              <a:t>Target Behavior</a:t>
            </a:r>
            <a:r>
              <a:rPr lang="en-US" sz="1200" b="1" u="sng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483" name="Shape 483"/>
          <p:cNvCxnSpPr/>
          <p:nvPr/>
        </p:nvCxnSpPr>
        <p:spPr>
          <a:xfrm rot="10800000" flipH="1">
            <a:off x="4896000" y="2613033"/>
            <a:ext cx="525600" cy="555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4" name="Shape 484"/>
          <p:cNvCxnSpPr/>
          <p:nvPr/>
        </p:nvCxnSpPr>
        <p:spPr>
          <a:xfrm>
            <a:off x="3454401" y="3657600"/>
            <a:ext cx="2903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5" name="Shape 485"/>
          <p:cNvCxnSpPr/>
          <p:nvPr/>
        </p:nvCxnSpPr>
        <p:spPr>
          <a:xfrm>
            <a:off x="4953138" y="3657600"/>
            <a:ext cx="4112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6" name="Shape 486"/>
          <p:cNvCxnSpPr/>
          <p:nvPr/>
        </p:nvCxnSpPr>
        <p:spPr>
          <a:xfrm>
            <a:off x="6818987" y="36576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7" name="Shape 487"/>
          <p:cNvCxnSpPr/>
          <p:nvPr/>
        </p:nvCxnSpPr>
        <p:spPr>
          <a:xfrm>
            <a:off x="4826400" y="4103767"/>
            <a:ext cx="595200" cy="542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8" name="Shape 488"/>
          <p:cNvCxnSpPr/>
          <p:nvPr/>
        </p:nvCxnSpPr>
        <p:spPr>
          <a:xfrm>
            <a:off x="6818987" y="23622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9" name="Shape 489"/>
          <p:cNvCxnSpPr/>
          <p:nvPr/>
        </p:nvCxnSpPr>
        <p:spPr>
          <a:xfrm rot="10800000" flipH="1">
            <a:off x="6819001" y="4157876"/>
            <a:ext cx="574799" cy="434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90" name="Shape 490"/>
          <p:cNvCxnSpPr/>
          <p:nvPr/>
        </p:nvCxnSpPr>
        <p:spPr>
          <a:xfrm>
            <a:off x="8647787" y="3636133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91" name="Shape 491"/>
          <p:cNvSpPr/>
          <p:nvPr/>
        </p:nvSpPr>
        <p:spPr>
          <a:xfrm flipH="1">
            <a:off x="9028787" y="3255150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CCCCCC"/>
                </a:solidFill>
                <a:cs typeface="Arial"/>
                <a:sym typeface="Arial"/>
                <a:rtl val="0"/>
              </a:rPr>
              <a:t>Function</a:t>
            </a: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6191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75356"/>
          </a:xfrm>
        </p:spPr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1800665"/>
            <a:ext cx="10058400" cy="43715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Why, How &amp; What</a:t>
            </a:r>
          </a:p>
          <a:p>
            <a:r>
              <a:rPr lang="en-US" sz="2400" dirty="0" smtClean="0"/>
              <a:t>Warming Up With Intention</a:t>
            </a:r>
          </a:p>
          <a:p>
            <a:r>
              <a:rPr lang="en-US" sz="2400" dirty="0" smtClean="0"/>
              <a:t>Reflective Intention</a:t>
            </a:r>
          </a:p>
          <a:p>
            <a:r>
              <a:rPr lang="en-US" sz="2400" dirty="0" smtClean="0"/>
              <a:t>Leading the Charge</a:t>
            </a:r>
          </a:p>
          <a:p>
            <a:r>
              <a:rPr lang="en-US" sz="2400" dirty="0" smtClean="0"/>
              <a:t>Function…Function…Function</a:t>
            </a:r>
          </a:p>
          <a:p>
            <a:r>
              <a:rPr lang="en-US" sz="2400" dirty="0" smtClean="0"/>
              <a:t>Maintaining Momentum</a:t>
            </a:r>
          </a:p>
          <a:p>
            <a:r>
              <a:rPr lang="en-US" sz="2400" dirty="0" smtClean="0"/>
              <a:t>Examples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Snagit_PPTA23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03" y="1425526"/>
            <a:ext cx="3050374" cy="40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631951" y="228600"/>
            <a:ext cx="80645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7500"/>
            </a:pPr>
            <a:r>
              <a:rPr lang="en-US" sz="4000" dirty="0" smtClean="0"/>
              <a:t>third… “</a:t>
            </a:r>
            <a:r>
              <a:rPr lang="en-US" sz="4000" dirty="0" smtClean="0">
                <a:solidFill>
                  <a:srgbClr val="C00000"/>
                </a:solidFill>
              </a:rPr>
              <a:t>What Happens right After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475" name="Shape 475"/>
          <p:cNvSpPr/>
          <p:nvPr/>
        </p:nvSpPr>
        <p:spPr>
          <a:xfrm>
            <a:off x="7200000" y="3255333"/>
            <a:ext cx="1447800" cy="8379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FF0000"/>
                </a:solidFill>
                <a:cs typeface="Arial"/>
                <a:sym typeface="Arial"/>
                <a:rtl val="0"/>
              </a:rPr>
              <a:t>Maintaining </a:t>
            </a: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Consequence                                </a:t>
            </a:r>
          </a:p>
          <a:p>
            <a:pPr>
              <a:buSzPct val="25000"/>
            </a:pP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    3</a:t>
            </a: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i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sz="11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6" name="Shape 476"/>
          <p:cNvSpPr/>
          <p:nvPr/>
        </p:nvSpPr>
        <p:spPr>
          <a:xfrm flipH="1">
            <a:off x="3769519" y="3250201"/>
            <a:ext cx="1158899" cy="80489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Antecedent</a:t>
            </a:r>
          </a:p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</a:t>
            </a:r>
          </a:p>
          <a:p>
            <a:pPr>
              <a:buSzPct val="25000"/>
            </a:pPr>
            <a:endParaRPr lang="en-US" sz="1200" b="1" kern="0" dirty="0" smtClean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200" b="1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 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2</a:t>
            </a: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073201" y="3233734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CCCCCC"/>
                </a:solidFill>
                <a:cs typeface="Arial"/>
                <a:sym typeface="Arial"/>
                <a:rtl val="0"/>
              </a:rPr>
              <a:t>Setting Event</a:t>
            </a:r>
          </a:p>
          <a:p>
            <a:endParaRPr sz="12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5437801" y="4453001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Replacement Behavior</a:t>
            </a:r>
          </a:p>
          <a:p>
            <a:pPr>
              <a:buSzPct val="25000"/>
            </a:pPr>
            <a:r>
              <a:rPr lang="en-US" sz="11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479" name="Shape 479"/>
          <p:cNvSpPr/>
          <p:nvPr/>
        </p:nvSpPr>
        <p:spPr>
          <a:xfrm>
            <a:off x="5437801" y="3217200"/>
            <a:ext cx="1381199" cy="8379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Problem Behavior</a:t>
            </a:r>
            <a:r>
              <a:rPr lang="en-US" sz="14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                </a:t>
            </a:r>
          </a:p>
          <a:p>
            <a:pPr>
              <a:buSzPct val="25000"/>
            </a:pPr>
            <a:endParaRPr lang="en-US" sz="1400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400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</a:t>
            </a:r>
            <a:r>
              <a:rPr lang="en-US" sz="14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1</a:t>
            </a: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7200000" y="1981400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Maintaining Consequence</a:t>
            </a:r>
          </a:p>
          <a:p>
            <a:endParaRPr sz="11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073200" y="2026350"/>
            <a:ext cx="1939800" cy="324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Routine                              2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                  </a:t>
            </a:r>
            <a:r>
              <a:rPr lang="en-US" sz="1200" kern="0" dirty="0" smtClean="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1200" b="1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5437801" y="1981400"/>
            <a:ext cx="1381199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CCCCCC"/>
                </a:solidFill>
                <a:cs typeface="Arial"/>
                <a:sym typeface="Arial"/>
                <a:rtl val="0"/>
              </a:rPr>
              <a:t>Target Behavior</a:t>
            </a:r>
            <a:r>
              <a:rPr lang="en-US" sz="1200" b="1" u="sng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483" name="Shape 483"/>
          <p:cNvCxnSpPr/>
          <p:nvPr/>
        </p:nvCxnSpPr>
        <p:spPr>
          <a:xfrm rot="10800000" flipH="1">
            <a:off x="4896000" y="2613033"/>
            <a:ext cx="525600" cy="555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4" name="Shape 484"/>
          <p:cNvCxnSpPr/>
          <p:nvPr/>
        </p:nvCxnSpPr>
        <p:spPr>
          <a:xfrm>
            <a:off x="3454401" y="3657600"/>
            <a:ext cx="2903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5" name="Shape 485"/>
          <p:cNvCxnSpPr/>
          <p:nvPr/>
        </p:nvCxnSpPr>
        <p:spPr>
          <a:xfrm>
            <a:off x="4953138" y="3657600"/>
            <a:ext cx="4112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6" name="Shape 486"/>
          <p:cNvCxnSpPr/>
          <p:nvPr/>
        </p:nvCxnSpPr>
        <p:spPr>
          <a:xfrm>
            <a:off x="6818987" y="36576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7" name="Shape 487"/>
          <p:cNvCxnSpPr/>
          <p:nvPr/>
        </p:nvCxnSpPr>
        <p:spPr>
          <a:xfrm>
            <a:off x="4826400" y="4103767"/>
            <a:ext cx="595200" cy="542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8" name="Shape 488"/>
          <p:cNvCxnSpPr/>
          <p:nvPr/>
        </p:nvCxnSpPr>
        <p:spPr>
          <a:xfrm>
            <a:off x="6818987" y="23622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9" name="Shape 489"/>
          <p:cNvCxnSpPr/>
          <p:nvPr/>
        </p:nvCxnSpPr>
        <p:spPr>
          <a:xfrm rot="10800000" flipH="1">
            <a:off x="6819001" y="4157876"/>
            <a:ext cx="574799" cy="434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90" name="Shape 490"/>
          <p:cNvCxnSpPr/>
          <p:nvPr/>
        </p:nvCxnSpPr>
        <p:spPr>
          <a:xfrm>
            <a:off x="8647787" y="3636133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91" name="Shape 491"/>
          <p:cNvSpPr/>
          <p:nvPr/>
        </p:nvSpPr>
        <p:spPr>
          <a:xfrm flipH="1">
            <a:off x="9028787" y="3255150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CCCCCC"/>
                </a:solidFill>
                <a:cs typeface="Arial"/>
                <a:sym typeface="Arial"/>
                <a:rtl val="0"/>
              </a:rPr>
              <a:t>Function</a:t>
            </a: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95325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631951" y="228600"/>
            <a:ext cx="80645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7500"/>
            </a:pPr>
            <a:r>
              <a:rPr lang="en-US" sz="4000" dirty="0" smtClean="0"/>
              <a:t>Fourth… “</a:t>
            </a:r>
            <a:r>
              <a:rPr lang="en-US" sz="4000" dirty="0" smtClean="0">
                <a:solidFill>
                  <a:srgbClr val="C00000"/>
                </a:solidFill>
              </a:rPr>
              <a:t>why (the Pay-Off)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475" name="Shape 475"/>
          <p:cNvSpPr/>
          <p:nvPr/>
        </p:nvSpPr>
        <p:spPr>
          <a:xfrm>
            <a:off x="7200000" y="3255333"/>
            <a:ext cx="1447800" cy="8379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FF0000"/>
                </a:solidFill>
                <a:cs typeface="Arial"/>
                <a:sym typeface="Arial"/>
                <a:rtl val="0"/>
              </a:rPr>
              <a:t>Maintaining </a:t>
            </a: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Consequence                                </a:t>
            </a:r>
          </a:p>
          <a:p>
            <a:pPr>
              <a:buSzPct val="25000"/>
            </a:pP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    3</a:t>
            </a: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i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sz="11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6" name="Shape 476"/>
          <p:cNvSpPr/>
          <p:nvPr/>
        </p:nvSpPr>
        <p:spPr>
          <a:xfrm flipH="1">
            <a:off x="3769519" y="3250201"/>
            <a:ext cx="1158899" cy="80489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Antecedent</a:t>
            </a:r>
          </a:p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</a:t>
            </a:r>
          </a:p>
          <a:p>
            <a:pPr>
              <a:buSzPct val="25000"/>
            </a:pPr>
            <a:endParaRPr lang="en-US" sz="1200" b="1" kern="0" dirty="0" smtClean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200" b="1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 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2</a:t>
            </a: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073201" y="3233734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CCCCCC"/>
                </a:solidFill>
                <a:cs typeface="Arial"/>
                <a:sym typeface="Arial"/>
                <a:rtl val="0"/>
              </a:rPr>
              <a:t>Setting Event</a:t>
            </a:r>
          </a:p>
          <a:p>
            <a:endParaRPr sz="12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5437801" y="4453001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Replacement Behavior</a:t>
            </a:r>
          </a:p>
          <a:p>
            <a:pPr>
              <a:buSzPct val="25000"/>
            </a:pPr>
            <a:r>
              <a:rPr lang="en-US" sz="11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479" name="Shape 479"/>
          <p:cNvSpPr/>
          <p:nvPr/>
        </p:nvSpPr>
        <p:spPr>
          <a:xfrm>
            <a:off x="5437801" y="3217200"/>
            <a:ext cx="1381199" cy="8379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Problem Behavior</a:t>
            </a:r>
            <a:r>
              <a:rPr lang="en-US" sz="14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                </a:t>
            </a:r>
          </a:p>
          <a:p>
            <a:pPr>
              <a:buSzPct val="25000"/>
            </a:pPr>
            <a:endParaRPr lang="en-US" sz="1400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400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</a:t>
            </a:r>
            <a:r>
              <a:rPr lang="en-US" sz="14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1</a:t>
            </a: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7200000" y="1981400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Maintaining Consequence</a:t>
            </a:r>
          </a:p>
          <a:p>
            <a:endParaRPr sz="11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073200" y="2026350"/>
            <a:ext cx="1939800" cy="324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Routine                              2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                  </a:t>
            </a:r>
            <a:r>
              <a:rPr lang="en-US" sz="1200" kern="0" dirty="0" smtClean="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1200" b="1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5437801" y="1981400"/>
            <a:ext cx="1381199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CCCCCC"/>
                </a:solidFill>
                <a:cs typeface="Arial"/>
                <a:sym typeface="Arial"/>
                <a:rtl val="0"/>
              </a:rPr>
              <a:t>Target Behavior</a:t>
            </a:r>
            <a:r>
              <a:rPr lang="en-US" sz="1200" b="1" u="sng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483" name="Shape 483"/>
          <p:cNvCxnSpPr/>
          <p:nvPr/>
        </p:nvCxnSpPr>
        <p:spPr>
          <a:xfrm rot="10800000" flipH="1">
            <a:off x="4896000" y="2613033"/>
            <a:ext cx="525600" cy="555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4" name="Shape 484"/>
          <p:cNvCxnSpPr/>
          <p:nvPr/>
        </p:nvCxnSpPr>
        <p:spPr>
          <a:xfrm>
            <a:off x="3454401" y="3657600"/>
            <a:ext cx="2903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5" name="Shape 485"/>
          <p:cNvCxnSpPr/>
          <p:nvPr/>
        </p:nvCxnSpPr>
        <p:spPr>
          <a:xfrm>
            <a:off x="4953138" y="3657600"/>
            <a:ext cx="4112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6" name="Shape 486"/>
          <p:cNvCxnSpPr/>
          <p:nvPr/>
        </p:nvCxnSpPr>
        <p:spPr>
          <a:xfrm>
            <a:off x="6818987" y="36576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7" name="Shape 487"/>
          <p:cNvCxnSpPr/>
          <p:nvPr/>
        </p:nvCxnSpPr>
        <p:spPr>
          <a:xfrm>
            <a:off x="4826400" y="4103767"/>
            <a:ext cx="595200" cy="542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8" name="Shape 488"/>
          <p:cNvCxnSpPr/>
          <p:nvPr/>
        </p:nvCxnSpPr>
        <p:spPr>
          <a:xfrm>
            <a:off x="6818987" y="23622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9" name="Shape 489"/>
          <p:cNvCxnSpPr/>
          <p:nvPr/>
        </p:nvCxnSpPr>
        <p:spPr>
          <a:xfrm rot="10800000" flipH="1">
            <a:off x="6819001" y="4157876"/>
            <a:ext cx="574799" cy="434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90" name="Shape 490"/>
          <p:cNvCxnSpPr/>
          <p:nvPr/>
        </p:nvCxnSpPr>
        <p:spPr>
          <a:xfrm>
            <a:off x="8647787" y="3636133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91" name="Shape 491"/>
          <p:cNvSpPr/>
          <p:nvPr/>
        </p:nvSpPr>
        <p:spPr>
          <a:xfrm flipH="1">
            <a:off x="9028786" y="3229381"/>
            <a:ext cx="1158899" cy="87438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Function</a:t>
            </a:r>
          </a:p>
          <a:p>
            <a:pPr>
              <a:buSzPct val="25000"/>
            </a:pP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 algn="ctr">
              <a:buSzPct val="25000"/>
            </a:pP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The Why</a:t>
            </a:r>
          </a:p>
          <a:p>
            <a:pPr algn="ctr">
              <a:buSzPct val="25000"/>
            </a:pP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4</a:t>
            </a: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667755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631951" y="228600"/>
            <a:ext cx="80645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7500"/>
            </a:pPr>
            <a:r>
              <a:rPr lang="en-US" sz="4000" dirty="0" smtClean="0"/>
              <a:t>Fifth…. “</a:t>
            </a:r>
            <a:r>
              <a:rPr lang="en-US" sz="4000" dirty="0" smtClean="0">
                <a:solidFill>
                  <a:srgbClr val="C00000"/>
                </a:solidFill>
              </a:rPr>
              <a:t>Setting Events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475" name="Shape 475"/>
          <p:cNvSpPr/>
          <p:nvPr/>
        </p:nvSpPr>
        <p:spPr>
          <a:xfrm>
            <a:off x="7200000" y="3255333"/>
            <a:ext cx="1447800" cy="8379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Maintaining 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Consequence                                </a:t>
            </a:r>
          </a:p>
          <a:p>
            <a:pPr>
              <a:buSzPct val="25000"/>
            </a:pP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   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3</a:t>
            </a: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i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sz="11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6" name="Shape 476"/>
          <p:cNvSpPr/>
          <p:nvPr/>
        </p:nvSpPr>
        <p:spPr>
          <a:xfrm flipH="1">
            <a:off x="3769519" y="3250201"/>
            <a:ext cx="1158899" cy="80489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Antecedent</a:t>
            </a:r>
          </a:p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</a:t>
            </a:r>
          </a:p>
          <a:p>
            <a:pPr>
              <a:buSzPct val="25000"/>
            </a:pPr>
            <a:endParaRPr lang="en-US" sz="1200" b="1" kern="0" dirty="0" smtClean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200" b="1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 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2</a:t>
            </a: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073201" y="3233734"/>
            <a:ext cx="1381199" cy="80489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FF0000"/>
                </a:solidFill>
                <a:cs typeface="Arial"/>
                <a:sym typeface="Arial"/>
                <a:rtl val="0"/>
              </a:rPr>
              <a:t>Setting </a:t>
            </a: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Event </a:t>
            </a:r>
          </a:p>
          <a:p>
            <a:pPr>
              <a:buSzPct val="25000"/>
            </a:pP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endParaRPr lang="en-US" sz="1200" b="1" kern="0" dirty="0" smtClean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200" b="1" kern="0" dirty="0">
                <a:solidFill>
                  <a:srgbClr val="FF0000"/>
                </a:solidFill>
                <a:cs typeface="Arial"/>
                <a:sym typeface="Arial"/>
                <a:rtl val="0"/>
              </a:rPr>
              <a:t> </a:t>
            </a:r>
            <a:r>
              <a:rPr lang="en-US" sz="1200" b="1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 5</a:t>
            </a:r>
            <a:endParaRPr lang="en-US" sz="1200" b="1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endParaRPr sz="1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5437801" y="4453001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Replacement Behavior</a:t>
            </a:r>
          </a:p>
          <a:p>
            <a:pPr>
              <a:buSzPct val="25000"/>
            </a:pPr>
            <a:r>
              <a:rPr lang="en-US" sz="11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479" name="Shape 479"/>
          <p:cNvSpPr/>
          <p:nvPr/>
        </p:nvSpPr>
        <p:spPr>
          <a:xfrm>
            <a:off x="5437801" y="3217200"/>
            <a:ext cx="1381199" cy="8379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Problem Behavior</a:t>
            </a:r>
            <a:r>
              <a:rPr lang="en-US" sz="14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                </a:t>
            </a:r>
          </a:p>
          <a:p>
            <a:pPr>
              <a:buSzPct val="25000"/>
            </a:pPr>
            <a:endParaRPr lang="en-US" sz="1400" kern="0" dirty="0">
              <a:solidFill>
                <a:srgbClr val="FF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400" kern="0" dirty="0" smtClean="0">
                <a:solidFill>
                  <a:srgbClr val="FF0000"/>
                </a:solidFill>
                <a:cs typeface="Arial"/>
                <a:sym typeface="Arial"/>
                <a:rtl val="0"/>
              </a:rPr>
              <a:t>            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1</a:t>
            </a: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7200000" y="1981400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Maintaining Consequence</a:t>
            </a:r>
          </a:p>
          <a:p>
            <a:endParaRPr sz="11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073200" y="2026350"/>
            <a:ext cx="1939800" cy="324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Routine                              2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                             </a:t>
            </a:r>
            <a:r>
              <a:rPr lang="en-US" sz="1200" kern="0" dirty="0" smtClean="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1200" b="1" u="sng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5437801" y="1981400"/>
            <a:ext cx="1381199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CCCCCC"/>
                </a:solidFill>
                <a:cs typeface="Arial"/>
                <a:sym typeface="Arial"/>
                <a:rtl val="0"/>
              </a:rPr>
              <a:t>Target </a:t>
            </a:r>
            <a:r>
              <a:rPr lang="en-US" sz="1200" b="1" kern="0" dirty="0">
                <a:solidFill>
                  <a:srgbClr val="CCCCCC"/>
                </a:solidFill>
                <a:cs typeface="Arial"/>
                <a:sym typeface="Arial"/>
                <a:rtl val="0"/>
              </a:rPr>
              <a:t>Behavior</a:t>
            </a:r>
            <a:r>
              <a:rPr lang="en-US" sz="1200" b="1" u="sng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483" name="Shape 483"/>
          <p:cNvCxnSpPr/>
          <p:nvPr/>
        </p:nvCxnSpPr>
        <p:spPr>
          <a:xfrm rot="10800000" flipH="1">
            <a:off x="4896000" y="2613033"/>
            <a:ext cx="525600" cy="555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4" name="Shape 484"/>
          <p:cNvCxnSpPr/>
          <p:nvPr/>
        </p:nvCxnSpPr>
        <p:spPr>
          <a:xfrm>
            <a:off x="3454401" y="3657600"/>
            <a:ext cx="2903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5" name="Shape 485"/>
          <p:cNvCxnSpPr/>
          <p:nvPr/>
        </p:nvCxnSpPr>
        <p:spPr>
          <a:xfrm>
            <a:off x="4953138" y="3657600"/>
            <a:ext cx="4112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6" name="Shape 486"/>
          <p:cNvCxnSpPr/>
          <p:nvPr/>
        </p:nvCxnSpPr>
        <p:spPr>
          <a:xfrm>
            <a:off x="6818987" y="36576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7" name="Shape 487"/>
          <p:cNvCxnSpPr/>
          <p:nvPr/>
        </p:nvCxnSpPr>
        <p:spPr>
          <a:xfrm>
            <a:off x="4826400" y="4103767"/>
            <a:ext cx="595200" cy="542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8" name="Shape 488"/>
          <p:cNvCxnSpPr/>
          <p:nvPr/>
        </p:nvCxnSpPr>
        <p:spPr>
          <a:xfrm>
            <a:off x="6818987" y="23622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9" name="Shape 489"/>
          <p:cNvCxnSpPr/>
          <p:nvPr/>
        </p:nvCxnSpPr>
        <p:spPr>
          <a:xfrm rot="10800000" flipH="1">
            <a:off x="6819001" y="4157876"/>
            <a:ext cx="574799" cy="4346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90" name="Shape 490"/>
          <p:cNvCxnSpPr/>
          <p:nvPr/>
        </p:nvCxnSpPr>
        <p:spPr>
          <a:xfrm>
            <a:off x="8647787" y="3636133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91" name="Shape 491"/>
          <p:cNvSpPr/>
          <p:nvPr/>
        </p:nvSpPr>
        <p:spPr>
          <a:xfrm flipH="1">
            <a:off x="9028786" y="3229381"/>
            <a:ext cx="1158899" cy="87438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Function</a:t>
            </a:r>
          </a:p>
          <a:p>
            <a:pPr>
              <a:buSzPct val="25000"/>
            </a:pP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pPr algn="ctr"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The Why</a:t>
            </a:r>
          </a:p>
          <a:p>
            <a:pPr algn="ctr">
              <a:buSzPct val="25000"/>
            </a:pPr>
            <a:r>
              <a:rPr lang="en-US" sz="1200" b="1" kern="0" dirty="0" smtClean="0">
                <a:solidFill>
                  <a:prstClr val="black"/>
                </a:solidFill>
                <a:cs typeface="Arial"/>
                <a:sym typeface="Arial"/>
                <a:rtl val="0"/>
              </a:rPr>
              <a:t>4</a:t>
            </a:r>
            <a:endParaRPr lang="en-US" sz="1200" b="1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41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7" y="274638"/>
            <a:ext cx="10972800" cy="1143299"/>
          </a:xfrm>
        </p:spPr>
        <p:txBody>
          <a:bodyPr/>
          <a:lstStyle/>
          <a:p>
            <a:r>
              <a:rPr lang="en-US" dirty="0" smtClean="0"/>
              <a:t>FBA to PBSP via CBP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3877" y="1547446"/>
            <a:ext cx="11238523" cy="531055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An FBA is completed when: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FACTS interview with the teacher (or other staff)</a:t>
            </a:r>
          </a:p>
          <a:p>
            <a:pPr lvl="1"/>
            <a:r>
              <a:rPr lang="en-US" sz="2400" dirty="0" smtClean="0"/>
              <a:t>ABC observation to verify the information from the FACTS</a:t>
            </a:r>
          </a:p>
          <a:p>
            <a:pPr lvl="1"/>
            <a:r>
              <a:rPr lang="en-US" sz="2400" dirty="0" smtClean="0"/>
              <a:t>Summary of Behavior table with an accurate Final Hypothesis/Summary of Behavior 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Steps in Behavior Support Planning: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Develop a Competing Behavior Pathway</a:t>
            </a:r>
          </a:p>
          <a:p>
            <a:pPr lvl="1"/>
            <a:r>
              <a:rPr lang="en-US" sz="2400" dirty="0" smtClean="0"/>
              <a:t>Develop a Behavior Support Plan</a:t>
            </a:r>
          </a:p>
          <a:p>
            <a:pPr lvl="1"/>
            <a:r>
              <a:rPr lang="en-US" sz="2400" dirty="0" smtClean="0"/>
              <a:t>Create an Implementation Plan</a:t>
            </a:r>
          </a:p>
          <a:p>
            <a:pPr lvl="1"/>
            <a:r>
              <a:rPr lang="en-US" sz="2400" dirty="0" smtClean="0"/>
              <a:t>Outline an Evaluation Plan</a:t>
            </a:r>
          </a:p>
          <a:p>
            <a:pPr lvl="1"/>
            <a:r>
              <a:rPr lang="en-US" sz="2400" dirty="0" smtClean="0"/>
              <a:t>Consistently review and follow-up on plan</a:t>
            </a:r>
          </a:p>
          <a:p>
            <a:endParaRPr lang="en-US" dirty="0"/>
          </a:p>
        </p:txBody>
      </p:sp>
      <p:pic>
        <p:nvPicPr>
          <p:cNvPr id="4" name="Snagit_PPT54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29" y="4157785"/>
            <a:ext cx="3774362" cy="21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05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40" y="484632"/>
            <a:ext cx="10417908" cy="1164414"/>
          </a:xfrm>
        </p:spPr>
        <p:txBody>
          <a:bodyPr/>
          <a:lstStyle/>
          <a:p>
            <a:r>
              <a:rPr lang="en-US" dirty="0" smtClean="0"/>
              <a:t>Facts &amp; ABC Recording Form</a:t>
            </a:r>
            <a:endParaRPr lang="en-US" dirty="0"/>
          </a:p>
        </p:txBody>
      </p:sp>
      <p:pic>
        <p:nvPicPr>
          <p:cNvPr id="4" name="Snagit_PPT2DC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0" y="1847870"/>
            <a:ext cx="3092969" cy="4050792"/>
          </a:xfrm>
          <a:prstGeom prst="rect">
            <a:avLst/>
          </a:prstGeom>
        </p:spPr>
      </p:pic>
      <p:pic>
        <p:nvPicPr>
          <p:cNvPr id="5" name="Snagit_PPT80B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33" y="1847870"/>
            <a:ext cx="3113418" cy="4050792"/>
          </a:xfrm>
          <a:prstGeom prst="rect">
            <a:avLst/>
          </a:prstGeom>
        </p:spPr>
      </p:pic>
      <p:pic>
        <p:nvPicPr>
          <p:cNvPr id="6" name="Snagit_PPT615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39" y="1847870"/>
            <a:ext cx="3098056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2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359586"/>
            <a:ext cx="11151694" cy="1219122"/>
          </a:xfrm>
        </p:spPr>
        <p:txBody>
          <a:bodyPr>
            <a:noAutofit/>
          </a:bodyPr>
          <a:lstStyle/>
          <a:p>
            <a:r>
              <a:rPr lang="en-US" sz="4000" dirty="0" smtClean="0"/>
              <a:t>Behavior Support Plan</a:t>
            </a:r>
            <a:br>
              <a:rPr lang="en-US" sz="4000" dirty="0" smtClean="0"/>
            </a:br>
            <a:r>
              <a:rPr lang="en-US" sz="4000" dirty="0" smtClean="0"/>
              <a:t>The Essential Components</a:t>
            </a:r>
            <a:endParaRPr lang="en-US" sz="4000" dirty="0"/>
          </a:p>
        </p:txBody>
      </p:sp>
      <p:pic>
        <p:nvPicPr>
          <p:cNvPr id="4" name="Snagit_PPTCE9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6" y="1819031"/>
            <a:ext cx="3122137" cy="4046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nagit_PPT3C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76" y="1824893"/>
            <a:ext cx="3116731" cy="4034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nagit_PPT21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5" y="1828324"/>
            <a:ext cx="2970138" cy="4037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8624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06" y="484632"/>
            <a:ext cx="10337942" cy="1609344"/>
          </a:xfrm>
        </p:spPr>
        <p:txBody>
          <a:bodyPr/>
          <a:lstStyle/>
          <a:p>
            <a:r>
              <a:rPr lang="en-US" dirty="0" smtClean="0"/>
              <a:t>Kelly’s Examples </a:t>
            </a:r>
            <a:br>
              <a:rPr lang="en-US" dirty="0" smtClean="0"/>
            </a:br>
            <a:r>
              <a:rPr lang="en-US" dirty="0" smtClean="0"/>
              <a:t>Targeted Behavior Support</a:t>
            </a:r>
            <a:endParaRPr lang="en-US" dirty="0"/>
          </a:p>
        </p:txBody>
      </p:sp>
      <p:pic>
        <p:nvPicPr>
          <p:cNvPr id="4" name="Snagit_PPT7E0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24" y="2203938"/>
            <a:ext cx="4448315" cy="3414766"/>
          </a:xfrm>
          <a:prstGeom prst="rect">
            <a:avLst/>
          </a:prstGeom>
        </p:spPr>
      </p:pic>
      <p:pic>
        <p:nvPicPr>
          <p:cNvPr id="5" name="Snagit_PPT1D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" y="2203938"/>
            <a:ext cx="4650972" cy="34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0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Kelly’s Examples </a:t>
            </a:r>
            <a:br>
              <a:rPr lang="en-US" dirty="0" smtClean="0"/>
            </a:br>
            <a:r>
              <a:rPr lang="en-US" dirty="0" smtClean="0"/>
              <a:t>Targeted Behavior Support</a:t>
            </a:r>
            <a:endParaRPr lang="en-US" dirty="0"/>
          </a:p>
        </p:txBody>
      </p:sp>
      <p:pic>
        <p:nvPicPr>
          <p:cNvPr id="4" name="Snagit_PPTE25E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345567"/>
            <a:ext cx="4696085" cy="3641018"/>
          </a:xfrm>
          <a:prstGeom prst="rect">
            <a:avLst/>
          </a:prstGeom>
        </p:spPr>
      </p:pic>
      <p:pic>
        <p:nvPicPr>
          <p:cNvPr id="5" name="Snagit_PPT2F5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85" y="2345567"/>
            <a:ext cx="4544501" cy="35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5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Kelly’s Examples</a:t>
            </a:r>
            <a:br>
              <a:rPr lang="en-US" dirty="0" smtClean="0"/>
            </a:br>
            <a:r>
              <a:rPr lang="en-US" dirty="0" smtClean="0"/>
              <a:t>Targeted Behavior support</a:t>
            </a:r>
            <a:endParaRPr lang="en-US" dirty="0"/>
          </a:p>
        </p:txBody>
      </p:sp>
      <p:pic>
        <p:nvPicPr>
          <p:cNvPr id="4" name="Snagit_PPT808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406745"/>
            <a:ext cx="4674460" cy="3593362"/>
          </a:xfrm>
          <a:prstGeom prst="rect">
            <a:avLst/>
          </a:prstGeom>
        </p:spPr>
      </p:pic>
      <p:pic>
        <p:nvPicPr>
          <p:cNvPr id="5" name="Snagit_PPTC7E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28" y="2406745"/>
            <a:ext cx="4470286" cy="35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4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Momentum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9848" y="1813169"/>
            <a:ext cx="10058400" cy="4359031"/>
          </a:xfrm>
        </p:spPr>
        <p:txBody>
          <a:bodyPr/>
          <a:lstStyle/>
          <a:p>
            <a:r>
              <a:rPr lang="en-US" sz="4000" dirty="0" smtClean="0"/>
              <a:t>Building capacity with our SE Directors</a:t>
            </a:r>
          </a:p>
          <a:p>
            <a:r>
              <a:rPr lang="en-US" sz="4000" dirty="0" smtClean="0"/>
              <a:t>Targeted support (RAC)</a:t>
            </a:r>
          </a:p>
          <a:p>
            <a:r>
              <a:rPr lang="en-US" sz="4000" dirty="0" smtClean="0"/>
              <a:t>Intentional follow-up </a:t>
            </a:r>
            <a:r>
              <a:rPr lang="en-US" sz="4000" dirty="0"/>
              <a:t>t</a:t>
            </a:r>
            <a:r>
              <a:rPr lang="en-US" sz="4000" dirty="0" smtClean="0"/>
              <a:t>raining</a:t>
            </a:r>
          </a:p>
          <a:p>
            <a:r>
              <a:rPr lang="en-US" sz="4000" dirty="0" smtClean="0"/>
              <a:t>PLC’s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8" y="713179"/>
            <a:ext cx="2187113" cy="174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292" y="2316842"/>
            <a:ext cx="3777077" cy="229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9346" y="4126522"/>
            <a:ext cx="2661700" cy="2306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3429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nebloodcenter.org/wp-content/uploads/2014/01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85" y="745040"/>
            <a:ext cx="8287481" cy="551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7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Warming up with intention</a:t>
            </a:r>
            <a:endParaRPr lang="en-US" dirty="0"/>
          </a:p>
        </p:txBody>
      </p:sp>
      <p:pic>
        <p:nvPicPr>
          <p:cNvPr id="3074" name="Picture 2" descr="http://blog.dominodatalab.com/content/images/2014/11/intenion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074926"/>
            <a:ext cx="640776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vehealthysimply.com/wp-content/uploads/2012/12/inten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3029013"/>
            <a:ext cx="277812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uerillamarketing.online/wp-content/uploads/2015/11/Guerrilla-Marketing-Online-Success-Principles-Number-1.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90" y="4638479"/>
            <a:ext cx="19716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631951" y="228600"/>
            <a:ext cx="80645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0" u="sng" dirty="0" smtClean="0"/>
              <a:t> </a:t>
            </a:r>
            <a:endParaRPr lang="en-US" sz="3200" b="0" u="sng" dirty="0"/>
          </a:p>
        </p:txBody>
      </p:sp>
      <p:sp>
        <p:nvSpPr>
          <p:cNvPr id="130" name="Shape 130"/>
          <p:cNvSpPr/>
          <p:nvPr/>
        </p:nvSpPr>
        <p:spPr>
          <a:xfrm>
            <a:off x="7200000" y="3255333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MC</a:t>
            </a:r>
          </a:p>
          <a:p>
            <a:endParaRPr sz="1100" i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sz="11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31" name="Shape 131"/>
          <p:cNvSpPr/>
          <p:nvPr/>
        </p:nvSpPr>
        <p:spPr>
          <a:xfrm flipH="1">
            <a:off x="3818164" y="3200733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A</a:t>
            </a: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2133609" y="3168634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SE</a:t>
            </a:r>
          </a:p>
          <a:p>
            <a:endParaRPr sz="1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5437801" y="4453001"/>
            <a:ext cx="1381199" cy="804899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 sz="11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>
              <a:buSzPct val="25000"/>
            </a:pPr>
            <a:r>
              <a:rPr lang="en-US" sz="1100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134" name="Shape 134"/>
          <p:cNvSpPr/>
          <p:nvPr/>
        </p:nvSpPr>
        <p:spPr>
          <a:xfrm>
            <a:off x="5437801" y="3200733"/>
            <a:ext cx="1381199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TB</a:t>
            </a: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7200000" y="1981400"/>
            <a:ext cx="1447800" cy="8379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 sz="1200" b="1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200" b="1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073200" y="2026350"/>
            <a:ext cx="1939800" cy="324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R</a:t>
            </a:r>
            <a:r>
              <a:rPr lang="en-US" sz="1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137" name="Shape 137"/>
          <p:cNvSpPr/>
          <p:nvPr/>
        </p:nvSpPr>
        <p:spPr>
          <a:xfrm>
            <a:off x="5437801" y="1981400"/>
            <a:ext cx="1381199" cy="8379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u="sng" ker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138" name="Shape 138"/>
          <p:cNvCxnSpPr/>
          <p:nvPr/>
        </p:nvCxnSpPr>
        <p:spPr>
          <a:xfrm rot="10800000" flipH="1">
            <a:off x="4896000" y="2613033"/>
            <a:ext cx="525600" cy="555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9" name="Shape 139"/>
          <p:cNvCxnSpPr/>
          <p:nvPr/>
        </p:nvCxnSpPr>
        <p:spPr>
          <a:xfrm>
            <a:off x="3454401" y="3657600"/>
            <a:ext cx="2903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0" name="Shape 140"/>
          <p:cNvCxnSpPr/>
          <p:nvPr/>
        </p:nvCxnSpPr>
        <p:spPr>
          <a:xfrm>
            <a:off x="4953138" y="3657600"/>
            <a:ext cx="4112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1" name="Shape 141"/>
          <p:cNvCxnSpPr/>
          <p:nvPr/>
        </p:nvCxnSpPr>
        <p:spPr>
          <a:xfrm>
            <a:off x="6818987" y="36576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2" name="Shape 142"/>
          <p:cNvCxnSpPr/>
          <p:nvPr/>
        </p:nvCxnSpPr>
        <p:spPr>
          <a:xfrm>
            <a:off x="4826400" y="4103767"/>
            <a:ext cx="595200" cy="5426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3" name="Shape 143"/>
          <p:cNvCxnSpPr/>
          <p:nvPr/>
        </p:nvCxnSpPr>
        <p:spPr>
          <a:xfrm>
            <a:off x="6818987" y="23622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6819001" y="4157876"/>
            <a:ext cx="574799" cy="4346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5" name="Shape 145"/>
          <p:cNvCxnSpPr/>
          <p:nvPr/>
        </p:nvCxnSpPr>
        <p:spPr>
          <a:xfrm>
            <a:off x="8647787" y="3636133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46" name="Shape 146"/>
          <p:cNvSpPr/>
          <p:nvPr/>
        </p:nvSpPr>
        <p:spPr>
          <a:xfrm flipH="1">
            <a:off x="9028801" y="3271934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F</a:t>
            </a: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818246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631951" y="228600"/>
            <a:ext cx="80645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0" u="sng"/>
              <a:t>Competing Behavior Pathway </a:t>
            </a:r>
          </a:p>
        </p:txBody>
      </p:sp>
      <p:sp>
        <p:nvSpPr>
          <p:cNvPr id="240" name="Shape 240"/>
          <p:cNvSpPr/>
          <p:nvPr/>
        </p:nvSpPr>
        <p:spPr>
          <a:xfrm>
            <a:off x="7200000" y="3255333"/>
            <a:ext cx="1447800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Maintaining Consequence</a:t>
            </a: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i="1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sz="11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1" name="Shape 241"/>
          <p:cNvSpPr/>
          <p:nvPr/>
        </p:nvSpPr>
        <p:spPr>
          <a:xfrm flipH="1">
            <a:off x="3769526" y="3233801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Antecedent</a:t>
            </a: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073201" y="3233734"/>
            <a:ext cx="13811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Setting Event</a:t>
            </a:r>
          </a:p>
          <a:p>
            <a:endParaRPr sz="1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5437801" y="4453001"/>
            <a:ext cx="1381199" cy="80489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Replacement Behavior</a:t>
            </a:r>
          </a:p>
          <a:p>
            <a:pPr>
              <a:buSzPct val="25000"/>
            </a:pPr>
            <a:r>
              <a:rPr lang="en-US" sz="11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244" name="Shape 244"/>
          <p:cNvSpPr/>
          <p:nvPr/>
        </p:nvSpPr>
        <p:spPr>
          <a:xfrm>
            <a:off x="5437801" y="3217200"/>
            <a:ext cx="1381199" cy="8379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Problem Behavior</a:t>
            </a:r>
            <a:endParaRPr lang="en-US" sz="1200" b="1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7200000" y="1981400"/>
            <a:ext cx="1447800" cy="8379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Maintaining </a:t>
            </a:r>
          </a:p>
          <a:p>
            <a:pPr>
              <a:buSzPct val="25000"/>
            </a:pPr>
            <a:r>
              <a:rPr lang="en-US" sz="12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(“Natural”)</a:t>
            </a:r>
          </a:p>
          <a:p>
            <a:pPr>
              <a:buSzPct val="25000"/>
            </a:pPr>
            <a:r>
              <a:rPr lang="en-US" sz="12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Consequence</a:t>
            </a:r>
          </a:p>
          <a:p>
            <a:endParaRPr sz="1200" b="1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1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2073200" y="2026350"/>
            <a:ext cx="1939800" cy="324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Routine:</a:t>
            </a:r>
            <a:r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  <a:r>
              <a:rPr lang="en-US" sz="1200" b="1" u="sng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247" name="Shape 247"/>
          <p:cNvSpPr/>
          <p:nvPr/>
        </p:nvSpPr>
        <p:spPr>
          <a:xfrm>
            <a:off x="5437801" y="1981400"/>
            <a:ext cx="1381199" cy="8379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Target Behavior</a:t>
            </a:r>
            <a:r>
              <a:rPr lang="en-US" sz="1200" b="1" u="sng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en-US" sz="1200" b="1" u="sng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248" name="Shape 248"/>
          <p:cNvCxnSpPr/>
          <p:nvPr/>
        </p:nvCxnSpPr>
        <p:spPr>
          <a:xfrm rot="10800000" flipH="1">
            <a:off x="4896000" y="2613033"/>
            <a:ext cx="525600" cy="555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49" name="Shape 249"/>
          <p:cNvCxnSpPr/>
          <p:nvPr/>
        </p:nvCxnSpPr>
        <p:spPr>
          <a:xfrm>
            <a:off x="3454401" y="3657600"/>
            <a:ext cx="2903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0" name="Shape 250"/>
          <p:cNvCxnSpPr/>
          <p:nvPr/>
        </p:nvCxnSpPr>
        <p:spPr>
          <a:xfrm>
            <a:off x="4953138" y="3657600"/>
            <a:ext cx="4112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1" name="Shape 251"/>
          <p:cNvCxnSpPr/>
          <p:nvPr/>
        </p:nvCxnSpPr>
        <p:spPr>
          <a:xfrm>
            <a:off x="6818987" y="36576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4826400" y="4103767"/>
            <a:ext cx="595200" cy="5426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3" name="Shape 253"/>
          <p:cNvCxnSpPr/>
          <p:nvPr/>
        </p:nvCxnSpPr>
        <p:spPr>
          <a:xfrm>
            <a:off x="6818987" y="2362200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4" name="Shape 254"/>
          <p:cNvCxnSpPr/>
          <p:nvPr/>
        </p:nvCxnSpPr>
        <p:spPr>
          <a:xfrm rot="10800000" flipH="1">
            <a:off x="6819001" y="4157876"/>
            <a:ext cx="574799" cy="4346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5" name="Shape 255"/>
          <p:cNvCxnSpPr/>
          <p:nvPr/>
        </p:nvCxnSpPr>
        <p:spPr>
          <a:xfrm>
            <a:off x="8647787" y="3636133"/>
            <a:ext cx="38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56" name="Shape 256"/>
          <p:cNvSpPr/>
          <p:nvPr/>
        </p:nvSpPr>
        <p:spPr>
          <a:xfrm flipH="1">
            <a:off x="9028801" y="3271934"/>
            <a:ext cx="1158899" cy="8048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Function</a:t>
            </a:r>
          </a:p>
          <a:p>
            <a:endParaRPr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13694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>
            <a:alphaModFix/>
          </a:blip>
          <a:stretch>
            <a:fillRect/>
          </a:stretch>
        </p:blipFill>
        <p:spPr>
          <a:xfrm>
            <a:off x="-11119" y="-60299"/>
            <a:ext cx="12275369" cy="691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167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534571" y="337625"/>
            <a:ext cx="11240087" cy="101287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endParaRPr sz="3000" dirty="0"/>
          </a:p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000" dirty="0" smtClean="0"/>
              <a:t>Reflection</a:t>
            </a:r>
            <a:r>
              <a:rPr lang="en-US" sz="4000" dirty="0"/>
              <a:t>: Consider </a:t>
            </a:r>
            <a:r>
              <a:rPr lang="en-US" sz="4000"/>
              <a:t>Your </a:t>
            </a:r>
            <a:r>
              <a:rPr lang="en-US" sz="4000" smtClean="0"/>
              <a:t>Building/District </a:t>
            </a:r>
            <a:r>
              <a:rPr lang="en-US" sz="4000" dirty="0"/>
              <a:t>Practices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534572" y="1350498"/>
            <a:ext cx="9676228" cy="502843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228600">
              <a:buSzPct val="100000"/>
            </a:pPr>
            <a:r>
              <a:rPr lang="en-US" sz="2400" dirty="0">
                <a:latin typeface="+mj-lt"/>
              </a:rPr>
              <a:t>What role do you play in supporting student behavior?</a:t>
            </a:r>
          </a:p>
          <a:p>
            <a:pPr marL="457200" indent="-228600">
              <a:buSzPct val="100000"/>
            </a:pPr>
            <a:r>
              <a:rPr lang="en-US" sz="2400" dirty="0">
                <a:latin typeface="+mj-lt"/>
              </a:rPr>
              <a:t>How would you describe the current behavioral support process in your building/district to a parent or new staff member</a:t>
            </a:r>
            <a:r>
              <a:rPr lang="en-US" sz="2400" dirty="0" smtClean="0">
                <a:latin typeface="+mj-lt"/>
              </a:rPr>
              <a:t>?</a:t>
            </a:r>
          </a:p>
          <a:p>
            <a:pPr marL="457200" indent="-228600">
              <a:buSzPct val="100000"/>
            </a:pPr>
            <a:r>
              <a:rPr lang="en-US" sz="2400" dirty="0" smtClean="0">
                <a:latin typeface="+mj-lt"/>
              </a:rPr>
              <a:t>Is </a:t>
            </a:r>
            <a:r>
              <a:rPr lang="en-US" sz="2400" dirty="0">
                <a:latin typeface="+mj-lt"/>
              </a:rPr>
              <a:t>there a “go-to” person who coordinates the behavioral support process from initial referral to assessment and plan</a:t>
            </a:r>
            <a:r>
              <a:rPr lang="en-US" sz="2400" dirty="0" smtClean="0">
                <a:latin typeface="+mj-lt"/>
              </a:rPr>
              <a:t>?</a:t>
            </a:r>
            <a:r>
              <a:rPr lang="en" sz="2400" dirty="0">
                <a:latin typeface="+mj-lt"/>
              </a:rPr>
              <a:t> </a:t>
            </a:r>
            <a:endParaRPr lang="en" sz="2400" dirty="0" smtClean="0">
              <a:latin typeface="+mj-lt"/>
            </a:endParaRPr>
          </a:p>
          <a:p>
            <a:pPr marL="457200" indent="-228600">
              <a:buSzPct val="100000"/>
            </a:pPr>
            <a:r>
              <a:rPr lang="en" sz="2400" dirty="0" smtClean="0">
                <a:latin typeface="+mj-lt"/>
              </a:rPr>
              <a:t>How </a:t>
            </a:r>
            <a:r>
              <a:rPr lang="en" sz="2400" dirty="0">
                <a:latin typeface="+mj-lt"/>
              </a:rPr>
              <a:t>well do your administrators understand the </a:t>
            </a:r>
            <a:r>
              <a:rPr lang="en" sz="2400" dirty="0" smtClean="0">
                <a:latin typeface="+mj-lt"/>
              </a:rPr>
              <a:t>behavioral support </a:t>
            </a:r>
            <a:r>
              <a:rPr lang="en" sz="2400" dirty="0">
                <a:latin typeface="+mj-lt"/>
              </a:rPr>
              <a:t>process</a:t>
            </a:r>
            <a:r>
              <a:rPr lang="en" sz="2400" dirty="0" smtClean="0">
                <a:latin typeface="+mj-lt"/>
              </a:rPr>
              <a:t>? </a:t>
            </a:r>
          </a:p>
          <a:p>
            <a:pPr marL="457200" indent="-228600">
              <a:buSzPct val="100000"/>
            </a:pPr>
            <a:r>
              <a:rPr lang="en" sz="2400" dirty="0" smtClean="0">
                <a:latin typeface="+mj-lt"/>
              </a:rPr>
              <a:t>How </a:t>
            </a:r>
            <a:r>
              <a:rPr lang="en" sz="2400" dirty="0">
                <a:latin typeface="+mj-lt"/>
              </a:rPr>
              <a:t>fluent are staff (itinerants, teachers, administrators, others) </a:t>
            </a:r>
            <a:r>
              <a:rPr lang="en" sz="2400" dirty="0" smtClean="0">
                <a:latin typeface="+mj-lt"/>
              </a:rPr>
              <a:t>regarding behavioral </a:t>
            </a:r>
            <a:r>
              <a:rPr lang="en" sz="2400" dirty="0">
                <a:latin typeface="+mj-lt"/>
              </a:rPr>
              <a:t>concepts</a:t>
            </a:r>
            <a:r>
              <a:rPr lang="en" sz="2400" dirty="0" smtClean="0">
                <a:latin typeface="+mj-lt"/>
              </a:rPr>
              <a:t>?</a:t>
            </a:r>
          </a:p>
          <a:p>
            <a:pPr marL="457200" indent="-228600">
              <a:buSzPct val="100000"/>
            </a:pPr>
            <a:r>
              <a:rPr lang="en" sz="2400" dirty="0" smtClean="0">
                <a:latin typeface="+mj-lt"/>
              </a:rPr>
              <a:t>What </a:t>
            </a:r>
            <a:r>
              <a:rPr lang="en" sz="2400" dirty="0">
                <a:latin typeface="+mj-lt"/>
              </a:rPr>
              <a:t>could be considered to increase staff fluency </a:t>
            </a:r>
            <a:r>
              <a:rPr lang="en" sz="2400" dirty="0" smtClean="0">
                <a:latin typeface="+mj-lt"/>
              </a:rPr>
              <a:t>and </a:t>
            </a:r>
            <a:r>
              <a:rPr lang="en" sz="2400" dirty="0">
                <a:latin typeface="+mj-lt"/>
              </a:rPr>
              <a:t>understanding of </a:t>
            </a:r>
            <a:r>
              <a:rPr lang="en" sz="2400" dirty="0" smtClean="0">
                <a:latin typeface="+mj-lt"/>
              </a:rPr>
              <a:t>how best to support student behavior and learning in school? </a:t>
            </a:r>
            <a:endParaRPr lang="en-US" sz="2400" dirty="0">
              <a:latin typeface="+mj-lt"/>
            </a:endParaRPr>
          </a:p>
          <a:p>
            <a:pPr marL="457200" indent="-228600">
              <a:buSzPct val="100000"/>
            </a:pPr>
            <a:r>
              <a:rPr lang="en-US" sz="2400" dirty="0">
                <a:latin typeface="+mj-lt"/>
              </a:rPr>
              <a:t>What do you hope to gain from participating with us today</a:t>
            </a:r>
            <a:r>
              <a:rPr lang="en-US" sz="2400" dirty="0" smtClean="0">
                <a:latin typeface="+mj-lt"/>
              </a:rPr>
              <a:t>? </a:t>
            </a:r>
            <a:endParaRPr lang="en-US" sz="2400" dirty="0">
              <a:latin typeface="+mj-lt"/>
            </a:endParaRPr>
          </a:p>
          <a:p>
            <a:pPr marL="457200" indent="-228600">
              <a:buSzPct val="100000"/>
            </a:pPr>
            <a:r>
              <a:rPr lang="en-US" sz="2400" dirty="0">
                <a:latin typeface="+mj-lt"/>
              </a:rPr>
              <a:t>What ideas or information might you consider taking back to your building and district?</a:t>
            </a:r>
          </a:p>
          <a:p>
            <a:pPr>
              <a:buNone/>
            </a:pPr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5932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371" y="454152"/>
            <a:ext cx="10058400" cy="1609344"/>
          </a:xfrm>
        </p:spPr>
        <p:txBody>
          <a:bodyPr/>
          <a:lstStyle/>
          <a:p>
            <a:r>
              <a:rPr lang="en-US" dirty="0" smtClean="0"/>
              <a:t>Leading the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60062"/>
            <a:ext cx="10058400" cy="4312138"/>
          </a:xfrm>
        </p:spPr>
        <p:txBody>
          <a:bodyPr/>
          <a:lstStyle/>
          <a:p>
            <a:r>
              <a:rPr lang="en-US" dirty="0" smtClean="0"/>
              <a:t>Leaders must “Own-the-Process </a:t>
            </a:r>
            <a:endParaRPr lang="en-US" dirty="0"/>
          </a:p>
        </p:txBody>
      </p:sp>
      <p:pic>
        <p:nvPicPr>
          <p:cNvPr id="2056" name="Picture 8" descr="http://ia.media-imdb.com/images/M/MV5BMTYxODUxOTkyNl5BMl5BanBnXkFtZTcwODQ0ODgwMw@@._V1_SX640_SY720_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47" y="2649415"/>
            <a:ext cx="5708072" cy="37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386</TotalTime>
  <Words>950</Words>
  <Application>Microsoft Office PowerPoint</Application>
  <PresentationFormat>Widescreen</PresentationFormat>
  <Paragraphs>262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Rockwell</vt:lpstr>
      <vt:lpstr>Rockwell Condensed</vt:lpstr>
      <vt:lpstr>Times New Roman</vt:lpstr>
      <vt:lpstr>Wingdings</vt:lpstr>
      <vt:lpstr>Wood Type</vt:lpstr>
      <vt:lpstr>light-gradient</vt:lpstr>
      <vt:lpstr>Office Theme</vt:lpstr>
      <vt:lpstr>1_Wood Type</vt:lpstr>
      <vt:lpstr>Kent CAN</vt:lpstr>
      <vt:lpstr>The Journey</vt:lpstr>
      <vt:lpstr>PowerPoint Presentation</vt:lpstr>
      <vt:lpstr>Warming up with intention</vt:lpstr>
      <vt:lpstr> </vt:lpstr>
      <vt:lpstr>Competing Behavior Pathway </vt:lpstr>
      <vt:lpstr>PowerPoint Presentation</vt:lpstr>
      <vt:lpstr>   Reflection: Consider Your Building/District Practices</vt:lpstr>
      <vt:lpstr>Leading the Charge</vt:lpstr>
      <vt:lpstr>Leadership Within the Process</vt:lpstr>
      <vt:lpstr>   Team Leader Responsibilities –  Spearheading The Process </vt:lpstr>
      <vt:lpstr>   Team Leader Responsibilities –  appreciating Contextual Fit   </vt:lpstr>
      <vt:lpstr>Starting Point</vt:lpstr>
      <vt:lpstr>Function…Function…Function</vt:lpstr>
      <vt:lpstr>Behavior Serves a Function</vt:lpstr>
      <vt:lpstr>Basic FBA Process D.A.S.H.</vt:lpstr>
      <vt:lpstr>Competing Behavior Pathway </vt:lpstr>
      <vt:lpstr>First…Determine the “What”</vt:lpstr>
      <vt:lpstr>Second…“where and the when”</vt:lpstr>
      <vt:lpstr>third… “What Happens right After”</vt:lpstr>
      <vt:lpstr>Fourth… “why (the Pay-Off)”</vt:lpstr>
      <vt:lpstr>Fifth…. “Setting Events”</vt:lpstr>
      <vt:lpstr>FBA to PBSP via CBP</vt:lpstr>
      <vt:lpstr>Facts &amp; ABC Recording Form</vt:lpstr>
      <vt:lpstr>Behavior Support Plan The Essential Components</vt:lpstr>
      <vt:lpstr>Kelly’s Examples  Targeted Behavior Support</vt:lpstr>
      <vt:lpstr>Kelly’s Examples  Targeted Behavior Support</vt:lpstr>
      <vt:lpstr>Kelly’s Examples Targeted Behavior support</vt:lpstr>
      <vt:lpstr>Maintaining Momentum</vt:lpstr>
      <vt:lpstr>PowerPoint Presentation</vt:lpstr>
    </vt:vector>
  </TitlesOfParts>
  <Company>Kent Intermediate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Bausano</dc:creator>
  <cp:lastModifiedBy>Joan Meyer</cp:lastModifiedBy>
  <cp:revision>73</cp:revision>
  <cp:lastPrinted>2016-01-27T16:57:25Z</cp:lastPrinted>
  <dcterms:created xsi:type="dcterms:W3CDTF">2016-01-27T01:18:49Z</dcterms:created>
  <dcterms:modified xsi:type="dcterms:W3CDTF">2016-01-27T20:37:35Z</dcterms:modified>
</cp:coreProperties>
</file>