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handoutMasterIdLst>
    <p:handoutMasterId r:id="rId14"/>
  </p:handoutMasterIdLst>
  <p:sldIdLst>
    <p:sldId id="338" r:id="rId3"/>
    <p:sldId id="339" r:id="rId4"/>
    <p:sldId id="340" r:id="rId5"/>
    <p:sldId id="341" r:id="rId6"/>
    <p:sldId id="342" r:id="rId7"/>
    <p:sldId id="343" r:id="rId8"/>
    <p:sldId id="344" r:id="rId9"/>
    <p:sldId id="348" r:id="rId10"/>
    <p:sldId id="347" r:id="rId11"/>
    <p:sldId id="34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38"/>
            <p14:sldId id="339"/>
            <p14:sldId id="340"/>
            <p14:sldId id="341"/>
            <p14:sldId id="342"/>
            <p14:sldId id="343"/>
            <p14:sldId id="344"/>
            <p14:sldId id="348"/>
            <p14:sldId id="347"/>
            <p14:sldId id="346"/>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89825" autoAdjust="0"/>
  </p:normalViewPr>
  <p:slideViewPr>
    <p:cSldViewPr>
      <p:cViewPr varScale="1">
        <p:scale>
          <a:sx n="128" d="100"/>
          <a:sy n="128" d="100"/>
        </p:scale>
        <p:origin x="1116" y="12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D6F019E-F7C8-4696-A3DF-D96A50574E34}" type="datetimeFigureOut">
              <a:rPr lang="en-US" smtClean="0"/>
              <a:t>2/29/2016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33D781-22B0-45BD-9E82-65A6D58209FD}" type="slidenum">
              <a:rPr lang="en-US" smtClean="0"/>
              <a:t>‹#›</a:t>
            </a:fld>
            <a:endParaRPr lang="en-US"/>
          </a:p>
        </p:txBody>
      </p:sp>
    </p:spTree>
    <p:extLst>
      <p:ext uri="{BB962C8B-B14F-4D97-AF65-F5344CB8AC3E}">
        <p14:creationId xmlns:p14="http://schemas.microsoft.com/office/powerpoint/2010/main" val="3998402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F830A1-3891-4B82-A120-081866556DA0}" type="datetimeFigureOut">
              <a:rPr lang="en-US" smtClean="0"/>
              <a:pPr/>
              <a:t>2/29/2016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93574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411672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extLst>
      <p:ext uri="{BB962C8B-B14F-4D97-AF65-F5344CB8AC3E}">
        <p14:creationId xmlns:p14="http://schemas.microsoft.com/office/powerpoint/2010/main" val="555069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1016096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47424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43549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787587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739047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extLst>
      <p:ext uri="{BB962C8B-B14F-4D97-AF65-F5344CB8AC3E}">
        <p14:creationId xmlns:p14="http://schemas.microsoft.com/office/powerpoint/2010/main" val="26146918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2/29/2016</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2/29/2016</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2/29/2016</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2/29/2016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77"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www.gvsu.edu/autismcenter/byf-module-narratives-172.ht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1.xml"/><Relationship Id="rId4" Type="http://schemas.openxmlformats.org/officeDocument/2006/relationships/image" Target="../media/image21.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Let’s Start With the Good….</a:t>
            </a:r>
          </a:p>
        </p:txBody>
      </p:sp>
      <p:sp>
        <p:nvSpPr>
          <p:cNvPr id="5" name="Title 4"/>
          <p:cNvSpPr>
            <a:spLocks noGrp="1"/>
          </p:cNvSpPr>
          <p:nvPr>
            <p:ph type="title"/>
          </p:nvPr>
        </p:nvSpPr>
        <p:spPr>
          <a:xfrm>
            <a:off x="228600" y="3048000"/>
            <a:ext cx="7239000" cy="1828800"/>
          </a:xfrm>
        </p:spPr>
        <p:txBody>
          <a:bodyPr>
            <a:normAutofit/>
          </a:bodyPr>
          <a:lstStyle/>
          <a:p>
            <a:pPr algn="l"/>
            <a:r>
              <a:rPr lang="en-US" sz="5400" b="0" dirty="0" smtClean="0">
                <a:solidFill>
                  <a:srgbClr val="7BCF27"/>
                </a:solidFill>
                <a:latin typeface="Calibri" pitchFamily="34" charset="0"/>
              </a:rPr>
              <a:t>Kent CAN Updates</a:t>
            </a:r>
            <a:endParaRPr lang="en-US" sz="5400" b="0" dirty="0"/>
          </a:p>
        </p:txBody>
      </p:sp>
    </p:spTree>
    <p:extLst>
      <p:ext uri="{BB962C8B-B14F-4D97-AF65-F5344CB8AC3E}">
        <p14:creationId xmlns:p14="http://schemas.microsoft.com/office/powerpoint/2010/main" val="1038545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1916044" y="3135247"/>
            <a:ext cx="5026464" cy="1041969"/>
          </a:xfrm>
          <a:prstGeom prst="rect">
            <a:avLst/>
          </a:prstGeom>
          <a:solidFill>
            <a:schemeClr val="tx2"/>
          </a:solidFill>
        </p:spPr>
        <p:txBody>
          <a:bodyPr wrap="square" rtlCol="0" anchor="b" anchorCtr="0">
            <a:normAutofit lnSpcReduction="10000"/>
          </a:bodyPr>
          <a:lstStyle/>
          <a:p>
            <a:r>
              <a:rPr lang="en-US" sz="3200" b="1" dirty="0" smtClean="0">
                <a:solidFill>
                  <a:prstClr val="white"/>
                </a:solidFill>
              </a:rPr>
              <a:t>Professional Development Opportunity</a:t>
            </a:r>
            <a:endParaRPr lang="en-US" sz="3200" dirty="0">
              <a:solidFill>
                <a:prstClr val="white"/>
              </a:solidFill>
            </a:endParaRPr>
          </a:p>
        </p:txBody>
      </p:sp>
      <p:pic>
        <p:nvPicPr>
          <p:cNvPr id="3" name="Picture 2" descr="START Projec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71600" y="4876800"/>
            <a:ext cx="7540625" cy="188708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414867"/>
            <a:ext cx="6019800" cy="457200"/>
          </a:xfrm>
        </p:spPr>
        <p:txBody>
          <a:bodyPr>
            <a:normAutofit fontScale="90000"/>
          </a:bodyPr>
          <a:lstStyle/>
          <a:p>
            <a:r>
              <a:rPr lang="en-US" dirty="0">
                <a:solidFill>
                  <a:schemeClr val="tx2"/>
                </a:solidFill>
              </a:rPr>
              <a:t>Building Your Future Intensive </a:t>
            </a:r>
            <a:r>
              <a:rPr lang="en-US" dirty="0" smtClean="0">
                <a:solidFill>
                  <a:schemeClr val="tx2"/>
                </a:solidFill>
              </a:rPr>
              <a:t>Training</a:t>
            </a:r>
            <a:endParaRPr lang="en-US" dirty="0"/>
          </a:p>
        </p:txBody>
      </p:sp>
      <p:sp>
        <p:nvSpPr>
          <p:cNvPr id="7" name="Rectangle 6"/>
          <p:cNvSpPr/>
          <p:nvPr/>
        </p:nvSpPr>
        <p:spPr>
          <a:xfrm>
            <a:off x="1295400" y="937260"/>
            <a:ext cx="7540624" cy="3939540"/>
          </a:xfrm>
          <a:prstGeom prst="rect">
            <a:avLst/>
          </a:prstGeom>
        </p:spPr>
        <p:txBody>
          <a:bodyPr wrap="square">
            <a:spAutoFit/>
          </a:bodyPr>
          <a:lstStyle/>
          <a:p>
            <a:r>
              <a:rPr lang="en-US" b="1" dirty="0">
                <a:solidFill>
                  <a:schemeClr val="tx2"/>
                </a:solidFill>
              </a:rPr>
              <a:t>Hosted by Kent CAN at Thousand Oaks Golf Club</a:t>
            </a:r>
          </a:p>
          <a:p>
            <a:r>
              <a:rPr lang="en-US" b="1" dirty="0">
                <a:solidFill>
                  <a:schemeClr val="tx2"/>
                </a:solidFill>
              </a:rPr>
              <a:t>SY 2016-17 - 1 day per month (TBD) with exception of </a:t>
            </a:r>
            <a:r>
              <a:rPr lang="en-US" b="1" dirty="0" smtClean="0">
                <a:solidFill>
                  <a:schemeClr val="tx2"/>
                </a:solidFill>
              </a:rPr>
              <a:t>December</a:t>
            </a:r>
          </a:p>
          <a:p>
            <a:endParaRPr lang="en-US" b="1" dirty="0">
              <a:solidFill>
                <a:schemeClr val="tx2"/>
              </a:solidFill>
            </a:endParaRPr>
          </a:p>
          <a:p>
            <a:r>
              <a:rPr lang="en-US" sz="1400" dirty="0">
                <a:solidFill>
                  <a:schemeClr val="tx2"/>
                </a:solidFill>
              </a:rPr>
              <a:t>The START Building Your Future (BYF) Intensive Training focuses on effective practices to increase knowledge and skills that </a:t>
            </a:r>
            <a:r>
              <a:rPr lang="en-US" sz="1400" b="1" i="1" dirty="0">
                <a:solidFill>
                  <a:schemeClr val="tx2"/>
                </a:solidFill>
              </a:rPr>
              <a:t>enhance post-secondary outcomes </a:t>
            </a:r>
            <a:r>
              <a:rPr lang="en-US" sz="1400" dirty="0">
                <a:solidFill>
                  <a:schemeClr val="tx2"/>
                </a:solidFill>
              </a:rPr>
              <a:t>for students with Autism Spectrum Disorders (ASD) and related disabilities.</a:t>
            </a:r>
          </a:p>
          <a:p>
            <a:endParaRPr lang="en-US" sz="1400" dirty="0"/>
          </a:p>
          <a:p>
            <a:r>
              <a:rPr lang="en-US" sz="1400" dirty="0">
                <a:solidFill>
                  <a:schemeClr val="tx2"/>
                </a:solidFill>
              </a:rPr>
              <a:t>Modules Include:</a:t>
            </a:r>
          </a:p>
          <a:p>
            <a:pPr marL="285750" indent="-285750">
              <a:buFont typeface="Arial" panose="020B0604020202020204" pitchFamily="34" charset="0"/>
              <a:buChar char="•"/>
            </a:pPr>
            <a:r>
              <a:rPr lang="en-US" sz="1400" dirty="0">
                <a:solidFill>
                  <a:schemeClr val="tx2"/>
                </a:solidFill>
              </a:rPr>
              <a:t>Foundations in ASD and the Teaming Process</a:t>
            </a:r>
          </a:p>
          <a:p>
            <a:pPr marL="285750" indent="-285750">
              <a:buFont typeface="Arial" panose="020B0604020202020204" pitchFamily="34" charset="0"/>
              <a:buChar char="•"/>
            </a:pPr>
            <a:r>
              <a:rPr lang="en-US" sz="1400" dirty="0">
                <a:solidFill>
                  <a:schemeClr val="tx2"/>
                </a:solidFill>
              </a:rPr>
              <a:t>Guiding Principles and the Discovery Process</a:t>
            </a:r>
          </a:p>
          <a:p>
            <a:pPr marL="285750" indent="-285750">
              <a:buFont typeface="Arial" panose="020B0604020202020204" pitchFamily="34" charset="0"/>
              <a:buChar char="•"/>
            </a:pPr>
            <a:r>
              <a:rPr lang="en-US" sz="1400" dirty="0">
                <a:solidFill>
                  <a:schemeClr val="tx2"/>
                </a:solidFill>
              </a:rPr>
              <a:t>Looking at ASD Differently for Adults</a:t>
            </a:r>
          </a:p>
          <a:p>
            <a:pPr marL="285750" indent="-285750">
              <a:buFont typeface="Arial" panose="020B0604020202020204" pitchFamily="34" charset="0"/>
              <a:buChar char="•"/>
            </a:pPr>
            <a:r>
              <a:rPr lang="en-US" sz="1400" dirty="0">
                <a:solidFill>
                  <a:schemeClr val="tx2"/>
                </a:solidFill>
              </a:rPr>
              <a:t>“Stop It” and Other Behavioral Strategies</a:t>
            </a:r>
          </a:p>
          <a:p>
            <a:pPr marL="285750" indent="-285750">
              <a:buFont typeface="Arial" panose="020B0604020202020204" pitchFamily="34" charset="0"/>
              <a:buChar char="•"/>
            </a:pPr>
            <a:r>
              <a:rPr lang="en-US" sz="1400" dirty="0">
                <a:solidFill>
                  <a:schemeClr val="tx2"/>
                </a:solidFill>
              </a:rPr>
              <a:t>Asperger Syndrome: Rethinking the Glass House Rule</a:t>
            </a:r>
          </a:p>
          <a:p>
            <a:pPr marL="285750" indent="-285750">
              <a:buFont typeface="Arial" panose="020B0604020202020204" pitchFamily="34" charset="0"/>
              <a:buChar char="•"/>
            </a:pPr>
            <a:r>
              <a:rPr lang="en-US" sz="1400" dirty="0">
                <a:solidFill>
                  <a:schemeClr val="tx2"/>
                </a:solidFill>
              </a:rPr>
              <a:t>Peer to Peer and Other Natural Supports</a:t>
            </a:r>
          </a:p>
          <a:p>
            <a:pPr marL="285750" indent="-285750">
              <a:buFont typeface="Arial" panose="020B0604020202020204" pitchFamily="34" charset="0"/>
              <a:buChar char="•"/>
            </a:pPr>
            <a:r>
              <a:rPr lang="en-US" sz="1400" dirty="0">
                <a:solidFill>
                  <a:schemeClr val="tx2"/>
                </a:solidFill>
              </a:rPr>
              <a:t>Discovery and the IEP</a:t>
            </a:r>
          </a:p>
          <a:p>
            <a:pPr marL="285750" indent="-285750">
              <a:buFont typeface="Arial" panose="020B0604020202020204" pitchFamily="34" charset="0"/>
              <a:buChar char="•"/>
            </a:pPr>
            <a:r>
              <a:rPr lang="en-US" sz="1400" dirty="0">
                <a:solidFill>
                  <a:schemeClr val="tx2"/>
                </a:solidFill>
              </a:rPr>
              <a:t>Systems of Change</a:t>
            </a:r>
          </a:p>
          <a:p>
            <a:r>
              <a:rPr lang="en-US" sz="1400" dirty="0">
                <a:solidFill>
                  <a:schemeClr val="tx2"/>
                </a:solidFill>
                <a:hlinkClick r:id="rId4"/>
              </a:rPr>
              <a:t>http://www.gvsu.edu/autismcenter/byf-module-narratives-172.htm</a:t>
            </a:r>
            <a:endParaRPr lang="en-US" sz="1400" dirty="0">
              <a:solidFill>
                <a:schemeClr val="tx2"/>
              </a:solidFill>
            </a:endParaRPr>
          </a:p>
        </p:txBody>
      </p:sp>
    </p:spTree>
    <p:extLst>
      <p:ext uri="{BB962C8B-B14F-4D97-AF65-F5344CB8AC3E}">
        <p14:creationId xmlns:p14="http://schemas.microsoft.com/office/powerpoint/2010/main" val="1036114177"/>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62500" lnSpcReduction="20000"/>
          </a:bodyPr>
          <a:lstStyle/>
          <a:p>
            <a:pPr algn="ctr"/>
            <a:r>
              <a:rPr lang="en-US" sz="4000" b="1" dirty="0" smtClean="0">
                <a:solidFill>
                  <a:schemeClr val="tx1">
                    <a:lumMod val="85000"/>
                    <a:lumOff val="15000"/>
                  </a:schemeClr>
                </a:solidFill>
                <a:latin typeface="+mj-lt"/>
              </a:rPr>
              <a:t>2</a:t>
            </a:r>
            <a:r>
              <a:rPr lang="en-US" sz="4000" b="1" baseline="30000" dirty="0" smtClean="0">
                <a:solidFill>
                  <a:schemeClr val="tx1">
                    <a:lumMod val="85000"/>
                    <a:lumOff val="15000"/>
                  </a:schemeClr>
                </a:solidFill>
                <a:latin typeface="+mj-lt"/>
              </a:rPr>
              <a:t>nd</a:t>
            </a:r>
            <a:r>
              <a:rPr lang="en-US" sz="4000" b="1" dirty="0" smtClean="0">
                <a:solidFill>
                  <a:schemeClr val="tx1">
                    <a:lumMod val="85000"/>
                    <a:lumOff val="15000"/>
                  </a:schemeClr>
                </a:solidFill>
                <a:latin typeface="+mj-lt"/>
              </a:rPr>
              <a:t> Annual Day at the Ballpark</a:t>
            </a:r>
          </a:p>
          <a:p>
            <a:pPr algn="ctr"/>
            <a:r>
              <a:rPr lang="en-US" sz="4000" b="1" dirty="0" smtClean="0">
                <a:solidFill>
                  <a:schemeClr val="tx1">
                    <a:lumMod val="85000"/>
                    <a:lumOff val="15000"/>
                  </a:schemeClr>
                </a:solidFill>
                <a:latin typeface="+mj-lt"/>
                <a:cs typeface="Arial" pitchFamily="34" charset="0"/>
              </a:rPr>
              <a:t>Peer-to-Peer Outing</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67557" y="5072119"/>
            <a:ext cx="7973935" cy="400110"/>
          </a:xfrm>
          <a:prstGeom prst="rect">
            <a:avLst/>
          </a:prstGeom>
          <a:noFill/>
        </p:spPr>
        <p:txBody>
          <a:bodyPr wrap="none" rtlCol="0">
            <a:noAutofit/>
          </a:bodyPr>
          <a:lstStyle/>
          <a:p>
            <a:pPr algn="r"/>
            <a:r>
              <a:rPr lang="en-US" sz="3200" b="1" dirty="0" smtClean="0">
                <a:solidFill>
                  <a:schemeClr val="tx1">
                    <a:lumMod val="75000"/>
                    <a:lumOff val="25000"/>
                  </a:schemeClr>
                </a:solidFill>
              </a:rPr>
              <a:t>Who’s invited?</a:t>
            </a:r>
            <a:endParaRPr lang="en-US" sz="32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438400"/>
              <a:ext cx="1931160" cy="911762"/>
            </a:xfrm>
            <a:prstGeom prst="rect">
              <a:avLst/>
            </a:prstGeom>
            <a:noFill/>
          </p:spPr>
          <p:txBody>
            <a:bodyPr wrap="square" rtlCol="0">
              <a:normAutofit lnSpcReduction="10000"/>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Peer-to-Peer Program Participants:</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ASD Student</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438401"/>
              <a:ext cx="1931160" cy="1228494"/>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General Ed Peer paired with ASD student</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extLst>
      <p:ext uri="{BB962C8B-B14F-4D97-AF65-F5344CB8AC3E}">
        <p14:creationId xmlns:p14="http://schemas.microsoft.com/office/powerpoint/2010/main" val="3011129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0" y="1992354"/>
            <a:ext cx="6019800" cy="1970046"/>
          </a:xfrm>
        </p:spPr>
        <p:txBody>
          <a:bodyPr>
            <a:noAutofit/>
          </a:bodyPr>
          <a:lstStyle/>
          <a:p>
            <a:r>
              <a:rPr lang="en-US" sz="3200" dirty="0"/>
              <a:t>Kent CAN will purchase ticket, hot dog and drink for ASD Peer-to-Peer program participants.</a:t>
            </a:r>
          </a:p>
        </p:txBody>
      </p:sp>
      <p:sp>
        <p:nvSpPr>
          <p:cNvPr id="5" name="Text Placeholder 4"/>
          <p:cNvSpPr>
            <a:spLocks noGrp="1"/>
          </p:cNvSpPr>
          <p:nvPr>
            <p:ph type="body" idx="1"/>
          </p:nvPr>
        </p:nvSpPr>
        <p:spPr>
          <a:xfrm>
            <a:off x="5105400" y="4876800"/>
            <a:ext cx="3505201" cy="914400"/>
          </a:xfrm>
        </p:spPr>
        <p:txBody>
          <a:bodyPr>
            <a:normAutofit/>
          </a:bodyPr>
          <a:lstStyle/>
          <a:p>
            <a:pPr lvl="0">
              <a:spcBef>
                <a:spcPts val="0"/>
              </a:spcBef>
            </a:pPr>
            <a:r>
              <a:rPr lang="en-US" sz="1700" b="1" dirty="0" smtClean="0">
                <a:solidFill>
                  <a:prstClr val="black">
                    <a:lumMod val="75000"/>
                    <a:lumOff val="25000"/>
                  </a:prstClr>
                </a:solidFill>
              </a:rPr>
              <a:t>Districts are responsible for the cost of staff tickets, transportation and additional student tickets.</a:t>
            </a:r>
            <a:endParaRPr lang="en-US" sz="1700" b="1" dirty="0">
              <a:solidFill>
                <a:prstClr val="black">
                  <a:lumMod val="75000"/>
                  <a:lumOff val="25000"/>
                </a:prstClr>
              </a:solidFill>
            </a:endParaRPr>
          </a:p>
        </p:txBody>
      </p:sp>
    </p:spTree>
    <p:extLst>
      <p:ext uri="{BB962C8B-B14F-4D97-AF65-F5344CB8AC3E}">
        <p14:creationId xmlns:p14="http://schemas.microsoft.com/office/powerpoint/2010/main" val="3053740791"/>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The Numbers 2014-15</a:t>
            </a:r>
            <a:endParaRPr lang="en-US" dirty="0"/>
          </a:p>
        </p:txBody>
      </p:sp>
      <p:sp>
        <p:nvSpPr>
          <p:cNvPr id="5" name="Content Placeholder 4"/>
          <p:cNvSpPr>
            <a:spLocks noGrp="1"/>
          </p:cNvSpPr>
          <p:nvPr>
            <p:ph idx="1"/>
          </p:nvPr>
        </p:nvSpPr>
        <p:spPr>
          <a:xfrm>
            <a:off x="457200" y="1143000"/>
            <a:ext cx="8229600" cy="4983163"/>
          </a:xfrm>
        </p:spPr>
        <p:txBody>
          <a:bodyPr/>
          <a:lstStyle/>
          <a:p>
            <a:pPr marL="0" indent="0">
              <a:buNone/>
            </a:pPr>
            <a:r>
              <a:rPr lang="en-US" dirty="0" smtClean="0"/>
              <a:t>Peer-to-Peer Programs Reported:</a:t>
            </a:r>
          </a:p>
          <a:p>
            <a:r>
              <a:rPr lang="en-US" dirty="0" smtClean="0">
                <a:solidFill>
                  <a:schemeClr val="accent4">
                    <a:lumMod val="75000"/>
                  </a:schemeClr>
                </a:solidFill>
              </a:rPr>
              <a:t>39</a:t>
            </a:r>
          </a:p>
          <a:p>
            <a:endParaRPr lang="en-US" dirty="0" smtClean="0"/>
          </a:p>
          <a:p>
            <a:pPr marL="0" indent="0">
              <a:buNone/>
            </a:pPr>
            <a:r>
              <a:rPr lang="en-US" dirty="0" smtClean="0"/>
              <a:t>2015 Day at the Ballpark Participants</a:t>
            </a:r>
          </a:p>
          <a:p>
            <a:r>
              <a:rPr lang="en-US" dirty="0" smtClean="0">
                <a:solidFill>
                  <a:schemeClr val="accent6">
                    <a:lumMod val="75000"/>
                  </a:schemeClr>
                </a:solidFill>
              </a:rPr>
              <a:t>145 students with ASD</a:t>
            </a:r>
          </a:p>
          <a:p>
            <a:r>
              <a:rPr lang="en-US" dirty="0" smtClean="0">
                <a:solidFill>
                  <a:schemeClr val="accent6">
                    <a:lumMod val="75000"/>
                  </a:schemeClr>
                </a:solidFill>
              </a:rPr>
              <a:t>136 General Ed Peers</a:t>
            </a:r>
          </a:p>
          <a:p>
            <a:r>
              <a:rPr lang="en-US" dirty="0" smtClean="0">
                <a:solidFill>
                  <a:schemeClr val="accent6">
                    <a:lumMod val="75000"/>
                  </a:schemeClr>
                </a:solidFill>
              </a:rPr>
              <a:t>66 staff</a:t>
            </a:r>
          </a:p>
          <a:p>
            <a:pPr marL="0" indent="0">
              <a:buNone/>
            </a:pPr>
            <a:endParaRPr lang="en-US" dirty="0"/>
          </a:p>
        </p:txBody>
      </p:sp>
    </p:spTree>
    <p:extLst>
      <p:ext uri="{BB962C8B-B14F-4D97-AF65-F5344CB8AC3E}">
        <p14:creationId xmlns:p14="http://schemas.microsoft.com/office/powerpoint/2010/main" val="158949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txBox="1">
            <a:spLocks/>
          </p:cNvSpPr>
          <p:nvPr/>
        </p:nvSpPr>
        <p:spPr>
          <a:xfrm>
            <a:off x="479854" y="1600200"/>
            <a:ext cx="8229600" cy="4983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Peer-to-Peer Programs Reported:</a:t>
            </a:r>
          </a:p>
          <a:p>
            <a:r>
              <a:rPr lang="en-US" dirty="0" smtClean="0">
                <a:solidFill>
                  <a:schemeClr val="accent4">
                    <a:lumMod val="75000"/>
                  </a:schemeClr>
                </a:solidFill>
              </a:rPr>
              <a:t>53</a:t>
            </a:r>
          </a:p>
          <a:p>
            <a:endParaRPr lang="en-US" dirty="0" smtClean="0"/>
          </a:p>
          <a:p>
            <a:pPr marL="0" indent="0">
              <a:buFont typeface="Arial" pitchFamily="34" charset="0"/>
              <a:buNone/>
            </a:pPr>
            <a:r>
              <a:rPr lang="en-US" dirty="0" smtClean="0"/>
              <a:t>2016 Day at the Ballpark Invitations</a:t>
            </a:r>
          </a:p>
          <a:p>
            <a:r>
              <a:rPr lang="en-US" dirty="0" smtClean="0">
                <a:solidFill>
                  <a:schemeClr val="accent6">
                    <a:lumMod val="75000"/>
                  </a:schemeClr>
                </a:solidFill>
              </a:rPr>
              <a:t>Funding for 340 tickets</a:t>
            </a:r>
          </a:p>
          <a:p>
            <a:pPr marL="0" indent="0">
              <a:buFont typeface="Arial" pitchFamily="34" charset="0"/>
              <a:buNone/>
            </a:pPr>
            <a:endParaRPr lang="en-US" dirty="0"/>
          </a:p>
        </p:txBody>
      </p:sp>
      <p:sp>
        <p:nvSpPr>
          <p:cNvPr id="5" name="Title 3"/>
          <p:cNvSpPr>
            <a:spLocks noGrp="1"/>
          </p:cNvSpPr>
          <p:nvPr>
            <p:ph type="title"/>
          </p:nvPr>
        </p:nvSpPr>
        <p:spPr>
          <a:xfrm>
            <a:off x="479854" y="228600"/>
            <a:ext cx="8229600" cy="1143000"/>
          </a:xfrm>
        </p:spPr>
        <p:txBody>
          <a:bodyPr/>
          <a:lstStyle/>
          <a:p>
            <a:r>
              <a:rPr lang="en-US" dirty="0" smtClean="0"/>
              <a:t>The Numbers 2015-16</a:t>
            </a:r>
            <a:endParaRPr lang="en-US" dirty="0"/>
          </a:p>
        </p:txBody>
      </p:sp>
    </p:spTree>
    <p:extLst>
      <p:ext uri="{BB962C8B-B14F-4D97-AF65-F5344CB8AC3E}">
        <p14:creationId xmlns:p14="http://schemas.microsoft.com/office/powerpoint/2010/main" val="242470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RSVP by March 31</a:t>
            </a:r>
            <a:endParaRPr lang="en-US" sz="3200" b="1" dirty="0"/>
          </a:p>
        </p:txBody>
      </p:sp>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124200" y="2276297"/>
            <a:ext cx="2862893" cy="1914703"/>
          </a:xfrm>
          <a:prstGeom prst="rect">
            <a:avLst/>
          </a:prstGeom>
        </p:spPr>
      </p:pic>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6224" y="2318413"/>
            <a:ext cx="2819400" cy="1872587"/>
          </a:xfrm>
          <a:prstGeom prst="rect">
            <a:avLst/>
          </a:prstGeom>
        </p:spPr>
      </p:pic>
      <p:pic>
        <p:nvPicPr>
          <p:cNvPr id="10" name="Picture 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172200" y="2286000"/>
            <a:ext cx="2868202" cy="1905000"/>
          </a:xfrm>
          <a:prstGeom prst="rect">
            <a:avLst/>
          </a:prstGeom>
        </p:spPr>
      </p:pic>
    </p:spTree>
    <p:extLst>
      <p:ext uri="{BB962C8B-B14F-4D97-AF65-F5344CB8AC3E}">
        <p14:creationId xmlns:p14="http://schemas.microsoft.com/office/powerpoint/2010/main" val="161645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373245" y="2678047"/>
            <a:ext cx="5940864" cy="1041969"/>
          </a:xfrm>
          <a:prstGeom prst="rect">
            <a:avLst/>
          </a:prstGeom>
          <a:solidFill>
            <a:schemeClr val="tx2"/>
          </a:solidFill>
        </p:spPr>
        <p:txBody>
          <a:bodyPr wrap="square" rtlCol="0" anchor="b" anchorCtr="0">
            <a:normAutofit lnSpcReduction="10000"/>
          </a:bodyPr>
          <a:lstStyle/>
          <a:p>
            <a:r>
              <a:rPr lang="en-US" sz="3200" b="1" dirty="0" smtClean="0">
                <a:solidFill>
                  <a:prstClr val="white"/>
                </a:solidFill>
              </a:rPr>
              <a:t>Professional Development Opportunity</a:t>
            </a:r>
            <a:endParaRPr lang="en-US" sz="3200" dirty="0">
              <a:solidFill>
                <a:prstClr val="white"/>
              </a:solidFill>
            </a:endParaRPr>
          </a:p>
        </p:txBody>
      </p:sp>
      <p:pic>
        <p:nvPicPr>
          <p:cNvPr id="3" name="Picture 2" descr="15 year celebratio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34200" y="4112064"/>
            <a:ext cx="1940457"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00200" y="609600"/>
            <a:ext cx="5715000" cy="3970318"/>
          </a:xfrm>
          <a:prstGeom prst="rect">
            <a:avLst/>
          </a:prstGeom>
        </p:spPr>
        <p:txBody>
          <a:bodyPr wrap="square">
            <a:spAutoFit/>
          </a:bodyPr>
          <a:lstStyle/>
          <a:p>
            <a:r>
              <a:rPr lang="en-US" sz="3600" b="1" dirty="0">
                <a:solidFill>
                  <a:schemeClr val="accent6">
                    <a:lumMod val="75000"/>
                  </a:schemeClr>
                </a:solidFill>
              </a:rPr>
              <a:t>Start Conference</a:t>
            </a:r>
            <a:endParaRPr lang="en-US" sz="3600" dirty="0">
              <a:solidFill>
                <a:schemeClr val="accent6">
                  <a:lumMod val="75000"/>
                </a:schemeClr>
              </a:solidFill>
            </a:endParaRPr>
          </a:p>
          <a:p>
            <a:r>
              <a:rPr lang="en-US" b="1" dirty="0">
                <a:solidFill>
                  <a:schemeClr val="tx2"/>
                </a:solidFill>
              </a:rPr>
              <a:t>May 2, </a:t>
            </a:r>
            <a:r>
              <a:rPr lang="en-US" b="1" dirty="0" smtClean="0">
                <a:solidFill>
                  <a:schemeClr val="tx2"/>
                </a:solidFill>
              </a:rPr>
              <a:t>2016</a:t>
            </a:r>
            <a:endParaRPr lang="en-US" b="1" dirty="0">
              <a:solidFill>
                <a:schemeClr val="tx2"/>
              </a:solidFill>
            </a:endParaRPr>
          </a:p>
          <a:p>
            <a:r>
              <a:rPr lang="en-US" b="1" dirty="0">
                <a:solidFill>
                  <a:schemeClr val="tx2"/>
                </a:solidFill>
              </a:rPr>
              <a:t>Kellogg </a:t>
            </a:r>
            <a:r>
              <a:rPr lang="en-US" b="1" dirty="0" smtClean="0">
                <a:solidFill>
                  <a:schemeClr val="tx2"/>
                </a:solidFill>
              </a:rPr>
              <a:t>Hotel and Conference Center</a:t>
            </a:r>
          </a:p>
          <a:p>
            <a:r>
              <a:rPr lang="en-US" b="1" dirty="0" smtClean="0">
                <a:solidFill>
                  <a:schemeClr val="tx2"/>
                </a:solidFill>
              </a:rPr>
              <a:t>Presenters: Dan Habib, Stephen Shore and Alyson </a:t>
            </a:r>
            <a:r>
              <a:rPr lang="en-US" b="1" dirty="0" err="1" smtClean="0">
                <a:solidFill>
                  <a:schemeClr val="tx2"/>
                </a:solidFill>
              </a:rPr>
              <a:t>Beytien</a:t>
            </a:r>
            <a:endParaRPr lang="en-US" b="1" dirty="0" smtClean="0">
              <a:solidFill>
                <a:schemeClr val="tx2"/>
              </a:solidFill>
            </a:endParaRPr>
          </a:p>
          <a:p>
            <a:r>
              <a:rPr lang="en-US" b="1" dirty="0" smtClean="0">
                <a:solidFill>
                  <a:schemeClr val="tx2"/>
                </a:solidFill>
              </a:rPr>
              <a:t>Cost: $95</a:t>
            </a:r>
          </a:p>
          <a:p>
            <a:endParaRPr lang="en-US" b="1" dirty="0">
              <a:solidFill>
                <a:schemeClr val="tx2"/>
              </a:solidFill>
            </a:endParaRPr>
          </a:p>
          <a:p>
            <a:endParaRPr lang="en-US" b="1" dirty="0" smtClean="0">
              <a:solidFill>
                <a:schemeClr val="tx2"/>
              </a:solidFill>
            </a:endParaRPr>
          </a:p>
          <a:p>
            <a:r>
              <a:rPr lang="en-US" sz="3600" b="1" dirty="0" smtClean="0">
                <a:solidFill>
                  <a:schemeClr val="accent6">
                    <a:lumMod val="75000"/>
                  </a:schemeClr>
                </a:solidFill>
              </a:rPr>
              <a:t>RCN Leadership Day</a:t>
            </a:r>
            <a:endParaRPr lang="en-US" sz="3600" dirty="0">
              <a:solidFill>
                <a:schemeClr val="accent6">
                  <a:lumMod val="75000"/>
                </a:schemeClr>
              </a:solidFill>
            </a:endParaRPr>
          </a:p>
          <a:p>
            <a:r>
              <a:rPr lang="en-US" b="1" dirty="0">
                <a:solidFill>
                  <a:schemeClr val="tx2"/>
                </a:solidFill>
              </a:rPr>
              <a:t>May </a:t>
            </a:r>
            <a:r>
              <a:rPr lang="en-US" b="1" dirty="0" smtClean="0">
                <a:solidFill>
                  <a:schemeClr val="tx2"/>
                </a:solidFill>
              </a:rPr>
              <a:t>3, </a:t>
            </a:r>
            <a:r>
              <a:rPr lang="en-US" b="1" dirty="0">
                <a:solidFill>
                  <a:schemeClr val="tx2"/>
                </a:solidFill>
              </a:rPr>
              <a:t>2016</a:t>
            </a:r>
          </a:p>
          <a:p>
            <a:r>
              <a:rPr lang="en-US" b="1" dirty="0">
                <a:solidFill>
                  <a:schemeClr val="tx2"/>
                </a:solidFill>
              </a:rPr>
              <a:t>Kellogg Hotel and Conference Center</a:t>
            </a:r>
          </a:p>
          <a:p>
            <a:r>
              <a:rPr lang="en-US" b="1" dirty="0" smtClean="0">
                <a:solidFill>
                  <a:schemeClr val="tx2"/>
                </a:solidFill>
              </a:rPr>
              <a:t>Cost</a:t>
            </a:r>
            <a:r>
              <a:rPr lang="en-US" b="1" dirty="0">
                <a:solidFill>
                  <a:schemeClr val="tx2"/>
                </a:solidFill>
              </a:rPr>
              <a:t>: </a:t>
            </a:r>
            <a:r>
              <a:rPr lang="en-US" b="1" dirty="0" smtClean="0">
                <a:solidFill>
                  <a:schemeClr val="tx2"/>
                </a:solidFill>
              </a:rPr>
              <a:t>Free</a:t>
            </a:r>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1435677595"/>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373245" y="2678047"/>
            <a:ext cx="5940864" cy="1041969"/>
          </a:xfrm>
          <a:prstGeom prst="rect">
            <a:avLst/>
          </a:prstGeom>
          <a:solidFill>
            <a:schemeClr val="tx2"/>
          </a:solidFill>
        </p:spPr>
        <p:txBody>
          <a:bodyPr wrap="square" rtlCol="0" anchor="b" anchorCtr="0">
            <a:normAutofit lnSpcReduction="10000"/>
          </a:bodyPr>
          <a:lstStyle/>
          <a:p>
            <a:r>
              <a:rPr lang="en-US" sz="3200" b="1" dirty="0" smtClean="0">
                <a:solidFill>
                  <a:prstClr val="white"/>
                </a:solidFill>
              </a:rPr>
              <a:t>Professional Development Opportunity</a:t>
            </a:r>
            <a:endParaRPr lang="en-US" sz="3200" dirty="0">
              <a:solidFill>
                <a:prstClr val="white"/>
              </a:solidFill>
            </a:endParaRPr>
          </a:p>
        </p:txBody>
      </p:sp>
      <p:pic>
        <p:nvPicPr>
          <p:cNvPr id="3" name="Picture 2" descr="15 year celebratio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34200" y="4112064"/>
            <a:ext cx="1940457"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00200" y="609600"/>
            <a:ext cx="6934200" cy="6155531"/>
          </a:xfrm>
          <a:prstGeom prst="rect">
            <a:avLst/>
          </a:prstGeom>
        </p:spPr>
        <p:txBody>
          <a:bodyPr wrap="square">
            <a:spAutoFit/>
          </a:bodyPr>
          <a:lstStyle/>
          <a:p>
            <a:r>
              <a:rPr lang="en-US" sz="3600" b="1" dirty="0" smtClean="0">
                <a:solidFill>
                  <a:schemeClr val="accent6">
                    <a:lumMod val="75000"/>
                  </a:schemeClr>
                </a:solidFill>
              </a:rPr>
              <a:t>Education-Based Evaluations for Autism Spectrum Disorder</a:t>
            </a:r>
            <a:endParaRPr lang="en-US" sz="3600" dirty="0">
              <a:solidFill>
                <a:schemeClr val="accent6">
                  <a:lumMod val="75000"/>
                </a:schemeClr>
              </a:solidFill>
            </a:endParaRPr>
          </a:p>
          <a:p>
            <a:r>
              <a:rPr lang="en-US" sz="1600" b="1" dirty="0" smtClean="0">
                <a:solidFill>
                  <a:schemeClr val="tx2"/>
                </a:solidFill>
              </a:rPr>
              <a:t>Hosted by Michigan Association of Administrators of Special Education (MAASE)</a:t>
            </a:r>
          </a:p>
          <a:p>
            <a:r>
              <a:rPr lang="en-US" sz="1600" dirty="0" smtClean="0">
                <a:solidFill>
                  <a:schemeClr val="tx2"/>
                </a:solidFill>
              </a:rPr>
              <a:t>April 26, 2016 8:30AM – 3:</a:t>
            </a:r>
            <a:endParaRPr lang="en-US" sz="1600" dirty="0">
              <a:solidFill>
                <a:schemeClr val="tx2"/>
              </a:solidFill>
            </a:endParaRPr>
          </a:p>
          <a:p>
            <a:r>
              <a:rPr lang="en-US" sz="1600" dirty="0" smtClean="0">
                <a:solidFill>
                  <a:schemeClr val="tx2"/>
                </a:solidFill>
              </a:rPr>
              <a:t>Crowne Plaza Lansing West</a:t>
            </a:r>
          </a:p>
          <a:p>
            <a:r>
              <a:rPr lang="en-US" sz="1600" dirty="0" smtClean="0">
                <a:solidFill>
                  <a:schemeClr val="tx2"/>
                </a:solidFill>
              </a:rPr>
              <a:t>Cost: $100 for MAASE members/$120 for nonmembers</a:t>
            </a:r>
          </a:p>
          <a:p>
            <a:endParaRPr lang="en-US" b="1" dirty="0" smtClean="0">
              <a:solidFill>
                <a:schemeClr val="tx2"/>
              </a:solidFill>
            </a:endParaRPr>
          </a:p>
          <a:p>
            <a:endParaRPr lang="en-US" b="1" dirty="0">
              <a:solidFill>
                <a:schemeClr val="tx2"/>
              </a:solidFill>
            </a:endParaRPr>
          </a:p>
          <a:p>
            <a:endParaRPr lang="en-US" b="1" dirty="0" smtClean="0">
              <a:solidFill>
                <a:schemeClr val="tx2"/>
              </a:solidFill>
            </a:endParaRPr>
          </a:p>
          <a:p>
            <a:endParaRPr lang="en-US" b="1" dirty="0">
              <a:solidFill>
                <a:schemeClr val="tx2"/>
              </a:solidFill>
            </a:endParaRPr>
          </a:p>
          <a:p>
            <a:endParaRPr lang="en-US" b="1" dirty="0" smtClean="0">
              <a:solidFill>
                <a:schemeClr val="tx2"/>
              </a:solidFill>
            </a:endParaRPr>
          </a:p>
          <a:p>
            <a:endParaRPr lang="en-US" b="1" dirty="0">
              <a:solidFill>
                <a:schemeClr val="tx2"/>
              </a:solidFill>
            </a:endParaRPr>
          </a:p>
          <a:p>
            <a:endParaRPr lang="en-US" b="1" dirty="0" smtClean="0">
              <a:solidFill>
                <a:schemeClr val="tx2"/>
              </a:solidFill>
            </a:endParaRPr>
          </a:p>
          <a:p>
            <a:endParaRPr lang="en-US" b="1" dirty="0">
              <a:solidFill>
                <a:schemeClr val="tx2"/>
              </a:solidFill>
            </a:endParaRPr>
          </a:p>
          <a:p>
            <a:endParaRPr lang="en-US" b="1" dirty="0" smtClean="0">
              <a:solidFill>
                <a:schemeClr val="tx2"/>
              </a:solidFill>
            </a:endParaRPr>
          </a:p>
          <a:p>
            <a:endParaRPr lang="en-US" b="1" dirty="0">
              <a:solidFill>
                <a:schemeClr val="tx2"/>
              </a:solidFill>
            </a:endParaRPr>
          </a:p>
          <a:p>
            <a:r>
              <a:rPr lang="en-US" b="1" dirty="0" smtClean="0">
                <a:solidFill>
                  <a:schemeClr val="tx2"/>
                </a:solidFill>
              </a:rPr>
              <a:t>Please contact Joan to register.</a:t>
            </a:r>
          </a:p>
          <a:p>
            <a:endParaRPr lang="en-US" b="1" dirty="0">
              <a:solidFill>
                <a:schemeClr val="tx2"/>
              </a:solidFill>
            </a:endParaRPr>
          </a:p>
          <a:p>
            <a:endParaRPr lang="en-US" b="1"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997520124"/>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373245" y="2678047"/>
            <a:ext cx="5940864" cy="1041969"/>
          </a:xfrm>
          <a:prstGeom prst="rect">
            <a:avLst/>
          </a:prstGeom>
          <a:solidFill>
            <a:schemeClr val="tx2"/>
          </a:solidFill>
        </p:spPr>
        <p:txBody>
          <a:bodyPr wrap="square" rtlCol="0" anchor="b" anchorCtr="0">
            <a:normAutofit lnSpcReduction="10000"/>
          </a:bodyPr>
          <a:lstStyle/>
          <a:p>
            <a:r>
              <a:rPr lang="en-US" sz="3200" b="1" dirty="0" smtClean="0">
                <a:solidFill>
                  <a:prstClr val="white"/>
                </a:solidFill>
              </a:rPr>
              <a:t>Professional Development Opportunity</a:t>
            </a:r>
            <a:endParaRPr lang="en-US" sz="3200" dirty="0">
              <a:solidFill>
                <a:prstClr val="white"/>
              </a:solidFill>
            </a:endParaRPr>
          </a:p>
        </p:txBody>
      </p:sp>
      <p:sp>
        <p:nvSpPr>
          <p:cNvPr id="9" name="Rectangle 8"/>
          <p:cNvSpPr/>
          <p:nvPr/>
        </p:nvSpPr>
        <p:spPr>
          <a:xfrm>
            <a:off x="1611312" y="381000"/>
            <a:ext cx="4648201" cy="2133600"/>
          </a:xfrm>
          <a:prstGeom prst="rect">
            <a:avLst/>
          </a:prstGeom>
          <a:solidFill>
            <a:schemeClr val="tx1">
              <a:lumMod val="95000"/>
              <a:lumOff val="5000"/>
              <a:alpha val="22000"/>
            </a:schemeClr>
          </a:solidFill>
          <a:ln w="34925">
            <a:solidFill>
              <a:srgbClr val="F274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accent6">
                    <a:lumMod val="75000"/>
                  </a:schemeClr>
                </a:solidFill>
              </a:rPr>
              <a:t>SAVE </a:t>
            </a:r>
            <a:r>
              <a:rPr lang="en-US" sz="3600" b="1" dirty="0">
                <a:solidFill>
                  <a:schemeClr val="accent6">
                    <a:lumMod val="75000"/>
                  </a:schemeClr>
                </a:solidFill>
              </a:rPr>
              <a:t>THE DATE</a:t>
            </a:r>
            <a:endParaRPr lang="en-US" sz="3600" dirty="0">
              <a:solidFill>
                <a:schemeClr val="accent6">
                  <a:lumMod val="75000"/>
                </a:schemeClr>
              </a:solidFill>
            </a:endParaRPr>
          </a:p>
          <a:p>
            <a:r>
              <a:rPr lang="en-US" b="1" dirty="0">
                <a:solidFill>
                  <a:schemeClr val="tx2"/>
                </a:solidFill>
              </a:rPr>
              <a:t>PECS Level 1 Training</a:t>
            </a:r>
            <a:endParaRPr lang="en-US" dirty="0">
              <a:solidFill>
                <a:schemeClr val="tx2"/>
              </a:solidFill>
            </a:endParaRPr>
          </a:p>
          <a:p>
            <a:r>
              <a:rPr lang="en-US" b="1" dirty="0">
                <a:solidFill>
                  <a:schemeClr val="tx2"/>
                </a:solidFill>
              </a:rPr>
              <a:t>September 20 and 21, 2016</a:t>
            </a:r>
            <a:endParaRPr lang="en-US" dirty="0">
              <a:solidFill>
                <a:schemeClr val="tx2"/>
              </a:solidFill>
            </a:endParaRPr>
          </a:p>
          <a:p>
            <a:r>
              <a:rPr lang="en-US" b="1" dirty="0">
                <a:solidFill>
                  <a:schemeClr val="tx2"/>
                </a:solidFill>
              </a:rPr>
              <a:t>Kent ISD Grand Room</a:t>
            </a:r>
            <a:endParaRPr lang="en-US" dirty="0">
              <a:solidFill>
                <a:schemeClr val="tx2"/>
              </a:solidFill>
            </a:endParaRPr>
          </a:p>
          <a:p>
            <a:r>
              <a:rPr lang="en-US" b="1" dirty="0">
                <a:solidFill>
                  <a:schemeClr val="tx2"/>
                </a:solidFill>
              </a:rPr>
              <a:t>Two day, all day </a:t>
            </a:r>
            <a:r>
              <a:rPr lang="en-US" b="1" dirty="0" smtClean="0">
                <a:solidFill>
                  <a:schemeClr val="tx2"/>
                </a:solidFill>
              </a:rPr>
              <a:t>trainings</a:t>
            </a:r>
          </a:p>
          <a:p>
            <a:r>
              <a:rPr lang="en-US" b="1" dirty="0" smtClean="0">
                <a:solidFill>
                  <a:schemeClr val="tx2"/>
                </a:solidFill>
              </a:rPr>
              <a:t>Limited to 40 participants</a:t>
            </a:r>
            <a:endParaRPr lang="en-US" dirty="0">
              <a:solidFill>
                <a:schemeClr val="tx2"/>
              </a:solidFill>
            </a:endParaRPr>
          </a:p>
          <a:p>
            <a:pPr algn="ctr"/>
            <a:endParaRPr lang="en-US" dirty="0"/>
          </a:p>
        </p:txBody>
      </p:sp>
      <p:pic>
        <p:nvPicPr>
          <p:cNvPr id="1026" name="Picture 1" descr="http://pecsusa.com/topmiddle-logo_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312" y="2743200"/>
            <a:ext cx="6489523"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935412" y="4876800"/>
            <a:ext cx="4214635" cy="1292662"/>
          </a:xfrm>
          <a:prstGeom prst="rect">
            <a:avLst/>
          </a:prstGeom>
          <a:noFill/>
        </p:spPr>
        <p:txBody>
          <a:bodyPr wrap="square" rtlCol="0">
            <a:spAutoFit/>
          </a:bodyPr>
          <a:lstStyle/>
          <a:p>
            <a:r>
              <a:rPr lang="en-US" dirty="0" smtClean="0"/>
              <a:t>Cost of training is approx. $200 per person.</a:t>
            </a:r>
          </a:p>
          <a:p>
            <a:r>
              <a:rPr lang="en-US" dirty="0" smtClean="0"/>
              <a:t>Kent CAN will cover $150 per person</a:t>
            </a:r>
          </a:p>
          <a:p>
            <a:r>
              <a:rPr lang="en-US" sz="2400" b="1" dirty="0" smtClean="0">
                <a:solidFill>
                  <a:schemeClr val="accent6">
                    <a:lumMod val="75000"/>
                  </a:schemeClr>
                </a:solidFill>
              </a:rPr>
              <a:t>Cost to district is $50.00 </a:t>
            </a:r>
          </a:p>
          <a:p>
            <a:r>
              <a:rPr lang="en-US" dirty="0" smtClean="0"/>
              <a:t>Includes training materials</a:t>
            </a:r>
            <a:endParaRPr lang="en-US" dirty="0"/>
          </a:p>
        </p:txBody>
      </p:sp>
    </p:spTree>
    <p:extLst>
      <p:ext uri="{BB962C8B-B14F-4D97-AF65-F5344CB8AC3E}">
        <p14:creationId xmlns:p14="http://schemas.microsoft.com/office/powerpoint/2010/main" val="3581774960"/>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04122C5-4F29-48BA-8A90-6EF548C0EA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Introducing PowerPoint 2010 presentation</Template>
  <TotalTime>827</TotalTime>
  <Words>457</Words>
  <Application>Microsoft Office PowerPoint</Application>
  <PresentationFormat>On-screen Show (4:3)</PresentationFormat>
  <Paragraphs>103</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Georgia</vt:lpstr>
      <vt:lpstr>Introducing PowerPoint 2010</vt:lpstr>
      <vt:lpstr>Kent CAN Updates</vt:lpstr>
      <vt:lpstr>PowerPoint Presentation</vt:lpstr>
      <vt:lpstr>Kent CAN will purchase ticket, hot dog and drink for ASD Peer-to-Peer program participants.</vt:lpstr>
      <vt:lpstr>The Numbers 2014-15</vt:lpstr>
      <vt:lpstr>The Numbers 2015-16</vt:lpstr>
      <vt:lpstr>RSVP by March 31</vt:lpstr>
      <vt:lpstr>PowerPoint Presentation</vt:lpstr>
      <vt:lpstr>PowerPoint Presentation</vt:lpstr>
      <vt:lpstr>PowerPoint Presentation</vt:lpstr>
      <vt:lpstr>Building Your Future Intensive Training</vt:lpstr>
    </vt:vector>
  </TitlesOfParts>
  <Company>Kent Intermediate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CAN Updates</dc:title>
  <dc:creator>Rebecca McIntyre</dc:creator>
  <cp:keywords/>
  <cp:lastModifiedBy>Joan Meyer</cp:lastModifiedBy>
  <cp:revision>51</cp:revision>
  <cp:lastPrinted>2016-02-23T18:55:36Z</cp:lastPrinted>
  <dcterms:created xsi:type="dcterms:W3CDTF">2016-02-23T11:47:03Z</dcterms:created>
  <dcterms:modified xsi:type="dcterms:W3CDTF">2016-02-29T13:27:43Z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