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3"/>
  </p:notesMasterIdLst>
  <p:handoutMasterIdLst>
    <p:handoutMasterId r:id="rId14"/>
  </p:handoutMasterIdLst>
  <p:sldIdLst>
    <p:sldId id="338" r:id="rId3"/>
    <p:sldId id="339" r:id="rId4"/>
    <p:sldId id="340" r:id="rId5"/>
    <p:sldId id="341" r:id="rId6"/>
    <p:sldId id="342" r:id="rId7"/>
    <p:sldId id="343" r:id="rId8"/>
    <p:sldId id="344" r:id="rId9"/>
    <p:sldId id="348" r:id="rId10"/>
    <p:sldId id="347" r:id="rId11"/>
    <p:sldId id="34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338"/>
            <p14:sldId id="339"/>
            <p14:sldId id="340"/>
            <p14:sldId id="341"/>
            <p14:sldId id="342"/>
            <p14:sldId id="343"/>
            <p14:sldId id="344"/>
            <p14:sldId id="348"/>
            <p14:sldId id="347"/>
            <p14:sldId id="346"/>
          </p14:sldIdLst>
        </p14:section>
        <p14:section name="Author Your Presentation" id="{16378913-E5ED-4281-BAF5-F1F938CB0BED}">
          <p14:sldIdLst/>
        </p14:section>
        <p14:section name="Enrich Your Presentation" id="{E2D565D1-BA5E-44E6-A40E-50A644912248}">
          <p14:sldIdLst/>
        </p14:section>
        <p14:section name="Deliver Your Presentation" id="{71D59651-8EFA-4415-9623-98B4C4A8699C}">
          <p14:sldIdLst/>
        </p14:section>
        <p14:section name="There's More!" id="{2E16B512-814A-4DC1-A986-25475E10E0E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89825" autoAdjust="0"/>
  </p:normalViewPr>
  <p:slideViewPr>
    <p:cSldViewPr>
      <p:cViewPr varScale="1">
        <p:scale>
          <a:sx n="128" d="100"/>
          <a:sy n="128" d="100"/>
        </p:scale>
        <p:origin x="1116" y="120"/>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D6F019E-F7C8-4696-A3DF-D96A50574E34}" type="datetimeFigureOut">
              <a:rPr lang="en-US" smtClean="0"/>
              <a:t>2/29/2016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833D781-22B0-45BD-9E82-65A6D58209FD}" type="slidenum">
              <a:rPr lang="en-US" smtClean="0"/>
              <a:t>‹#›</a:t>
            </a:fld>
            <a:endParaRPr lang="en-US"/>
          </a:p>
        </p:txBody>
      </p:sp>
    </p:spTree>
    <p:extLst>
      <p:ext uri="{BB962C8B-B14F-4D97-AF65-F5344CB8AC3E}">
        <p14:creationId xmlns:p14="http://schemas.microsoft.com/office/powerpoint/2010/main" val="3998402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0F830A1-3891-4B82-A120-081866556DA0}" type="datetimeFigureOut">
              <a:rPr lang="en-US" smtClean="0"/>
              <a:pPr/>
              <a:t>2/29/2016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93574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 </a:t>
            </a:r>
            <a:r>
              <a:rPr lang="en-US" dirty="0" smtClean="0"/>
              <a:t>presentation demonstrates the new capabilities of PowerPoint and it is best viewed in Slide Show. These slides are designed to give you great ideas for the presentations you’ll create in PowerPoint 2010!</a:t>
            </a:r>
          </a:p>
          <a:p>
            <a:endParaRPr lang="en-US" dirty="0" smtClean="0"/>
          </a:p>
          <a:p>
            <a:r>
              <a:rPr lang="en-US" dirty="0" smtClean="0"/>
              <a:t>For more sample templates, click the File tab, and then on the New tab, click Sample Templates.</a:t>
            </a:r>
          </a:p>
        </p:txBody>
      </p:sp>
      <p:sp>
        <p:nvSpPr>
          <p:cNvPr id="4" name="Slide Number Placeholder 3"/>
          <p:cNvSpPr>
            <a:spLocks noGrp="1"/>
          </p:cNvSpPr>
          <p:nvPr>
            <p:ph type="sldNum" sz="quarter" idx="10"/>
          </p:nvPr>
        </p:nvSpPr>
        <p:spPr/>
        <p:txBody>
          <a:bodyPr/>
          <a:lstStyle/>
          <a:p>
            <a:fld id="{58CC9574-A819-4FE4-99A7-1E27AD09ADC2}" type="slidenum">
              <a:rPr lang="en-US" smtClean="0"/>
              <a:pPr/>
              <a:t>1</a:t>
            </a:fld>
            <a:endParaRPr lang="en-US" dirty="0"/>
          </a:p>
        </p:txBody>
      </p:sp>
    </p:spTree>
    <p:extLst>
      <p:ext uri="{BB962C8B-B14F-4D97-AF65-F5344CB8AC3E}">
        <p14:creationId xmlns:p14="http://schemas.microsoft.com/office/powerpoint/2010/main" val="4116728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a:t>
            </a:fld>
            <a:endParaRPr lang="en-US" dirty="0"/>
          </a:p>
        </p:txBody>
      </p:sp>
    </p:spTree>
    <p:extLst>
      <p:ext uri="{BB962C8B-B14F-4D97-AF65-F5344CB8AC3E}">
        <p14:creationId xmlns:p14="http://schemas.microsoft.com/office/powerpoint/2010/main" val="555069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3</a:t>
            </a:fld>
            <a:endParaRPr lang="en-US" dirty="0"/>
          </a:p>
        </p:txBody>
      </p:sp>
    </p:spTree>
    <p:extLst>
      <p:ext uri="{BB962C8B-B14F-4D97-AF65-F5344CB8AC3E}">
        <p14:creationId xmlns:p14="http://schemas.microsoft.com/office/powerpoint/2010/main" val="1016096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3474249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43549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787587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7390474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2/29/2016</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2/29/2016</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2/29/2016</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pPr/>
              <a:t>2/29/2016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820FCD-5F4C-4989-BE05-0A8208BCBC21}" type="slidenum">
              <a:rPr lang="en-US" smtClean="0"/>
              <a:pPr/>
              <a:t>‹#›</a:t>
            </a:fld>
            <a:endParaRPr lang="en-US" dirty="0"/>
          </a:p>
        </p:txBody>
      </p:sp>
    </p:spTree>
    <p:extLst>
      <p:ext uri="{BB962C8B-B14F-4D97-AF65-F5344CB8AC3E}">
        <p14:creationId xmlns:p14="http://schemas.microsoft.com/office/powerpoint/2010/main" val="26146918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2/29/2016</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2/29/2016</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2/29/2016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2/29/2016</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2/29/2016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2/29/2016</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2/29/2016</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2/29/2016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77" r:id="rId1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hyperlink" Target="http://www.gvsu.edu/autismcenter/byf-module-narratives-172.htm"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1.xml"/><Relationship Id="rId4" Type="http://schemas.openxmlformats.org/officeDocument/2006/relationships/image" Target="../media/image21.jpeg"/></Relationships>
</file>

<file path=ppt/slides/_rels/slide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733800" y="1316420"/>
            <a:ext cx="4953000" cy="1416269"/>
          </a:xfrm>
        </p:spPr>
        <p:txBody>
          <a:bodyPr>
            <a:normAutofit/>
          </a:bodyPr>
          <a:lstStyle/>
          <a:p>
            <a:r>
              <a:rPr lang="en-US" dirty="0" smtClean="0"/>
              <a:t>Let’s Start With the Good….</a:t>
            </a:r>
          </a:p>
        </p:txBody>
      </p:sp>
      <p:sp>
        <p:nvSpPr>
          <p:cNvPr id="5" name="Title 4"/>
          <p:cNvSpPr>
            <a:spLocks noGrp="1"/>
          </p:cNvSpPr>
          <p:nvPr>
            <p:ph type="title"/>
          </p:nvPr>
        </p:nvSpPr>
        <p:spPr>
          <a:xfrm>
            <a:off x="228600" y="3048000"/>
            <a:ext cx="7239000" cy="1828800"/>
          </a:xfrm>
        </p:spPr>
        <p:txBody>
          <a:bodyPr>
            <a:normAutofit/>
          </a:bodyPr>
          <a:lstStyle/>
          <a:p>
            <a:pPr algn="l"/>
            <a:r>
              <a:rPr lang="en-US" sz="5400" b="0" dirty="0" smtClean="0">
                <a:solidFill>
                  <a:srgbClr val="7BCF27"/>
                </a:solidFill>
                <a:latin typeface="Calibri" pitchFamily="34" charset="0"/>
              </a:rPr>
              <a:t>Kent CAN Updates</a:t>
            </a:r>
            <a:endParaRPr lang="en-US" sz="5400" b="0" dirty="0"/>
          </a:p>
        </p:txBody>
      </p:sp>
    </p:spTree>
    <p:extLst>
      <p:ext uri="{BB962C8B-B14F-4D97-AF65-F5344CB8AC3E}">
        <p14:creationId xmlns:p14="http://schemas.microsoft.com/office/powerpoint/2010/main" val="1038545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6200000">
            <a:off x="-1916044" y="3135247"/>
            <a:ext cx="5026464" cy="1041969"/>
          </a:xfrm>
          <a:prstGeom prst="rect">
            <a:avLst/>
          </a:prstGeom>
          <a:solidFill>
            <a:schemeClr val="tx2"/>
          </a:solidFill>
        </p:spPr>
        <p:txBody>
          <a:bodyPr wrap="square" rtlCol="0" anchor="b" anchorCtr="0">
            <a:normAutofit lnSpcReduction="10000"/>
          </a:bodyPr>
          <a:lstStyle/>
          <a:p>
            <a:r>
              <a:rPr lang="en-US" sz="3200" b="1" dirty="0" smtClean="0">
                <a:solidFill>
                  <a:prstClr val="white"/>
                </a:solidFill>
              </a:rPr>
              <a:t>Professional Development Opportunity</a:t>
            </a:r>
            <a:endParaRPr lang="en-US" sz="3200" dirty="0">
              <a:solidFill>
                <a:prstClr val="white"/>
              </a:solidFill>
            </a:endParaRPr>
          </a:p>
        </p:txBody>
      </p:sp>
      <p:pic>
        <p:nvPicPr>
          <p:cNvPr id="3" name="Picture 2" descr="START Project"/>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71600" y="4876800"/>
            <a:ext cx="7540625" cy="1887083"/>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0" y="414867"/>
            <a:ext cx="6019800" cy="457200"/>
          </a:xfrm>
        </p:spPr>
        <p:txBody>
          <a:bodyPr>
            <a:normAutofit fontScale="90000"/>
          </a:bodyPr>
          <a:lstStyle/>
          <a:p>
            <a:r>
              <a:rPr lang="en-US" dirty="0">
                <a:solidFill>
                  <a:schemeClr val="tx2"/>
                </a:solidFill>
              </a:rPr>
              <a:t>Building Your Future Intensive </a:t>
            </a:r>
            <a:r>
              <a:rPr lang="en-US" dirty="0" smtClean="0">
                <a:solidFill>
                  <a:schemeClr val="tx2"/>
                </a:solidFill>
              </a:rPr>
              <a:t>Training</a:t>
            </a:r>
            <a:endParaRPr lang="en-US" dirty="0"/>
          </a:p>
        </p:txBody>
      </p:sp>
      <p:sp>
        <p:nvSpPr>
          <p:cNvPr id="7" name="Rectangle 6"/>
          <p:cNvSpPr/>
          <p:nvPr/>
        </p:nvSpPr>
        <p:spPr>
          <a:xfrm>
            <a:off x="1295400" y="937260"/>
            <a:ext cx="7540624" cy="3939540"/>
          </a:xfrm>
          <a:prstGeom prst="rect">
            <a:avLst/>
          </a:prstGeom>
        </p:spPr>
        <p:txBody>
          <a:bodyPr wrap="square">
            <a:spAutoFit/>
          </a:bodyPr>
          <a:lstStyle/>
          <a:p>
            <a:r>
              <a:rPr lang="en-US" b="1" dirty="0">
                <a:solidFill>
                  <a:schemeClr val="tx2"/>
                </a:solidFill>
              </a:rPr>
              <a:t>Hosted by Kent CAN at Thousand Oaks Golf Club</a:t>
            </a:r>
          </a:p>
          <a:p>
            <a:r>
              <a:rPr lang="en-US" b="1" dirty="0">
                <a:solidFill>
                  <a:schemeClr val="tx2"/>
                </a:solidFill>
              </a:rPr>
              <a:t>SY 2016-17 - 1 day per month (TBD) with exception of </a:t>
            </a:r>
            <a:r>
              <a:rPr lang="en-US" b="1" dirty="0" smtClean="0">
                <a:solidFill>
                  <a:schemeClr val="tx2"/>
                </a:solidFill>
              </a:rPr>
              <a:t>December</a:t>
            </a:r>
          </a:p>
          <a:p>
            <a:endParaRPr lang="en-US" b="1" dirty="0">
              <a:solidFill>
                <a:schemeClr val="tx2"/>
              </a:solidFill>
            </a:endParaRPr>
          </a:p>
          <a:p>
            <a:r>
              <a:rPr lang="en-US" sz="1400" dirty="0">
                <a:solidFill>
                  <a:schemeClr val="tx2"/>
                </a:solidFill>
              </a:rPr>
              <a:t>The START Building Your Future (BYF) Intensive Training focuses on effective practices to increase knowledge and skills that </a:t>
            </a:r>
            <a:r>
              <a:rPr lang="en-US" sz="1400" b="1" i="1" dirty="0">
                <a:solidFill>
                  <a:schemeClr val="tx2"/>
                </a:solidFill>
              </a:rPr>
              <a:t>enhance post-secondary outcomes </a:t>
            </a:r>
            <a:r>
              <a:rPr lang="en-US" sz="1400" dirty="0">
                <a:solidFill>
                  <a:schemeClr val="tx2"/>
                </a:solidFill>
              </a:rPr>
              <a:t>for students with Autism Spectrum Disorders (ASD) and related disabilities.</a:t>
            </a:r>
          </a:p>
          <a:p>
            <a:endParaRPr lang="en-US" sz="1400" dirty="0"/>
          </a:p>
          <a:p>
            <a:r>
              <a:rPr lang="en-US" sz="1400" dirty="0">
                <a:solidFill>
                  <a:schemeClr val="tx2"/>
                </a:solidFill>
              </a:rPr>
              <a:t>Modules Include:</a:t>
            </a:r>
          </a:p>
          <a:p>
            <a:pPr marL="285750" indent="-285750">
              <a:buFont typeface="Arial" panose="020B0604020202020204" pitchFamily="34" charset="0"/>
              <a:buChar char="•"/>
            </a:pPr>
            <a:r>
              <a:rPr lang="en-US" sz="1400" dirty="0">
                <a:solidFill>
                  <a:schemeClr val="tx2"/>
                </a:solidFill>
              </a:rPr>
              <a:t>Foundations in ASD and the Teaming Process</a:t>
            </a:r>
          </a:p>
          <a:p>
            <a:pPr marL="285750" indent="-285750">
              <a:buFont typeface="Arial" panose="020B0604020202020204" pitchFamily="34" charset="0"/>
              <a:buChar char="•"/>
            </a:pPr>
            <a:r>
              <a:rPr lang="en-US" sz="1400" dirty="0">
                <a:solidFill>
                  <a:schemeClr val="tx2"/>
                </a:solidFill>
              </a:rPr>
              <a:t>Guiding Principles and the Discovery Process</a:t>
            </a:r>
          </a:p>
          <a:p>
            <a:pPr marL="285750" indent="-285750">
              <a:buFont typeface="Arial" panose="020B0604020202020204" pitchFamily="34" charset="0"/>
              <a:buChar char="•"/>
            </a:pPr>
            <a:r>
              <a:rPr lang="en-US" sz="1400" dirty="0">
                <a:solidFill>
                  <a:schemeClr val="tx2"/>
                </a:solidFill>
              </a:rPr>
              <a:t>Looking at ASD Differently for Adults</a:t>
            </a:r>
          </a:p>
          <a:p>
            <a:pPr marL="285750" indent="-285750">
              <a:buFont typeface="Arial" panose="020B0604020202020204" pitchFamily="34" charset="0"/>
              <a:buChar char="•"/>
            </a:pPr>
            <a:r>
              <a:rPr lang="en-US" sz="1400" dirty="0">
                <a:solidFill>
                  <a:schemeClr val="tx2"/>
                </a:solidFill>
              </a:rPr>
              <a:t>“Stop It” and Other Behavioral Strategies</a:t>
            </a:r>
          </a:p>
          <a:p>
            <a:pPr marL="285750" indent="-285750">
              <a:buFont typeface="Arial" panose="020B0604020202020204" pitchFamily="34" charset="0"/>
              <a:buChar char="•"/>
            </a:pPr>
            <a:r>
              <a:rPr lang="en-US" sz="1400" dirty="0">
                <a:solidFill>
                  <a:schemeClr val="tx2"/>
                </a:solidFill>
              </a:rPr>
              <a:t>Asperger Syndrome: Rethinking the Glass House Rule</a:t>
            </a:r>
          </a:p>
          <a:p>
            <a:pPr marL="285750" indent="-285750">
              <a:buFont typeface="Arial" panose="020B0604020202020204" pitchFamily="34" charset="0"/>
              <a:buChar char="•"/>
            </a:pPr>
            <a:r>
              <a:rPr lang="en-US" sz="1400" dirty="0">
                <a:solidFill>
                  <a:schemeClr val="tx2"/>
                </a:solidFill>
              </a:rPr>
              <a:t>Peer to Peer and Other Natural Supports</a:t>
            </a:r>
          </a:p>
          <a:p>
            <a:pPr marL="285750" indent="-285750">
              <a:buFont typeface="Arial" panose="020B0604020202020204" pitchFamily="34" charset="0"/>
              <a:buChar char="•"/>
            </a:pPr>
            <a:r>
              <a:rPr lang="en-US" sz="1400" dirty="0">
                <a:solidFill>
                  <a:schemeClr val="tx2"/>
                </a:solidFill>
              </a:rPr>
              <a:t>Discovery and the IEP</a:t>
            </a:r>
          </a:p>
          <a:p>
            <a:pPr marL="285750" indent="-285750">
              <a:buFont typeface="Arial" panose="020B0604020202020204" pitchFamily="34" charset="0"/>
              <a:buChar char="•"/>
            </a:pPr>
            <a:r>
              <a:rPr lang="en-US" sz="1400" dirty="0">
                <a:solidFill>
                  <a:schemeClr val="tx2"/>
                </a:solidFill>
              </a:rPr>
              <a:t>Systems of Change</a:t>
            </a:r>
          </a:p>
          <a:p>
            <a:r>
              <a:rPr lang="en-US" sz="1400" dirty="0">
                <a:solidFill>
                  <a:schemeClr val="tx2"/>
                </a:solidFill>
                <a:hlinkClick r:id="rId4"/>
              </a:rPr>
              <a:t>http://www.gvsu.edu/autismcenter/byf-module-narratives-172.htm</a:t>
            </a:r>
            <a:endParaRPr lang="en-US" sz="1400" dirty="0">
              <a:solidFill>
                <a:schemeClr val="tx2"/>
              </a:solidFill>
            </a:endParaRPr>
          </a:p>
        </p:txBody>
      </p:sp>
    </p:spTree>
    <p:extLst>
      <p:ext uri="{BB962C8B-B14F-4D97-AF65-F5344CB8AC3E}">
        <p14:creationId xmlns:p14="http://schemas.microsoft.com/office/powerpoint/2010/main" val="1036114177"/>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62500" lnSpcReduction="20000"/>
          </a:bodyPr>
          <a:lstStyle/>
          <a:p>
            <a:pPr algn="ctr"/>
            <a:r>
              <a:rPr lang="en-US" sz="4000" b="1" dirty="0" smtClean="0">
                <a:solidFill>
                  <a:schemeClr val="tx1">
                    <a:lumMod val="85000"/>
                    <a:lumOff val="15000"/>
                  </a:schemeClr>
                </a:solidFill>
                <a:latin typeface="+mj-lt"/>
              </a:rPr>
              <a:t>2</a:t>
            </a:r>
            <a:r>
              <a:rPr lang="en-US" sz="4000" b="1" baseline="30000" dirty="0" smtClean="0">
                <a:solidFill>
                  <a:schemeClr val="tx1">
                    <a:lumMod val="85000"/>
                    <a:lumOff val="15000"/>
                  </a:schemeClr>
                </a:solidFill>
                <a:latin typeface="+mj-lt"/>
              </a:rPr>
              <a:t>nd</a:t>
            </a:r>
            <a:r>
              <a:rPr lang="en-US" sz="4000" b="1" dirty="0" smtClean="0">
                <a:solidFill>
                  <a:schemeClr val="tx1">
                    <a:lumMod val="85000"/>
                    <a:lumOff val="15000"/>
                  </a:schemeClr>
                </a:solidFill>
                <a:latin typeface="+mj-lt"/>
              </a:rPr>
              <a:t> Annual Day at the Ballpark</a:t>
            </a:r>
          </a:p>
          <a:p>
            <a:pPr algn="ctr"/>
            <a:r>
              <a:rPr lang="en-US" sz="4000" b="1" dirty="0" smtClean="0">
                <a:solidFill>
                  <a:schemeClr val="tx1">
                    <a:lumMod val="85000"/>
                    <a:lumOff val="15000"/>
                  </a:schemeClr>
                </a:solidFill>
                <a:latin typeface="+mj-lt"/>
                <a:cs typeface="Arial" pitchFamily="34" charset="0"/>
              </a:rPr>
              <a:t>Peer-to-Peer Outing</a:t>
            </a:r>
            <a:endParaRPr lang="en-US" sz="4000" dirty="0">
              <a:solidFill>
                <a:schemeClr val="tx1">
                  <a:lumMod val="50000"/>
                  <a:lumOff val="50000"/>
                </a:schemeClr>
              </a:solidFill>
              <a:latin typeface="+mj-lt"/>
              <a:cs typeface="Arial" pitchFamily="34" charset="0"/>
            </a:endParaRPr>
          </a:p>
        </p:txBody>
      </p:sp>
      <p:cxnSp>
        <p:nvCxnSpPr>
          <p:cNvPr id="10" name="Straight Connector 9"/>
          <p:cNvCxnSpPr/>
          <p:nvPr/>
        </p:nvCxnSpPr>
        <p:spPr>
          <a:xfrm>
            <a:off x="1905000" y="2936809"/>
            <a:ext cx="5257800" cy="1588"/>
          </a:xfrm>
          <a:prstGeom prst="line">
            <a:avLst/>
          </a:prstGeom>
          <a:ln w="47625">
            <a:solidFill>
              <a:srgbClr val="E4E4E4"/>
            </a:solidFill>
          </a:ln>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67557" y="5072119"/>
            <a:ext cx="7973935" cy="400110"/>
          </a:xfrm>
          <a:prstGeom prst="rect">
            <a:avLst/>
          </a:prstGeom>
          <a:noFill/>
        </p:spPr>
        <p:txBody>
          <a:bodyPr wrap="none" rtlCol="0">
            <a:noAutofit/>
          </a:bodyPr>
          <a:lstStyle/>
          <a:p>
            <a:pPr algn="r"/>
            <a:r>
              <a:rPr lang="en-US" sz="3200" b="1" dirty="0" smtClean="0">
                <a:solidFill>
                  <a:schemeClr val="tx1">
                    <a:lumMod val="75000"/>
                    <a:lumOff val="25000"/>
                  </a:schemeClr>
                </a:solidFill>
              </a:rPr>
              <a:t>Who’s invited?</a:t>
            </a:r>
            <a:endParaRPr lang="en-US" sz="32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grpSp>
        <p:nvGrpSpPr>
          <p:cNvPr id="26" name="Group 25"/>
          <p:cNvGrpSpPr/>
          <p:nvPr/>
        </p:nvGrpSpPr>
        <p:grpSpPr>
          <a:xfrm>
            <a:off x="762000" y="1557456"/>
            <a:ext cx="2057400" cy="2708434"/>
            <a:chOff x="762000" y="1557456"/>
            <a:chExt cx="2057400" cy="2708434"/>
          </a:xfrm>
        </p:grpSpPr>
        <p:sp>
          <p:nvSpPr>
            <p:cNvPr id="6" name="Oval 5"/>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4" name="TextBox 13"/>
            <p:cNvSpPr txBox="1"/>
            <p:nvPr/>
          </p:nvSpPr>
          <p:spPr>
            <a:xfrm>
              <a:off x="1121392" y="1557456"/>
              <a:ext cx="1219200" cy="2708434"/>
            </a:xfrm>
            <a:prstGeom prst="rect">
              <a:avLst/>
            </a:prstGeom>
            <a:noFill/>
          </p:spPr>
          <p:txBody>
            <a:bodyPr wrap="square" rtlCol="0">
              <a:spAutoFit/>
            </a:bodyPr>
            <a:lstStyle/>
            <a:p>
              <a:r>
                <a:rPr lang="en-US" sz="17000" b="1" dirty="0" smtClean="0">
                  <a:solidFill>
                    <a:srgbClr val="F26200">
                      <a:alpha val="40000"/>
                    </a:srgbClr>
                  </a:solidFill>
                  <a:latin typeface="+mj-lt"/>
                  <a:cs typeface="Arial" pitchFamily="34" charset="0"/>
                </a:rPr>
                <a:t>1</a:t>
              </a:r>
              <a:endParaRPr lang="en-US" sz="17000" b="1" dirty="0">
                <a:solidFill>
                  <a:srgbClr val="F26200">
                    <a:alpha val="40000"/>
                  </a:srgbClr>
                </a:solidFill>
                <a:latin typeface="+mj-lt"/>
                <a:cs typeface="Arial" pitchFamily="34" charset="0"/>
              </a:endParaRPr>
            </a:p>
          </p:txBody>
        </p:sp>
        <p:sp>
          <p:nvSpPr>
            <p:cNvPr id="13" name="TextBox 12"/>
            <p:cNvSpPr txBox="1"/>
            <p:nvPr/>
          </p:nvSpPr>
          <p:spPr>
            <a:xfrm>
              <a:off x="823416" y="2438400"/>
              <a:ext cx="1931160" cy="911762"/>
            </a:xfrm>
            <a:prstGeom prst="rect">
              <a:avLst/>
            </a:prstGeom>
            <a:noFill/>
          </p:spPr>
          <p:txBody>
            <a:bodyPr wrap="square" rtlCol="0">
              <a:normAutofit lnSpcReduction="10000"/>
            </a:bodyPr>
            <a:lstStyle/>
            <a:p>
              <a:pPr algn="ctr">
                <a:lnSpc>
                  <a:spcPct val="80000"/>
                </a:lnSpc>
              </a:pPr>
              <a:r>
                <a:rPr lang="en-US" sz="2400" b="1" spc="60" dirty="0" smtClean="0">
                  <a:solidFill>
                    <a:schemeClr val="bg1"/>
                  </a:solidFill>
                  <a:effectLst>
                    <a:outerShdw blurRad="50800" dist="25400" dir="5400000" algn="t" rotWithShape="0">
                      <a:prstClr val="black">
                        <a:alpha val="15000"/>
                      </a:prstClr>
                    </a:outerShdw>
                  </a:effectLst>
                </a:rPr>
                <a:t>Peer-to-Peer Program Participants:</a:t>
              </a:r>
              <a:endParaRPr lang="en-US" sz="2400" b="1" dirty="0">
                <a:solidFill>
                  <a:schemeClr val="bg1"/>
                </a:solidFill>
                <a:effectLst>
                  <a:outerShdw blurRad="50800" dist="25400" dir="5400000" algn="t" rotWithShape="0">
                    <a:prstClr val="black">
                      <a:alpha val="15000"/>
                    </a:prstClr>
                  </a:outerShdw>
                </a:effectLst>
              </a:endParaRPr>
            </a:p>
          </p:txBody>
        </p:sp>
        <p:sp>
          <p:nvSpPr>
            <p:cNvPr id="19" name="Oval 18"/>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grpSp>
        <p:nvGrpSpPr>
          <p:cNvPr id="23" name="Group 22"/>
          <p:cNvGrpSpPr/>
          <p:nvPr/>
        </p:nvGrpSpPr>
        <p:grpSpPr>
          <a:xfrm>
            <a:off x="3543300" y="1591943"/>
            <a:ext cx="2057400" cy="2708434"/>
            <a:chOff x="3543300" y="1591943"/>
            <a:chExt cx="2057400" cy="2708434"/>
          </a:xfrm>
        </p:grpSpPr>
        <p:sp>
          <p:nvSpPr>
            <p:cNvPr id="4" name="Oval 3"/>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5" name="TextBox 14"/>
            <p:cNvSpPr txBox="1"/>
            <p:nvPr/>
          </p:nvSpPr>
          <p:spPr>
            <a:xfrm>
              <a:off x="3933968" y="1591943"/>
              <a:ext cx="1219200" cy="2708434"/>
            </a:xfrm>
            <a:prstGeom prst="rect">
              <a:avLst/>
            </a:prstGeom>
            <a:noFill/>
          </p:spPr>
          <p:txBody>
            <a:bodyPr wrap="square" rtlCol="0">
              <a:spAutoFit/>
            </a:bodyPr>
            <a:lstStyle/>
            <a:p>
              <a:r>
                <a:rPr lang="en-US" sz="17000" b="1" dirty="0" smtClean="0">
                  <a:solidFill>
                    <a:srgbClr val="2A7A9E">
                      <a:alpha val="40000"/>
                    </a:srgbClr>
                  </a:solidFill>
                  <a:latin typeface="+mj-lt"/>
                  <a:cs typeface="Arial" pitchFamily="34" charset="0"/>
                </a:rPr>
                <a:t>2</a:t>
              </a:r>
              <a:endParaRPr lang="en-US" sz="17000" b="1" dirty="0">
                <a:solidFill>
                  <a:srgbClr val="2A7A9E">
                    <a:alpha val="40000"/>
                  </a:srgbClr>
                </a:solidFill>
                <a:latin typeface="+mj-lt"/>
                <a:cs typeface="Arial" pitchFamily="34" charset="0"/>
              </a:endParaRPr>
            </a:p>
          </p:txBody>
        </p:sp>
        <p:sp>
          <p:nvSpPr>
            <p:cNvPr id="16" name="TextBox 15"/>
            <p:cNvSpPr txBox="1"/>
            <p:nvPr/>
          </p:nvSpPr>
          <p:spPr>
            <a:xfrm>
              <a:off x="3601872" y="2701385"/>
              <a:ext cx="1931160" cy="665695"/>
            </a:xfrm>
            <a:prstGeom prst="rect">
              <a:avLst/>
            </a:prstGeom>
            <a:noFill/>
          </p:spPr>
          <p:txBody>
            <a:bodyPr wrap="square" rtlCol="0">
              <a:normAutofit/>
            </a:bodyPr>
            <a:lstStyle/>
            <a:p>
              <a:pPr algn="ctr">
                <a:lnSpc>
                  <a:spcPct val="80000"/>
                </a:lnSpc>
              </a:pPr>
              <a:r>
                <a:rPr lang="en-US" sz="2300" b="1" spc="60" dirty="0" smtClean="0">
                  <a:solidFill>
                    <a:schemeClr val="bg1"/>
                  </a:solidFill>
                  <a:effectLst>
                    <a:outerShdw blurRad="50800" dist="25400" dir="5400000" algn="t" rotWithShape="0">
                      <a:prstClr val="black">
                        <a:alpha val="15000"/>
                      </a:prstClr>
                    </a:outerShdw>
                  </a:effectLst>
                </a:rPr>
                <a:t>ASD Student</a:t>
              </a:r>
              <a:endParaRPr lang="en-US" sz="2300" b="1" dirty="0">
                <a:solidFill>
                  <a:schemeClr val="bg1"/>
                </a:solidFill>
                <a:effectLst>
                  <a:outerShdw blurRad="50800" dist="25400" dir="5400000" algn="t" rotWithShape="0">
                    <a:prstClr val="black">
                      <a:alpha val="15000"/>
                    </a:prstClr>
                  </a:outerShdw>
                </a:effectLst>
              </a:endParaRPr>
            </a:p>
          </p:txBody>
        </p:sp>
        <p:sp>
          <p:nvSpPr>
            <p:cNvPr id="20" name="Oval 19"/>
            <p:cNvSpPr/>
            <p:nvPr/>
          </p:nvSpPr>
          <p:spPr>
            <a:xfrm>
              <a:off x="3782124" y="198863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grpSp>
        <p:nvGrpSpPr>
          <p:cNvPr id="24" name="Group 23"/>
          <p:cNvGrpSpPr/>
          <p:nvPr/>
        </p:nvGrpSpPr>
        <p:grpSpPr>
          <a:xfrm>
            <a:off x="6324600" y="1587511"/>
            <a:ext cx="2057400" cy="2708434"/>
            <a:chOff x="6324600" y="1587511"/>
            <a:chExt cx="2057400" cy="2708434"/>
          </a:xfrm>
        </p:grpSpPr>
        <p:sp>
          <p:nvSpPr>
            <p:cNvPr id="5" name="Oval 4"/>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7" name="TextBox 16"/>
            <p:cNvSpPr txBox="1"/>
            <p:nvPr/>
          </p:nvSpPr>
          <p:spPr>
            <a:xfrm>
              <a:off x="6721604" y="1587511"/>
              <a:ext cx="1219200" cy="2708434"/>
            </a:xfrm>
            <a:prstGeom prst="rect">
              <a:avLst/>
            </a:prstGeom>
            <a:noFill/>
          </p:spPr>
          <p:txBody>
            <a:bodyPr wrap="square" rtlCol="0">
              <a:spAutoFit/>
            </a:bodyPr>
            <a:lstStyle/>
            <a:p>
              <a:r>
                <a:rPr lang="en-US" sz="17000" b="1" dirty="0" smtClean="0">
                  <a:solidFill>
                    <a:srgbClr val="65B131">
                      <a:alpha val="64000"/>
                    </a:srgbClr>
                  </a:solidFill>
                  <a:latin typeface="+mj-lt"/>
                  <a:cs typeface="Arial" pitchFamily="34" charset="0"/>
                </a:rPr>
                <a:t>3</a:t>
              </a:r>
              <a:endParaRPr lang="en-US" sz="17000" b="1" dirty="0">
                <a:solidFill>
                  <a:srgbClr val="65B131">
                    <a:alpha val="64000"/>
                  </a:srgbClr>
                </a:solidFill>
                <a:latin typeface="+mj-lt"/>
                <a:cs typeface="Arial" pitchFamily="34" charset="0"/>
              </a:endParaRPr>
            </a:p>
          </p:txBody>
        </p:sp>
        <p:sp>
          <p:nvSpPr>
            <p:cNvPr id="18" name="TextBox 17"/>
            <p:cNvSpPr txBox="1"/>
            <p:nvPr/>
          </p:nvSpPr>
          <p:spPr>
            <a:xfrm>
              <a:off x="6411810" y="2438401"/>
              <a:ext cx="1931160" cy="1228494"/>
            </a:xfrm>
            <a:prstGeom prst="rect">
              <a:avLst/>
            </a:prstGeom>
            <a:noFill/>
          </p:spPr>
          <p:txBody>
            <a:bodyPr wrap="square" rtlCol="0">
              <a:normAutofit/>
            </a:bodyPr>
            <a:lstStyle/>
            <a:p>
              <a:pPr algn="ctr">
                <a:lnSpc>
                  <a:spcPct val="80000"/>
                </a:lnSpc>
              </a:pPr>
              <a:r>
                <a:rPr lang="en-US" sz="2300" b="1" spc="60" dirty="0" smtClean="0">
                  <a:solidFill>
                    <a:schemeClr val="bg1"/>
                  </a:solidFill>
                  <a:effectLst>
                    <a:outerShdw blurRad="50800" dist="25400" dir="5400000" algn="t" rotWithShape="0">
                      <a:prstClr val="black">
                        <a:alpha val="15000"/>
                      </a:prstClr>
                    </a:outerShdw>
                  </a:effectLst>
                </a:rPr>
                <a:t>General Ed Peer paired with ASD student</a:t>
              </a:r>
              <a:endParaRPr lang="en-US" sz="2300" b="1" dirty="0">
                <a:solidFill>
                  <a:schemeClr val="bg1"/>
                </a:solidFill>
                <a:effectLst>
                  <a:outerShdw blurRad="50800" dist="25400" dir="5400000" algn="t" rotWithShape="0">
                    <a:prstClr val="black">
                      <a:alpha val="15000"/>
                    </a:prstClr>
                  </a:outerShdw>
                </a:effectLst>
              </a:endParaRPr>
            </a:p>
          </p:txBody>
        </p:sp>
        <p:sp>
          <p:nvSpPr>
            <p:cNvPr id="21" name="Oval 20"/>
            <p:cNvSpPr/>
            <p:nvPr/>
          </p:nvSpPr>
          <p:spPr>
            <a:xfrm>
              <a:off x="6569928" y="2005362"/>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spTree>
    <p:custDataLst>
      <p:tags r:id="rId1"/>
    </p:custDataLst>
    <p:extLst>
      <p:ext uri="{BB962C8B-B14F-4D97-AF65-F5344CB8AC3E}">
        <p14:creationId xmlns:p14="http://schemas.microsoft.com/office/powerpoint/2010/main" val="3011129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1800" y="1992354"/>
            <a:ext cx="6019800" cy="1970046"/>
          </a:xfrm>
        </p:spPr>
        <p:txBody>
          <a:bodyPr>
            <a:noAutofit/>
          </a:bodyPr>
          <a:lstStyle/>
          <a:p>
            <a:r>
              <a:rPr lang="en-US" sz="3200" dirty="0"/>
              <a:t>Kent CAN will purchase ticket, hot dog and drink for ASD Peer-to-Peer program participants.</a:t>
            </a:r>
          </a:p>
        </p:txBody>
      </p:sp>
      <p:sp>
        <p:nvSpPr>
          <p:cNvPr id="5" name="Text Placeholder 4"/>
          <p:cNvSpPr>
            <a:spLocks noGrp="1"/>
          </p:cNvSpPr>
          <p:nvPr>
            <p:ph type="body" idx="1"/>
          </p:nvPr>
        </p:nvSpPr>
        <p:spPr>
          <a:xfrm>
            <a:off x="5105400" y="4876800"/>
            <a:ext cx="3505201" cy="914400"/>
          </a:xfrm>
        </p:spPr>
        <p:txBody>
          <a:bodyPr>
            <a:normAutofit/>
          </a:bodyPr>
          <a:lstStyle/>
          <a:p>
            <a:pPr lvl="0">
              <a:spcBef>
                <a:spcPts val="0"/>
              </a:spcBef>
            </a:pPr>
            <a:r>
              <a:rPr lang="en-US" sz="1700" b="1" dirty="0" smtClean="0">
                <a:solidFill>
                  <a:prstClr val="black">
                    <a:lumMod val="75000"/>
                    <a:lumOff val="25000"/>
                  </a:prstClr>
                </a:solidFill>
              </a:rPr>
              <a:t>Districts are responsible for the cost of staff tickets, transportation and additional student tickets.</a:t>
            </a:r>
            <a:endParaRPr lang="en-US" sz="1700" b="1" dirty="0">
              <a:solidFill>
                <a:prstClr val="black">
                  <a:lumMod val="75000"/>
                  <a:lumOff val="25000"/>
                </a:prstClr>
              </a:solidFill>
            </a:endParaRPr>
          </a:p>
        </p:txBody>
      </p:sp>
    </p:spTree>
    <p:extLst>
      <p:ext uri="{BB962C8B-B14F-4D97-AF65-F5344CB8AC3E}">
        <p14:creationId xmlns:p14="http://schemas.microsoft.com/office/powerpoint/2010/main" val="3053740791"/>
      </p:ext>
    </p:extLst>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t>The Numbers 2014-15</a:t>
            </a:r>
            <a:endParaRPr lang="en-US" dirty="0"/>
          </a:p>
        </p:txBody>
      </p:sp>
      <p:sp>
        <p:nvSpPr>
          <p:cNvPr id="5" name="Content Placeholder 4"/>
          <p:cNvSpPr>
            <a:spLocks noGrp="1"/>
          </p:cNvSpPr>
          <p:nvPr>
            <p:ph idx="1"/>
          </p:nvPr>
        </p:nvSpPr>
        <p:spPr>
          <a:xfrm>
            <a:off x="457200" y="1143000"/>
            <a:ext cx="8229600" cy="4983163"/>
          </a:xfrm>
        </p:spPr>
        <p:txBody>
          <a:bodyPr/>
          <a:lstStyle/>
          <a:p>
            <a:pPr marL="0" indent="0">
              <a:buNone/>
            </a:pPr>
            <a:r>
              <a:rPr lang="en-US" dirty="0" smtClean="0"/>
              <a:t>Peer-to-Peer Programs Reported:</a:t>
            </a:r>
          </a:p>
          <a:p>
            <a:r>
              <a:rPr lang="en-US" dirty="0" smtClean="0">
                <a:solidFill>
                  <a:schemeClr val="accent4">
                    <a:lumMod val="75000"/>
                  </a:schemeClr>
                </a:solidFill>
              </a:rPr>
              <a:t>39</a:t>
            </a:r>
          </a:p>
          <a:p>
            <a:endParaRPr lang="en-US" dirty="0" smtClean="0"/>
          </a:p>
          <a:p>
            <a:pPr marL="0" indent="0">
              <a:buNone/>
            </a:pPr>
            <a:r>
              <a:rPr lang="en-US" dirty="0" smtClean="0"/>
              <a:t>2015 Day at the Ballpark Participants</a:t>
            </a:r>
          </a:p>
          <a:p>
            <a:r>
              <a:rPr lang="en-US" dirty="0" smtClean="0">
                <a:solidFill>
                  <a:schemeClr val="accent6">
                    <a:lumMod val="75000"/>
                  </a:schemeClr>
                </a:solidFill>
              </a:rPr>
              <a:t>145 students with ASD</a:t>
            </a:r>
          </a:p>
          <a:p>
            <a:r>
              <a:rPr lang="en-US" dirty="0" smtClean="0">
                <a:solidFill>
                  <a:schemeClr val="accent6">
                    <a:lumMod val="75000"/>
                  </a:schemeClr>
                </a:solidFill>
              </a:rPr>
              <a:t>136 General Ed Peers</a:t>
            </a:r>
          </a:p>
          <a:p>
            <a:r>
              <a:rPr lang="en-US" dirty="0" smtClean="0">
                <a:solidFill>
                  <a:schemeClr val="accent6">
                    <a:lumMod val="75000"/>
                  </a:schemeClr>
                </a:solidFill>
              </a:rPr>
              <a:t>66 staff</a:t>
            </a:r>
          </a:p>
          <a:p>
            <a:pPr marL="0" indent="0">
              <a:buNone/>
            </a:pPr>
            <a:endParaRPr lang="en-US" dirty="0"/>
          </a:p>
        </p:txBody>
      </p:sp>
    </p:spTree>
    <p:extLst>
      <p:ext uri="{BB962C8B-B14F-4D97-AF65-F5344CB8AC3E}">
        <p14:creationId xmlns:p14="http://schemas.microsoft.com/office/powerpoint/2010/main" val="158949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p:cNvSpPr txBox="1">
            <a:spLocks/>
          </p:cNvSpPr>
          <p:nvPr/>
        </p:nvSpPr>
        <p:spPr>
          <a:xfrm>
            <a:off x="479854" y="1600200"/>
            <a:ext cx="8229600" cy="4983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dirty="0" smtClean="0"/>
              <a:t>Peer-to-Peer Programs Reported:</a:t>
            </a:r>
          </a:p>
          <a:p>
            <a:r>
              <a:rPr lang="en-US" dirty="0" smtClean="0">
                <a:solidFill>
                  <a:schemeClr val="accent4">
                    <a:lumMod val="75000"/>
                  </a:schemeClr>
                </a:solidFill>
              </a:rPr>
              <a:t>53</a:t>
            </a:r>
          </a:p>
          <a:p>
            <a:endParaRPr lang="en-US" dirty="0" smtClean="0"/>
          </a:p>
          <a:p>
            <a:pPr marL="0" indent="0">
              <a:buFont typeface="Arial" pitchFamily="34" charset="0"/>
              <a:buNone/>
            </a:pPr>
            <a:r>
              <a:rPr lang="en-US" dirty="0" smtClean="0"/>
              <a:t>2016 Day at the Ballpark Invitations</a:t>
            </a:r>
          </a:p>
          <a:p>
            <a:r>
              <a:rPr lang="en-US" dirty="0" smtClean="0">
                <a:solidFill>
                  <a:schemeClr val="accent6">
                    <a:lumMod val="75000"/>
                  </a:schemeClr>
                </a:solidFill>
              </a:rPr>
              <a:t>Funding for 340 tickets</a:t>
            </a:r>
          </a:p>
          <a:p>
            <a:pPr marL="0" indent="0">
              <a:buFont typeface="Arial" pitchFamily="34" charset="0"/>
              <a:buNone/>
            </a:pPr>
            <a:endParaRPr lang="en-US" dirty="0"/>
          </a:p>
        </p:txBody>
      </p:sp>
      <p:sp>
        <p:nvSpPr>
          <p:cNvPr id="5" name="Title 3"/>
          <p:cNvSpPr>
            <a:spLocks noGrp="1"/>
          </p:cNvSpPr>
          <p:nvPr>
            <p:ph type="title"/>
          </p:nvPr>
        </p:nvSpPr>
        <p:spPr>
          <a:xfrm>
            <a:off x="479854" y="228600"/>
            <a:ext cx="8229600" cy="1143000"/>
          </a:xfrm>
        </p:spPr>
        <p:txBody>
          <a:bodyPr/>
          <a:lstStyle/>
          <a:p>
            <a:r>
              <a:rPr lang="en-US" dirty="0" smtClean="0"/>
              <a:t>The Numbers 2015-16</a:t>
            </a:r>
            <a:endParaRPr lang="en-US" dirty="0"/>
          </a:p>
        </p:txBody>
      </p:sp>
    </p:spTree>
    <p:extLst>
      <p:ext uri="{BB962C8B-B14F-4D97-AF65-F5344CB8AC3E}">
        <p14:creationId xmlns:p14="http://schemas.microsoft.com/office/powerpoint/2010/main" val="242470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smtClean="0"/>
              <a:t>RSVP by March 31</a:t>
            </a:r>
            <a:endParaRPr lang="en-US" sz="3200" b="1" dirty="0"/>
          </a:p>
        </p:txBody>
      </p:sp>
      <p:pic>
        <p:nvPicPr>
          <p:cNvPr id="8" name="Picture 7"/>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124200" y="2276297"/>
            <a:ext cx="2862893" cy="1914703"/>
          </a:xfrm>
          <a:prstGeom prst="rect">
            <a:avLst/>
          </a:prstGeom>
        </p:spPr>
      </p:pic>
      <p:pic>
        <p:nvPicPr>
          <p:cNvPr id="9" name="Picture 8"/>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26224" y="2318413"/>
            <a:ext cx="2819400" cy="1872587"/>
          </a:xfrm>
          <a:prstGeom prst="rect">
            <a:avLst/>
          </a:prstGeom>
        </p:spPr>
      </p:pic>
      <p:pic>
        <p:nvPicPr>
          <p:cNvPr id="10" name="Picture 9"/>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172200" y="2286000"/>
            <a:ext cx="2868202" cy="1905000"/>
          </a:xfrm>
          <a:prstGeom prst="rect">
            <a:avLst/>
          </a:prstGeom>
        </p:spPr>
      </p:pic>
    </p:spTree>
    <p:extLst>
      <p:ext uri="{BB962C8B-B14F-4D97-AF65-F5344CB8AC3E}">
        <p14:creationId xmlns:p14="http://schemas.microsoft.com/office/powerpoint/2010/main" val="161645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6200000">
            <a:off x="-2373245" y="2678047"/>
            <a:ext cx="5940864" cy="1041969"/>
          </a:xfrm>
          <a:prstGeom prst="rect">
            <a:avLst/>
          </a:prstGeom>
          <a:solidFill>
            <a:schemeClr val="tx2"/>
          </a:solidFill>
        </p:spPr>
        <p:txBody>
          <a:bodyPr wrap="square" rtlCol="0" anchor="b" anchorCtr="0">
            <a:normAutofit lnSpcReduction="10000"/>
          </a:bodyPr>
          <a:lstStyle/>
          <a:p>
            <a:r>
              <a:rPr lang="en-US" sz="3200" b="1" dirty="0" smtClean="0">
                <a:solidFill>
                  <a:prstClr val="white"/>
                </a:solidFill>
              </a:rPr>
              <a:t>Professional Development Opportunity</a:t>
            </a:r>
            <a:endParaRPr lang="en-US" sz="3200" dirty="0">
              <a:solidFill>
                <a:prstClr val="white"/>
              </a:solidFill>
            </a:endParaRPr>
          </a:p>
        </p:txBody>
      </p:sp>
      <p:pic>
        <p:nvPicPr>
          <p:cNvPr id="3" name="Picture 2" descr="15 year celebratio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934200" y="4112064"/>
            <a:ext cx="1940457"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600200" y="609600"/>
            <a:ext cx="5715000" cy="3970318"/>
          </a:xfrm>
          <a:prstGeom prst="rect">
            <a:avLst/>
          </a:prstGeom>
        </p:spPr>
        <p:txBody>
          <a:bodyPr wrap="square">
            <a:spAutoFit/>
          </a:bodyPr>
          <a:lstStyle/>
          <a:p>
            <a:r>
              <a:rPr lang="en-US" sz="3600" b="1" dirty="0">
                <a:solidFill>
                  <a:schemeClr val="accent6">
                    <a:lumMod val="75000"/>
                  </a:schemeClr>
                </a:solidFill>
              </a:rPr>
              <a:t>Start Conference</a:t>
            </a:r>
            <a:endParaRPr lang="en-US" sz="3600" dirty="0">
              <a:solidFill>
                <a:schemeClr val="accent6">
                  <a:lumMod val="75000"/>
                </a:schemeClr>
              </a:solidFill>
            </a:endParaRPr>
          </a:p>
          <a:p>
            <a:r>
              <a:rPr lang="en-US" b="1" dirty="0">
                <a:solidFill>
                  <a:schemeClr val="tx2"/>
                </a:solidFill>
              </a:rPr>
              <a:t>May 2, </a:t>
            </a:r>
            <a:r>
              <a:rPr lang="en-US" b="1" dirty="0" smtClean="0">
                <a:solidFill>
                  <a:schemeClr val="tx2"/>
                </a:solidFill>
              </a:rPr>
              <a:t>2016</a:t>
            </a:r>
            <a:endParaRPr lang="en-US" b="1" dirty="0">
              <a:solidFill>
                <a:schemeClr val="tx2"/>
              </a:solidFill>
            </a:endParaRPr>
          </a:p>
          <a:p>
            <a:r>
              <a:rPr lang="en-US" b="1" dirty="0">
                <a:solidFill>
                  <a:schemeClr val="tx2"/>
                </a:solidFill>
              </a:rPr>
              <a:t>Kellogg </a:t>
            </a:r>
            <a:r>
              <a:rPr lang="en-US" b="1" dirty="0" smtClean="0">
                <a:solidFill>
                  <a:schemeClr val="tx2"/>
                </a:solidFill>
              </a:rPr>
              <a:t>Hotel and Conference Center</a:t>
            </a:r>
          </a:p>
          <a:p>
            <a:r>
              <a:rPr lang="en-US" b="1" dirty="0" smtClean="0">
                <a:solidFill>
                  <a:schemeClr val="tx2"/>
                </a:solidFill>
              </a:rPr>
              <a:t>Presenters: Dan Habib, Stephen Shore and Alyson </a:t>
            </a:r>
            <a:r>
              <a:rPr lang="en-US" b="1" dirty="0" err="1" smtClean="0">
                <a:solidFill>
                  <a:schemeClr val="tx2"/>
                </a:solidFill>
              </a:rPr>
              <a:t>Beytien</a:t>
            </a:r>
            <a:endParaRPr lang="en-US" b="1" dirty="0" smtClean="0">
              <a:solidFill>
                <a:schemeClr val="tx2"/>
              </a:solidFill>
            </a:endParaRPr>
          </a:p>
          <a:p>
            <a:r>
              <a:rPr lang="en-US" b="1" dirty="0" smtClean="0">
                <a:solidFill>
                  <a:schemeClr val="tx2"/>
                </a:solidFill>
              </a:rPr>
              <a:t>Cost: $95</a:t>
            </a:r>
          </a:p>
          <a:p>
            <a:endParaRPr lang="en-US" b="1" dirty="0">
              <a:solidFill>
                <a:schemeClr val="tx2"/>
              </a:solidFill>
            </a:endParaRPr>
          </a:p>
          <a:p>
            <a:endParaRPr lang="en-US" b="1" dirty="0" smtClean="0">
              <a:solidFill>
                <a:schemeClr val="tx2"/>
              </a:solidFill>
            </a:endParaRPr>
          </a:p>
          <a:p>
            <a:r>
              <a:rPr lang="en-US" sz="3600" b="1" dirty="0" smtClean="0">
                <a:solidFill>
                  <a:schemeClr val="accent6">
                    <a:lumMod val="75000"/>
                  </a:schemeClr>
                </a:solidFill>
              </a:rPr>
              <a:t>RCN Leadership Day</a:t>
            </a:r>
            <a:endParaRPr lang="en-US" sz="3600" dirty="0">
              <a:solidFill>
                <a:schemeClr val="accent6">
                  <a:lumMod val="75000"/>
                </a:schemeClr>
              </a:solidFill>
            </a:endParaRPr>
          </a:p>
          <a:p>
            <a:r>
              <a:rPr lang="en-US" b="1" dirty="0">
                <a:solidFill>
                  <a:schemeClr val="tx2"/>
                </a:solidFill>
              </a:rPr>
              <a:t>May </a:t>
            </a:r>
            <a:r>
              <a:rPr lang="en-US" b="1" dirty="0" smtClean="0">
                <a:solidFill>
                  <a:schemeClr val="tx2"/>
                </a:solidFill>
              </a:rPr>
              <a:t>3, </a:t>
            </a:r>
            <a:r>
              <a:rPr lang="en-US" b="1" dirty="0">
                <a:solidFill>
                  <a:schemeClr val="tx2"/>
                </a:solidFill>
              </a:rPr>
              <a:t>2016</a:t>
            </a:r>
          </a:p>
          <a:p>
            <a:r>
              <a:rPr lang="en-US" b="1" dirty="0">
                <a:solidFill>
                  <a:schemeClr val="tx2"/>
                </a:solidFill>
              </a:rPr>
              <a:t>Kellogg Hotel and Conference Center</a:t>
            </a:r>
          </a:p>
          <a:p>
            <a:r>
              <a:rPr lang="en-US" b="1" dirty="0" smtClean="0">
                <a:solidFill>
                  <a:schemeClr val="tx2"/>
                </a:solidFill>
              </a:rPr>
              <a:t>Cost</a:t>
            </a:r>
            <a:r>
              <a:rPr lang="en-US" b="1" dirty="0">
                <a:solidFill>
                  <a:schemeClr val="tx2"/>
                </a:solidFill>
              </a:rPr>
              <a:t>: </a:t>
            </a:r>
            <a:r>
              <a:rPr lang="en-US" b="1" dirty="0" smtClean="0">
                <a:solidFill>
                  <a:schemeClr val="tx2"/>
                </a:solidFill>
              </a:rPr>
              <a:t>Free</a:t>
            </a:r>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1435677595"/>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6200000">
            <a:off x="-2373245" y="2678047"/>
            <a:ext cx="5940864" cy="1041969"/>
          </a:xfrm>
          <a:prstGeom prst="rect">
            <a:avLst/>
          </a:prstGeom>
          <a:solidFill>
            <a:schemeClr val="tx2"/>
          </a:solidFill>
        </p:spPr>
        <p:txBody>
          <a:bodyPr wrap="square" rtlCol="0" anchor="b" anchorCtr="0">
            <a:normAutofit lnSpcReduction="10000"/>
          </a:bodyPr>
          <a:lstStyle/>
          <a:p>
            <a:r>
              <a:rPr lang="en-US" sz="3200" b="1" dirty="0" smtClean="0">
                <a:solidFill>
                  <a:prstClr val="white"/>
                </a:solidFill>
              </a:rPr>
              <a:t>Professional Development Opportunity</a:t>
            </a:r>
            <a:endParaRPr lang="en-US" sz="3200" dirty="0">
              <a:solidFill>
                <a:prstClr val="white"/>
              </a:solidFill>
            </a:endParaRPr>
          </a:p>
        </p:txBody>
      </p:sp>
      <p:pic>
        <p:nvPicPr>
          <p:cNvPr id="3" name="Picture 2" descr="15 year celebratio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934200" y="4112064"/>
            <a:ext cx="1940457"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600200" y="609600"/>
            <a:ext cx="6934200" cy="6155531"/>
          </a:xfrm>
          <a:prstGeom prst="rect">
            <a:avLst/>
          </a:prstGeom>
        </p:spPr>
        <p:txBody>
          <a:bodyPr wrap="square">
            <a:spAutoFit/>
          </a:bodyPr>
          <a:lstStyle/>
          <a:p>
            <a:r>
              <a:rPr lang="en-US" sz="3600" b="1" dirty="0" smtClean="0">
                <a:solidFill>
                  <a:schemeClr val="accent6">
                    <a:lumMod val="75000"/>
                  </a:schemeClr>
                </a:solidFill>
              </a:rPr>
              <a:t>Education-Based Evaluations for Autism Spectrum Disorder</a:t>
            </a:r>
            <a:endParaRPr lang="en-US" sz="3600" dirty="0">
              <a:solidFill>
                <a:schemeClr val="accent6">
                  <a:lumMod val="75000"/>
                </a:schemeClr>
              </a:solidFill>
            </a:endParaRPr>
          </a:p>
          <a:p>
            <a:r>
              <a:rPr lang="en-US" sz="1600" b="1" dirty="0" smtClean="0">
                <a:solidFill>
                  <a:schemeClr val="tx2"/>
                </a:solidFill>
              </a:rPr>
              <a:t>Hosted by Michigan Association of Administrators of Special Education (MAASE)</a:t>
            </a:r>
          </a:p>
          <a:p>
            <a:r>
              <a:rPr lang="en-US" sz="1600" dirty="0" smtClean="0">
                <a:solidFill>
                  <a:schemeClr val="tx2"/>
                </a:solidFill>
              </a:rPr>
              <a:t>April 26, 2016 8:30AM – 3:</a:t>
            </a:r>
            <a:endParaRPr lang="en-US" sz="1600" dirty="0">
              <a:solidFill>
                <a:schemeClr val="tx2"/>
              </a:solidFill>
            </a:endParaRPr>
          </a:p>
          <a:p>
            <a:r>
              <a:rPr lang="en-US" sz="1600" dirty="0" smtClean="0">
                <a:solidFill>
                  <a:schemeClr val="tx2"/>
                </a:solidFill>
              </a:rPr>
              <a:t>Crowne Plaza Lansing West</a:t>
            </a:r>
          </a:p>
          <a:p>
            <a:r>
              <a:rPr lang="en-US" sz="1600" dirty="0" smtClean="0">
                <a:solidFill>
                  <a:schemeClr val="tx2"/>
                </a:solidFill>
              </a:rPr>
              <a:t>Cost: $100 for MAASE members/$120 for nonmembers</a:t>
            </a:r>
          </a:p>
          <a:p>
            <a:endParaRPr lang="en-US" b="1" dirty="0" smtClean="0">
              <a:solidFill>
                <a:schemeClr val="tx2"/>
              </a:solidFill>
            </a:endParaRPr>
          </a:p>
          <a:p>
            <a:endParaRPr lang="en-US" b="1" dirty="0">
              <a:solidFill>
                <a:schemeClr val="tx2"/>
              </a:solidFill>
            </a:endParaRPr>
          </a:p>
          <a:p>
            <a:endParaRPr lang="en-US" b="1" dirty="0" smtClean="0">
              <a:solidFill>
                <a:schemeClr val="tx2"/>
              </a:solidFill>
            </a:endParaRPr>
          </a:p>
          <a:p>
            <a:endParaRPr lang="en-US" b="1" dirty="0">
              <a:solidFill>
                <a:schemeClr val="tx2"/>
              </a:solidFill>
            </a:endParaRPr>
          </a:p>
          <a:p>
            <a:endParaRPr lang="en-US" b="1" dirty="0" smtClean="0">
              <a:solidFill>
                <a:schemeClr val="tx2"/>
              </a:solidFill>
            </a:endParaRPr>
          </a:p>
          <a:p>
            <a:endParaRPr lang="en-US" b="1" dirty="0">
              <a:solidFill>
                <a:schemeClr val="tx2"/>
              </a:solidFill>
            </a:endParaRPr>
          </a:p>
          <a:p>
            <a:endParaRPr lang="en-US" b="1" dirty="0" smtClean="0">
              <a:solidFill>
                <a:schemeClr val="tx2"/>
              </a:solidFill>
            </a:endParaRPr>
          </a:p>
          <a:p>
            <a:endParaRPr lang="en-US" b="1" dirty="0">
              <a:solidFill>
                <a:schemeClr val="tx2"/>
              </a:solidFill>
            </a:endParaRPr>
          </a:p>
          <a:p>
            <a:endParaRPr lang="en-US" b="1" dirty="0" smtClean="0">
              <a:solidFill>
                <a:schemeClr val="tx2"/>
              </a:solidFill>
            </a:endParaRPr>
          </a:p>
          <a:p>
            <a:endParaRPr lang="en-US" b="1" dirty="0">
              <a:solidFill>
                <a:schemeClr val="tx2"/>
              </a:solidFill>
            </a:endParaRPr>
          </a:p>
          <a:p>
            <a:r>
              <a:rPr lang="en-US" b="1" dirty="0" smtClean="0">
                <a:solidFill>
                  <a:schemeClr val="tx2"/>
                </a:solidFill>
              </a:rPr>
              <a:t>Please contact Joan to register.</a:t>
            </a:r>
          </a:p>
          <a:p>
            <a:endParaRPr lang="en-US" b="1" dirty="0">
              <a:solidFill>
                <a:schemeClr val="tx2"/>
              </a:solidFill>
            </a:endParaRPr>
          </a:p>
          <a:p>
            <a:endParaRPr lang="en-US" b="1" dirty="0" smtClean="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2997520124"/>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6200000">
            <a:off x="-2373245" y="2678047"/>
            <a:ext cx="5940864" cy="1041969"/>
          </a:xfrm>
          <a:prstGeom prst="rect">
            <a:avLst/>
          </a:prstGeom>
          <a:solidFill>
            <a:schemeClr val="tx2"/>
          </a:solidFill>
        </p:spPr>
        <p:txBody>
          <a:bodyPr wrap="square" rtlCol="0" anchor="b" anchorCtr="0">
            <a:normAutofit lnSpcReduction="10000"/>
          </a:bodyPr>
          <a:lstStyle/>
          <a:p>
            <a:r>
              <a:rPr lang="en-US" sz="3200" b="1" dirty="0" smtClean="0">
                <a:solidFill>
                  <a:prstClr val="white"/>
                </a:solidFill>
              </a:rPr>
              <a:t>Professional Development Opportunity</a:t>
            </a:r>
            <a:endParaRPr lang="en-US" sz="3200" dirty="0">
              <a:solidFill>
                <a:prstClr val="white"/>
              </a:solidFill>
            </a:endParaRPr>
          </a:p>
        </p:txBody>
      </p:sp>
      <p:sp>
        <p:nvSpPr>
          <p:cNvPr id="9" name="Rectangle 8"/>
          <p:cNvSpPr/>
          <p:nvPr/>
        </p:nvSpPr>
        <p:spPr>
          <a:xfrm>
            <a:off x="1611312" y="381000"/>
            <a:ext cx="4648201" cy="2133600"/>
          </a:xfrm>
          <a:prstGeom prst="rect">
            <a:avLst/>
          </a:prstGeom>
          <a:solidFill>
            <a:schemeClr val="tx1">
              <a:lumMod val="95000"/>
              <a:lumOff val="5000"/>
              <a:alpha val="22000"/>
            </a:schemeClr>
          </a:solidFill>
          <a:ln w="34925">
            <a:solidFill>
              <a:srgbClr val="F274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smtClean="0">
                <a:solidFill>
                  <a:schemeClr val="accent6">
                    <a:lumMod val="75000"/>
                  </a:schemeClr>
                </a:solidFill>
              </a:rPr>
              <a:t>SAVE </a:t>
            </a:r>
            <a:r>
              <a:rPr lang="en-US" sz="3600" b="1" dirty="0">
                <a:solidFill>
                  <a:schemeClr val="accent6">
                    <a:lumMod val="75000"/>
                  </a:schemeClr>
                </a:solidFill>
              </a:rPr>
              <a:t>THE DATE</a:t>
            </a:r>
            <a:endParaRPr lang="en-US" sz="3600" dirty="0">
              <a:solidFill>
                <a:schemeClr val="accent6">
                  <a:lumMod val="75000"/>
                </a:schemeClr>
              </a:solidFill>
            </a:endParaRPr>
          </a:p>
          <a:p>
            <a:r>
              <a:rPr lang="en-US" b="1" dirty="0">
                <a:solidFill>
                  <a:schemeClr val="tx2"/>
                </a:solidFill>
              </a:rPr>
              <a:t>PECS Level 1 Training</a:t>
            </a:r>
            <a:endParaRPr lang="en-US" dirty="0">
              <a:solidFill>
                <a:schemeClr val="tx2"/>
              </a:solidFill>
            </a:endParaRPr>
          </a:p>
          <a:p>
            <a:r>
              <a:rPr lang="en-US" b="1" dirty="0">
                <a:solidFill>
                  <a:schemeClr val="tx2"/>
                </a:solidFill>
              </a:rPr>
              <a:t>September 20 and 21, 2016</a:t>
            </a:r>
            <a:endParaRPr lang="en-US" dirty="0">
              <a:solidFill>
                <a:schemeClr val="tx2"/>
              </a:solidFill>
            </a:endParaRPr>
          </a:p>
          <a:p>
            <a:r>
              <a:rPr lang="en-US" b="1" dirty="0">
                <a:solidFill>
                  <a:schemeClr val="tx2"/>
                </a:solidFill>
              </a:rPr>
              <a:t>Kent ISD Grand Room</a:t>
            </a:r>
            <a:endParaRPr lang="en-US" dirty="0">
              <a:solidFill>
                <a:schemeClr val="tx2"/>
              </a:solidFill>
            </a:endParaRPr>
          </a:p>
          <a:p>
            <a:r>
              <a:rPr lang="en-US" b="1" dirty="0">
                <a:solidFill>
                  <a:schemeClr val="tx2"/>
                </a:solidFill>
              </a:rPr>
              <a:t>Two day, all day </a:t>
            </a:r>
            <a:r>
              <a:rPr lang="en-US" b="1" dirty="0" smtClean="0">
                <a:solidFill>
                  <a:schemeClr val="tx2"/>
                </a:solidFill>
              </a:rPr>
              <a:t>trainings</a:t>
            </a:r>
          </a:p>
          <a:p>
            <a:r>
              <a:rPr lang="en-US" b="1" dirty="0" smtClean="0">
                <a:solidFill>
                  <a:schemeClr val="tx2"/>
                </a:solidFill>
              </a:rPr>
              <a:t>Limited to 40 participants</a:t>
            </a:r>
            <a:endParaRPr lang="en-US" dirty="0">
              <a:solidFill>
                <a:schemeClr val="tx2"/>
              </a:solidFill>
            </a:endParaRPr>
          </a:p>
          <a:p>
            <a:pPr algn="ctr"/>
            <a:endParaRPr lang="en-US" dirty="0"/>
          </a:p>
        </p:txBody>
      </p:sp>
      <p:pic>
        <p:nvPicPr>
          <p:cNvPr id="1026" name="Picture 1" descr="http://pecsusa.com/topmiddle-logo_0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1312" y="2743200"/>
            <a:ext cx="6489523" cy="1828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935412" y="4876800"/>
            <a:ext cx="4214635" cy="1292662"/>
          </a:xfrm>
          <a:prstGeom prst="rect">
            <a:avLst/>
          </a:prstGeom>
          <a:noFill/>
        </p:spPr>
        <p:txBody>
          <a:bodyPr wrap="square" rtlCol="0">
            <a:spAutoFit/>
          </a:bodyPr>
          <a:lstStyle/>
          <a:p>
            <a:r>
              <a:rPr lang="en-US" dirty="0" smtClean="0"/>
              <a:t>Cost of training is approx. $200 per person.</a:t>
            </a:r>
          </a:p>
          <a:p>
            <a:r>
              <a:rPr lang="en-US" dirty="0" smtClean="0"/>
              <a:t>Kent CAN will cover $150 per person</a:t>
            </a:r>
          </a:p>
          <a:p>
            <a:r>
              <a:rPr lang="en-US" sz="2400" b="1" dirty="0" smtClean="0">
                <a:solidFill>
                  <a:schemeClr val="accent6">
                    <a:lumMod val="75000"/>
                  </a:schemeClr>
                </a:solidFill>
              </a:rPr>
              <a:t>Cost to district is $50.00 </a:t>
            </a:r>
          </a:p>
          <a:p>
            <a:r>
              <a:rPr lang="en-US" dirty="0" smtClean="0"/>
              <a:t>Includes training materials</a:t>
            </a:r>
            <a:endParaRPr lang="en-US" dirty="0"/>
          </a:p>
        </p:txBody>
      </p:sp>
    </p:spTree>
    <p:extLst>
      <p:ext uri="{BB962C8B-B14F-4D97-AF65-F5344CB8AC3E}">
        <p14:creationId xmlns:p14="http://schemas.microsoft.com/office/powerpoint/2010/main" val="3581774960"/>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Introducing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04122C5-4F29-48BA-8A90-6EF548C0EA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Introducing PowerPoint 2010 presentation</Template>
  <TotalTime>827</TotalTime>
  <Words>457</Words>
  <Application>Microsoft Office PowerPoint</Application>
  <PresentationFormat>On-screen Show (4:3)</PresentationFormat>
  <Paragraphs>103</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Georgia</vt:lpstr>
      <vt:lpstr>Introducing PowerPoint 2010</vt:lpstr>
      <vt:lpstr>Kent CAN Updates</vt:lpstr>
      <vt:lpstr>PowerPoint Presentation</vt:lpstr>
      <vt:lpstr>Kent CAN will purchase ticket, hot dog and drink for ASD Peer-to-Peer program participants.</vt:lpstr>
      <vt:lpstr>The Numbers 2014-15</vt:lpstr>
      <vt:lpstr>The Numbers 2015-16</vt:lpstr>
      <vt:lpstr>RSVP by March 31</vt:lpstr>
      <vt:lpstr>PowerPoint Presentation</vt:lpstr>
      <vt:lpstr>PowerPoint Presentation</vt:lpstr>
      <vt:lpstr>PowerPoint Presentation</vt:lpstr>
      <vt:lpstr>Building Your Future Intensive Training</vt:lpstr>
    </vt:vector>
  </TitlesOfParts>
  <Company>Kent Intermediate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CAN Updates</dc:title>
  <dc:creator>Rebecca McIntyre</dc:creator>
  <cp:keywords/>
  <cp:lastModifiedBy>Joan Meyer</cp:lastModifiedBy>
  <cp:revision>51</cp:revision>
  <cp:lastPrinted>2016-02-23T18:55:36Z</cp:lastPrinted>
  <dcterms:created xsi:type="dcterms:W3CDTF">2016-02-23T11:47:03Z</dcterms:created>
  <dcterms:modified xsi:type="dcterms:W3CDTF">2016-02-29T13:27:43Z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TC016745519991</vt:lpwstr>
  </property>
</Properties>
</file>