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3"/>
  </p:notesMasterIdLst>
  <p:handoutMasterIdLst>
    <p:handoutMasterId r:id="rId74"/>
  </p:handoutMasterIdLst>
  <p:sldIdLst>
    <p:sldId id="256" r:id="rId2"/>
    <p:sldId id="257" r:id="rId3"/>
    <p:sldId id="258" r:id="rId4"/>
    <p:sldId id="259" r:id="rId5"/>
    <p:sldId id="260" r:id="rId6"/>
    <p:sldId id="261" r:id="rId7"/>
    <p:sldId id="262" r:id="rId8"/>
    <p:sldId id="321" r:id="rId9"/>
    <p:sldId id="335" r:id="rId10"/>
    <p:sldId id="352" r:id="rId11"/>
    <p:sldId id="372" r:id="rId12"/>
    <p:sldId id="327" r:id="rId13"/>
    <p:sldId id="322" r:id="rId14"/>
    <p:sldId id="324" r:id="rId15"/>
    <p:sldId id="325" r:id="rId16"/>
    <p:sldId id="326" r:id="rId17"/>
    <p:sldId id="348" r:id="rId18"/>
    <p:sldId id="349" r:id="rId19"/>
    <p:sldId id="350" r:id="rId20"/>
    <p:sldId id="351" r:id="rId21"/>
    <p:sldId id="263" r:id="rId22"/>
    <p:sldId id="264" r:id="rId23"/>
    <p:sldId id="265" r:id="rId24"/>
    <p:sldId id="336" r:id="rId25"/>
    <p:sldId id="266" r:id="rId26"/>
    <p:sldId id="267" r:id="rId27"/>
    <p:sldId id="268" r:id="rId28"/>
    <p:sldId id="269" r:id="rId29"/>
    <p:sldId id="270" r:id="rId30"/>
    <p:sldId id="271" r:id="rId31"/>
    <p:sldId id="272" r:id="rId32"/>
    <p:sldId id="273" r:id="rId33"/>
    <p:sldId id="274" r:id="rId34"/>
    <p:sldId id="337" r:id="rId35"/>
    <p:sldId id="338" r:id="rId36"/>
    <p:sldId id="344" r:id="rId37"/>
    <p:sldId id="275" r:id="rId38"/>
    <p:sldId id="276" r:id="rId39"/>
    <p:sldId id="277" r:id="rId40"/>
    <p:sldId id="278" r:id="rId41"/>
    <p:sldId id="279" r:id="rId42"/>
    <p:sldId id="287" r:id="rId43"/>
    <p:sldId id="288" r:id="rId44"/>
    <p:sldId id="289" r:id="rId45"/>
    <p:sldId id="292" r:id="rId46"/>
    <p:sldId id="298" r:id="rId47"/>
    <p:sldId id="373" r:id="rId48"/>
    <p:sldId id="301" r:id="rId49"/>
    <p:sldId id="308" r:id="rId50"/>
    <p:sldId id="309" r:id="rId51"/>
    <p:sldId id="346" r:id="rId52"/>
    <p:sldId id="345" r:id="rId53"/>
    <p:sldId id="310" r:id="rId54"/>
    <p:sldId id="313" r:id="rId55"/>
    <p:sldId id="315" r:id="rId56"/>
    <p:sldId id="353" r:id="rId57"/>
    <p:sldId id="370" r:id="rId58"/>
    <p:sldId id="371" r:id="rId59"/>
    <p:sldId id="354" r:id="rId60"/>
    <p:sldId id="355" r:id="rId61"/>
    <p:sldId id="356" r:id="rId62"/>
    <p:sldId id="357" r:id="rId63"/>
    <p:sldId id="358" r:id="rId64"/>
    <p:sldId id="359" r:id="rId65"/>
    <p:sldId id="360" r:id="rId66"/>
    <p:sldId id="374" r:id="rId67"/>
    <p:sldId id="365" r:id="rId68"/>
    <p:sldId id="366" r:id="rId69"/>
    <p:sldId id="367" r:id="rId70"/>
    <p:sldId id="368" r:id="rId71"/>
    <p:sldId id="369" r:id="rId7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606" autoAdjust="0"/>
  </p:normalViewPr>
  <p:slideViewPr>
    <p:cSldViewPr>
      <p:cViewPr varScale="1">
        <p:scale>
          <a:sx n="109" d="100"/>
          <a:sy n="109" d="100"/>
        </p:scale>
        <p:origin x="168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69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734B37-8C12-4360-94ED-D11A348EFAE8}" type="doc">
      <dgm:prSet loTypeId="urn:microsoft.com/office/officeart/2005/8/layout/arrow3" loCatId="relationship" qsTypeId="urn:microsoft.com/office/officeart/2005/8/quickstyle/simple1" qsCatId="simple" csTypeId="urn:microsoft.com/office/officeart/2005/8/colors/colorful3" csCatId="colorful" phldr="1"/>
      <dgm:spPr/>
      <dgm:t>
        <a:bodyPr/>
        <a:lstStyle/>
        <a:p>
          <a:endParaRPr lang="en-US"/>
        </a:p>
      </dgm:t>
    </dgm:pt>
    <dgm:pt modelId="{B2E28973-FFED-4494-BF31-AADF3D9DFAAE}">
      <dgm:prSet phldrT="[Text]"/>
      <dgm:spPr/>
      <dgm:t>
        <a:bodyPr/>
        <a:lstStyle/>
        <a:p>
          <a:r>
            <a:rPr lang="en-US" dirty="0" smtClean="0"/>
            <a:t>Effort</a:t>
          </a:r>
          <a:endParaRPr lang="en-US" dirty="0"/>
        </a:p>
      </dgm:t>
    </dgm:pt>
    <dgm:pt modelId="{D0D8E982-29A9-4B1B-AF7C-0837420574EB}" type="parTrans" cxnId="{24838BDA-05DF-4C79-A061-ECAD8DE128F2}">
      <dgm:prSet/>
      <dgm:spPr/>
      <dgm:t>
        <a:bodyPr/>
        <a:lstStyle/>
        <a:p>
          <a:endParaRPr lang="en-US"/>
        </a:p>
      </dgm:t>
    </dgm:pt>
    <dgm:pt modelId="{A0C21597-4617-4F22-B234-A1ACFDD4093C}" type="sibTrans" cxnId="{24838BDA-05DF-4C79-A061-ECAD8DE128F2}">
      <dgm:prSet/>
      <dgm:spPr/>
      <dgm:t>
        <a:bodyPr/>
        <a:lstStyle/>
        <a:p>
          <a:endParaRPr lang="en-US"/>
        </a:p>
      </dgm:t>
    </dgm:pt>
    <dgm:pt modelId="{9F23B404-8C09-4FBC-A7D3-D84F024D0F10}">
      <dgm:prSet phldrT="[Text]"/>
      <dgm:spPr/>
      <dgm:t>
        <a:bodyPr/>
        <a:lstStyle/>
        <a:p>
          <a:r>
            <a:rPr lang="en-US" dirty="0" smtClean="0"/>
            <a:t>Mastery</a:t>
          </a:r>
          <a:endParaRPr lang="en-US" dirty="0"/>
        </a:p>
      </dgm:t>
    </dgm:pt>
    <dgm:pt modelId="{4B842D33-7203-49B8-8018-6A628D95D13D}" type="parTrans" cxnId="{EBAC4133-E613-47CB-BB99-D1B4B93E6F33}">
      <dgm:prSet/>
      <dgm:spPr/>
      <dgm:t>
        <a:bodyPr/>
        <a:lstStyle/>
        <a:p>
          <a:endParaRPr lang="en-US"/>
        </a:p>
      </dgm:t>
    </dgm:pt>
    <dgm:pt modelId="{E15D3E6E-61A7-4550-9356-8B9CC3C0F252}" type="sibTrans" cxnId="{EBAC4133-E613-47CB-BB99-D1B4B93E6F33}">
      <dgm:prSet/>
      <dgm:spPr/>
      <dgm:t>
        <a:bodyPr/>
        <a:lstStyle/>
        <a:p>
          <a:endParaRPr lang="en-US"/>
        </a:p>
      </dgm:t>
    </dgm:pt>
    <dgm:pt modelId="{BD84BB49-5DFF-4501-B0A3-8DA5A9DF7F34}" type="pres">
      <dgm:prSet presAssocID="{2A734B37-8C12-4360-94ED-D11A348EFAE8}" presName="compositeShape" presStyleCnt="0">
        <dgm:presLayoutVars>
          <dgm:chMax val="2"/>
          <dgm:dir/>
          <dgm:resizeHandles val="exact"/>
        </dgm:presLayoutVars>
      </dgm:prSet>
      <dgm:spPr/>
      <dgm:t>
        <a:bodyPr/>
        <a:lstStyle/>
        <a:p>
          <a:endParaRPr lang="en-US"/>
        </a:p>
      </dgm:t>
    </dgm:pt>
    <dgm:pt modelId="{7A8EBF42-C713-43ED-9C71-D0278EEB7DD7}" type="pres">
      <dgm:prSet presAssocID="{2A734B37-8C12-4360-94ED-D11A348EFAE8}" presName="divider" presStyleLbl="fgShp" presStyleIdx="0" presStyleCnt="1"/>
      <dgm:spPr/>
    </dgm:pt>
    <dgm:pt modelId="{6B694C1F-A9BD-41B7-9DEC-0A3D6818BDBD}" type="pres">
      <dgm:prSet presAssocID="{B2E28973-FFED-4494-BF31-AADF3D9DFAAE}" presName="downArrow" presStyleLbl="node1" presStyleIdx="0" presStyleCnt="2"/>
      <dgm:spPr/>
    </dgm:pt>
    <dgm:pt modelId="{2A9568FE-7C6D-4319-A200-7AD4BFC73736}" type="pres">
      <dgm:prSet presAssocID="{B2E28973-FFED-4494-BF31-AADF3D9DFAAE}" presName="downArrowText" presStyleLbl="revTx" presStyleIdx="0" presStyleCnt="2">
        <dgm:presLayoutVars>
          <dgm:bulletEnabled val="1"/>
        </dgm:presLayoutVars>
      </dgm:prSet>
      <dgm:spPr/>
      <dgm:t>
        <a:bodyPr/>
        <a:lstStyle/>
        <a:p>
          <a:endParaRPr lang="en-US"/>
        </a:p>
      </dgm:t>
    </dgm:pt>
    <dgm:pt modelId="{92FB4417-05A4-486D-BF77-2896715E201E}" type="pres">
      <dgm:prSet presAssocID="{9F23B404-8C09-4FBC-A7D3-D84F024D0F10}" presName="upArrow" presStyleLbl="node1" presStyleIdx="1" presStyleCnt="2"/>
      <dgm:spPr/>
    </dgm:pt>
    <dgm:pt modelId="{A9CA3089-2BEA-447D-B6E5-6B275ED79044}" type="pres">
      <dgm:prSet presAssocID="{9F23B404-8C09-4FBC-A7D3-D84F024D0F10}" presName="upArrowText" presStyleLbl="revTx" presStyleIdx="1" presStyleCnt="2">
        <dgm:presLayoutVars>
          <dgm:bulletEnabled val="1"/>
        </dgm:presLayoutVars>
      </dgm:prSet>
      <dgm:spPr/>
      <dgm:t>
        <a:bodyPr/>
        <a:lstStyle/>
        <a:p>
          <a:endParaRPr lang="en-US"/>
        </a:p>
      </dgm:t>
    </dgm:pt>
  </dgm:ptLst>
  <dgm:cxnLst>
    <dgm:cxn modelId="{039BA419-498C-441A-89FD-43E6CE915FD8}" type="presOf" srcId="{2A734B37-8C12-4360-94ED-D11A348EFAE8}" destId="{BD84BB49-5DFF-4501-B0A3-8DA5A9DF7F34}" srcOrd="0" destOrd="0" presId="urn:microsoft.com/office/officeart/2005/8/layout/arrow3"/>
    <dgm:cxn modelId="{24838BDA-05DF-4C79-A061-ECAD8DE128F2}" srcId="{2A734B37-8C12-4360-94ED-D11A348EFAE8}" destId="{B2E28973-FFED-4494-BF31-AADF3D9DFAAE}" srcOrd="0" destOrd="0" parTransId="{D0D8E982-29A9-4B1B-AF7C-0837420574EB}" sibTransId="{A0C21597-4617-4F22-B234-A1ACFDD4093C}"/>
    <dgm:cxn modelId="{EBAC4133-E613-47CB-BB99-D1B4B93E6F33}" srcId="{2A734B37-8C12-4360-94ED-D11A348EFAE8}" destId="{9F23B404-8C09-4FBC-A7D3-D84F024D0F10}" srcOrd="1" destOrd="0" parTransId="{4B842D33-7203-49B8-8018-6A628D95D13D}" sibTransId="{E15D3E6E-61A7-4550-9356-8B9CC3C0F252}"/>
    <dgm:cxn modelId="{898F27F2-021E-469B-AFCC-C4B05D433EEA}" type="presOf" srcId="{9F23B404-8C09-4FBC-A7D3-D84F024D0F10}" destId="{A9CA3089-2BEA-447D-B6E5-6B275ED79044}" srcOrd="0" destOrd="0" presId="urn:microsoft.com/office/officeart/2005/8/layout/arrow3"/>
    <dgm:cxn modelId="{9DC86B92-C2DA-436F-89C5-F36E67ECE2AB}" type="presOf" srcId="{B2E28973-FFED-4494-BF31-AADF3D9DFAAE}" destId="{2A9568FE-7C6D-4319-A200-7AD4BFC73736}" srcOrd="0" destOrd="0" presId="urn:microsoft.com/office/officeart/2005/8/layout/arrow3"/>
    <dgm:cxn modelId="{A52147B1-012A-4B8C-9763-9FB27F0B4A3D}" type="presParOf" srcId="{BD84BB49-5DFF-4501-B0A3-8DA5A9DF7F34}" destId="{7A8EBF42-C713-43ED-9C71-D0278EEB7DD7}" srcOrd="0" destOrd="0" presId="urn:microsoft.com/office/officeart/2005/8/layout/arrow3"/>
    <dgm:cxn modelId="{8C49EDA2-DF9D-43A1-8C5F-8F8B65B6FA40}" type="presParOf" srcId="{BD84BB49-5DFF-4501-B0A3-8DA5A9DF7F34}" destId="{6B694C1F-A9BD-41B7-9DEC-0A3D6818BDBD}" srcOrd="1" destOrd="0" presId="urn:microsoft.com/office/officeart/2005/8/layout/arrow3"/>
    <dgm:cxn modelId="{34075FD3-F97C-407B-AED9-F3BBB34995DF}" type="presParOf" srcId="{BD84BB49-5DFF-4501-B0A3-8DA5A9DF7F34}" destId="{2A9568FE-7C6D-4319-A200-7AD4BFC73736}" srcOrd="2" destOrd="0" presId="urn:microsoft.com/office/officeart/2005/8/layout/arrow3"/>
    <dgm:cxn modelId="{58EBE006-1C71-49DA-991A-4255CC626488}" type="presParOf" srcId="{BD84BB49-5DFF-4501-B0A3-8DA5A9DF7F34}" destId="{92FB4417-05A4-486D-BF77-2896715E201E}" srcOrd="3" destOrd="0" presId="urn:microsoft.com/office/officeart/2005/8/layout/arrow3"/>
    <dgm:cxn modelId="{F9CD38D0-34C6-411A-82C7-5B772C13B8B6}" type="presParOf" srcId="{BD84BB49-5DFF-4501-B0A3-8DA5A9DF7F34}" destId="{A9CA3089-2BEA-447D-B6E5-6B275ED79044}"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C15299-C792-40C6-99B7-CCB8D03BA38E}" type="doc">
      <dgm:prSet loTypeId="urn:microsoft.com/office/officeart/2005/8/layout/arrow6" loCatId="relationship" qsTypeId="urn:microsoft.com/office/officeart/2005/8/quickstyle/simple1" qsCatId="simple" csTypeId="urn:microsoft.com/office/officeart/2005/8/colors/colorful4" csCatId="colorful" phldr="1"/>
      <dgm:spPr/>
      <dgm:t>
        <a:bodyPr/>
        <a:lstStyle/>
        <a:p>
          <a:endParaRPr lang="en-US"/>
        </a:p>
      </dgm:t>
    </dgm:pt>
    <dgm:pt modelId="{E9E60442-85AB-44D3-BA9A-87E35880BB39}">
      <dgm:prSet phldrT="[Text]"/>
      <dgm:spPr/>
      <dgm:t>
        <a:bodyPr/>
        <a:lstStyle/>
        <a:p>
          <a:r>
            <a:rPr lang="en-US" dirty="0" smtClean="0"/>
            <a:t>Grading</a:t>
          </a:r>
          <a:endParaRPr lang="en-US" dirty="0"/>
        </a:p>
      </dgm:t>
    </dgm:pt>
    <dgm:pt modelId="{581738B1-74EB-47C7-83D3-4CE2D6B15FDE}" type="parTrans" cxnId="{DC8A979B-294B-4054-93A1-E8443A2DB299}">
      <dgm:prSet/>
      <dgm:spPr/>
      <dgm:t>
        <a:bodyPr/>
        <a:lstStyle/>
        <a:p>
          <a:endParaRPr lang="en-US"/>
        </a:p>
      </dgm:t>
    </dgm:pt>
    <dgm:pt modelId="{DCBB3C15-7402-416B-8728-D92C8C26E1B9}" type="sibTrans" cxnId="{DC8A979B-294B-4054-93A1-E8443A2DB299}">
      <dgm:prSet/>
      <dgm:spPr/>
      <dgm:t>
        <a:bodyPr/>
        <a:lstStyle/>
        <a:p>
          <a:endParaRPr lang="en-US"/>
        </a:p>
      </dgm:t>
    </dgm:pt>
    <dgm:pt modelId="{6F7F259B-E6AB-44BB-8039-A9974F7F2B65}">
      <dgm:prSet phldrT="[Text]"/>
      <dgm:spPr/>
      <dgm:t>
        <a:bodyPr/>
        <a:lstStyle/>
        <a:p>
          <a:r>
            <a:rPr lang="en-US" dirty="0" smtClean="0"/>
            <a:t>Granting Credit</a:t>
          </a:r>
          <a:endParaRPr lang="en-US" dirty="0"/>
        </a:p>
      </dgm:t>
    </dgm:pt>
    <dgm:pt modelId="{32DDDB60-C225-4EF6-8494-15C556A4ADAD}" type="parTrans" cxnId="{6F64A468-D64E-438B-8716-386BFA6F72DA}">
      <dgm:prSet/>
      <dgm:spPr/>
      <dgm:t>
        <a:bodyPr/>
        <a:lstStyle/>
        <a:p>
          <a:endParaRPr lang="en-US"/>
        </a:p>
      </dgm:t>
    </dgm:pt>
    <dgm:pt modelId="{4F9A0A11-DD88-49B2-8FB3-50F638D12BEB}" type="sibTrans" cxnId="{6F64A468-D64E-438B-8716-386BFA6F72DA}">
      <dgm:prSet/>
      <dgm:spPr/>
      <dgm:t>
        <a:bodyPr/>
        <a:lstStyle/>
        <a:p>
          <a:endParaRPr lang="en-US"/>
        </a:p>
      </dgm:t>
    </dgm:pt>
    <dgm:pt modelId="{4A839054-65D1-43A6-8674-EFFAFD42E6CC}" type="pres">
      <dgm:prSet presAssocID="{00C15299-C792-40C6-99B7-CCB8D03BA38E}" presName="compositeShape" presStyleCnt="0">
        <dgm:presLayoutVars>
          <dgm:chMax val="2"/>
          <dgm:dir/>
          <dgm:resizeHandles val="exact"/>
        </dgm:presLayoutVars>
      </dgm:prSet>
      <dgm:spPr/>
      <dgm:t>
        <a:bodyPr/>
        <a:lstStyle/>
        <a:p>
          <a:endParaRPr lang="en-US"/>
        </a:p>
      </dgm:t>
    </dgm:pt>
    <dgm:pt modelId="{CBEFB901-5DA6-4F8E-8568-FEE8F1826A8A}" type="pres">
      <dgm:prSet presAssocID="{00C15299-C792-40C6-99B7-CCB8D03BA38E}" presName="ribbon" presStyleLbl="node1" presStyleIdx="0" presStyleCnt="1"/>
      <dgm:spPr/>
    </dgm:pt>
    <dgm:pt modelId="{8FDEBBD5-4B37-4720-A9F2-1D7309813DFB}" type="pres">
      <dgm:prSet presAssocID="{00C15299-C792-40C6-99B7-CCB8D03BA38E}" presName="leftArrowText" presStyleLbl="node1" presStyleIdx="0" presStyleCnt="1">
        <dgm:presLayoutVars>
          <dgm:chMax val="0"/>
          <dgm:bulletEnabled val="1"/>
        </dgm:presLayoutVars>
      </dgm:prSet>
      <dgm:spPr/>
      <dgm:t>
        <a:bodyPr/>
        <a:lstStyle/>
        <a:p>
          <a:endParaRPr lang="en-US"/>
        </a:p>
      </dgm:t>
    </dgm:pt>
    <dgm:pt modelId="{A51DF685-15C9-43B0-9C9D-977FF3A91DF7}" type="pres">
      <dgm:prSet presAssocID="{00C15299-C792-40C6-99B7-CCB8D03BA38E}" presName="rightArrowText" presStyleLbl="node1" presStyleIdx="0" presStyleCnt="1">
        <dgm:presLayoutVars>
          <dgm:chMax val="0"/>
          <dgm:bulletEnabled val="1"/>
        </dgm:presLayoutVars>
      </dgm:prSet>
      <dgm:spPr/>
      <dgm:t>
        <a:bodyPr/>
        <a:lstStyle/>
        <a:p>
          <a:endParaRPr lang="en-US"/>
        </a:p>
      </dgm:t>
    </dgm:pt>
  </dgm:ptLst>
  <dgm:cxnLst>
    <dgm:cxn modelId="{6F64A468-D64E-438B-8716-386BFA6F72DA}" srcId="{00C15299-C792-40C6-99B7-CCB8D03BA38E}" destId="{6F7F259B-E6AB-44BB-8039-A9974F7F2B65}" srcOrd="1" destOrd="0" parTransId="{32DDDB60-C225-4EF6-8494-15C556A4ADAD}" sibTransId="{4F9A0A11-DD88-49B2-8FB3-50F638D12BEB}"/>
    <dgm:cxn modelId="{10A32134-D39B-4807-9416-242D79AC5EE6}" type="presOf" srcId="{6F7F259B-E6AB-44BB-8039-A9974F7F2B65}" destId="{A51DF685-15C9-43B0-9C9D-977FF3A91DF7}" srcOrd="0" destOrd="0" presId="urn:microsoft.com/office/officeart/2005/8/layout/arrow6"/>
    <dgm:cxn modelId="{DC8A979B-294B-4054-93A1-E8443A2DB299}" srcId="{00C15299-C792-40C6-99B7-CCB8D03BA38E}" destId="{E9E60442-85AB-44D3-BA9A-87E35880BB39}" srcOrd="0" destOrd="0" parTransId="{581738B1-74EB-47C7-83D3-4CE2D6B15FDE}" sibTransId="{DCBB3C15-7402-416B-8728-D92C8C26E1B9}"/>
    <dgm:cxn modelId="{0A798B70-B644-46C4-890D-145D5FC947FE}" type="presOf" srcId="{E9E60442-85AB-44D3-BA9A-87E35880BB39}" destId="{8FDEBBD5-4B37-4720-A9F2-1D7309813DFB}" srcOrd="0" destOrd="0" presId="urn:microsoft.com/office/officeart/2005/8/layout/arrow6"/>
    <dgm:cxn modelId="{6ED3C7A1-F011-4C8F-B0A7-8B0F36660777}" type="presOf" srcId="{00C15299-C792-40C6-99B7-CCB8D03BA38E}" destId="{4A839054-65D1-43A6-8674-EFFAFD42E6CC}" srcOrd="0" destOrd="0" presId="urn:microsoft.com/office/officeart/2005/8/layout/arrow6"/>
    <dgm:cxn modelId="{5A215AE9-EA65-4CB4-BAEE-26269B6D6E09}" type="presParOf" srcId="{4A839054-65D1-43A6-8674-EFFAFD42E6CC}" destId="{CBEFB901-5DA6-4F8E-8568-FEE8F1826A8A}" srcOrd="0" destOrd="0" presId="urn:microsoft.com/office/officeart/2005/8/layout/arrow6"/>
    <dgm:cxn modelId="{BED9A0D9-CF65-4A2E-B493-97FC5A0B3FDF}" type="presParOf" srcId="{4A839054-65D1-43A6-8674-EFFAFD42E6CC}" destId="{8FDEBBD5-4B37-4720-A9F2-1D7309813DFB}" srcOrd="1" destOrd="0" presId="urn:microsoft.com/office/officeart/2005/8/layout/arrow6"/>
    <dgm:cxn modelId="{D6241A3E-2269-48CD-A622-8835F0CBD276}" type="presParOf" srcId="{4A839054-65D1-43A6-8674-EFFAFD42E6CC}" destId="{A51DF685-15C9-43B0-9C9D-977FF3A91DF7}"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C9BB9A6-FF4D-49EC-A945-9C752454B52D}" type="datetimeFigureOut">
              <a:rPr lang="en-US" smtClean="0"/>
              <a:pPr/>
              <a:t>3/31/2015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E45B636-9A94-417A-B420-BA97DBAB0DA0}" type="slidenum">
              <a:rPr lang="en-US" smtClean="0"/>
              <a:pPr/>
              <a:t>‹#›</a:t>
            </a:fld>
            <a:endParaRPr lang="en-US" dirty="0"/>
          </a:p>
        </p:txBody>
      </p:sp>
    </p:spTree>
    <p:extLst>
      <p:ext uri="{BB962C8B-B14F-4D97-AF65-F5344CB8AC3E}">
        <p14:creationId xmlns:p14="http://schemas.microsoft.com/office/powerpoint/2010/main" val="130517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923BFAD-86D6-40AC-8D71-00E3AEB16D26}" type="datetimeFigureOut">
              <a:rPr lang="en-US" smtClean="0"/>
              <a:pPr/>
              <a:t>3/31/2015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36B15E8-56ED-4AC2-B0FC-EAF50975E76F}" type="slidenum">
              <a:rPr lang="en-US" smtClean="0"/>
              <a:pPr/>
              <a:t>‹#›</a:t>
            </a:fld>
            <a:endParaRPr lang="en-US" dirty="0"/>
          </a:p>
        </p:txBody>
      </p:sp>
    </p:spTree>
    <p:extLst>
      <p:ext uri="{BB962C8B-B14F-4D97-AF65-F5344CB8AC3E}">
        <p14:creationId xmlns:p14="http://schemas.microsoft.com/office/powerpoint/2010/main" val="3680044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r>
              <a:rPr lang="en-US" altLang="en-US" dirty="0" smtClean="0"/>
              <a:t>Although increasing, our aim is to increase the utilization of PC’s that are appropriate and follow guidance. </a:t>
            </a:r>
          </a:p>
        </p:txBody>
      </p:sp>
      <p:sp>
        <p:nvSpPr>
          <p:cNvPr id="140292" name="Slide Number Placeholder 3"/>
          <p:cNvSpPr>
            <a:spLocks noGrp="1"/>
          </p:cNvSpPr>
          <p:nvPr>
            <p:ph type="sldNum" sz="quarter" idx="5"/>
          </p:nvPr>
        </p:nvSpPr>
        <p:spPr>
          <a:noFill/>
        </p:spPr>
        <p:txBody>
          <a:bodyPr/>
          <a:lstStyle/>
          <a:p>
            <a:fld id="{0EC57DCD-4A2F-445E-A4C9-D895589A7725}" type="slidenum">
              <a:rPr lang="en-US" altLang="en-US" smtClean="0"/>
              <a:pPr/>
              <a:t>14</a:t>
            </a:fld>
            <a:endParaRPr lang="en-US" altLang="en-US" dirty="0" smtClean="0"/>
          </a:p>
        </p:txBody>
      </p:sp>
    </p:spTree>
    <p:extLst>
      <p:ext uri="{BB962C8B-B14F-4D97-AF65-F5344CB8AC3E}">
        <p14:creationId xmlns:p14="http://schemas.microsoft.com/office/powerpoint/2010/main" val="795892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6B15E8-56ED-4AC2-B0FC-EAF50975E76F}" type="slidenum">
              <a:rPr lang="en-US" smtClean="0"/>
              <a:pPr/>
              <a:t>25</a:t>
            </a:fld>
            <a:endParaRPr lang="en-US" dirty="0"/>
          </a:p>
        </p:txBody>
      </p:sp>
    </p:spTree>
    <p:extLst>
      <p:ext uri="{BB962C8B-B14F-4D97-AF65-F5344CB8AC3E}">
        <p14:creationId xmlns:p14="http://schemas.microsoft.com/office/powerpoint/2010/main" val="1329721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6B15E8-56ED-4AC2-B0FC-EAF50975E76F}" type="slidenum">
              <a:rPr lang="en-US" smtClean="0"/>
              <a:pPr/>
              <a:t>45</a:t>
            </a:fld>
            <a:endParaRPr lang="en-US" dirty="0"/>
          </a:p>
        </p:txBody>
      </p:sp>
    </p:spTree>
    <p:extLst>
      <p:ext uri="{BB962C8B-B14F-4D97-AF65-F5344CB8AC3E}">
        <p14:creationId xmlns:p14="http://schemas.microsoft.com/office/powerpoint/2010/main" val="24229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6B15E8-56ED-4AC2-B0FC-EAF50975E76F}" type="slidenum">
              <a:rPr lang="en-US" smtClean="0"/>
              <a:pPr/>
              <a:t>49</a:t>
            </a:fld>
            <a:endParaRPr lang="en-US" dirty="0"/>
          </a:p>
        </p:txBody>
      </p:sp>
    </p:spTree>
    <p:extLst>
      <p:ext uri="{BB962C8B-B14F-4D97-AF65-F5344CB8AC3E}">
        <p14:creationId xmlns:p14="http://schemas.microsoft.com/office/powerpoint/2010/main" val="3607053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6B15E8-56ED-4AC2-B0FC-EAF50975E76F}" type="slidenum">
              <a:rPr lang="en-US" smtClean="0"/>
              <a:pPr/>
              <a:t>55</a:t>
            </a:fld>
            <a:endParaRPr lang="en-US" dirty="0"/>
          </a:p>
        </p:txBody>
      </p:sp>
    </p:spTree>
    <p:extLst>
      <p:ext uri="{BB962C8B-B14F-4D97-AF65-F5344CB8AC3E}">
        <p14:creationId xmlns:p14="http://schemas.microsoft.com/office/powerpoint/2010/main" val="2309274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175" y="2438400"/>
            <a:ext cx="9147175" cy="1063625"/>
            <a:chOff x="-2" y="1536"/>
            <a:chExt cx="5762" cy="670"/>
          </a:xfrm>
        </p:grpSpPr>
        <p:grpSp>
          <p:nvGrpSpPr>
            <p:cNvPr id="3" name="Group 3"/>
            <p:cNvGrpSpPr>
              <a:grpSpLocks/>
            </p:cNvGrpSpPr>
            <p:nvPr/>
          </p:nvGrpSpPr>
          <p:grpSpPr bwMode="auto">
            <a:xfrm flipH="1">
              <a:off x="-2" y="1562"/>
              <a:ext cx="5762" cy="638"/>
              <a:chOff x="-2" y="1562"/>
              <a:chExt cx="5762" cy="638"/>
            </a:xfrm>
          </p:grpSpPr>
          <p:sp>
            <p:nvSpPr>
              <p:cNvPr id="4100" name="Freeform 4"/>
              <p:cNvSpPr>
                <a:spLocks/>
              </p:cNvSpPr>
              <p:nvPr/>
            </p:nvSpPr>
            <p:spPr bwMode="ltGray">
              <a:xfrm rot="-5400000">
                <a:off x="2559"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en-US" dirty="0"/>
              </a:p>
            </p:txBody>
          </p:sp>
          <p:sp>
            <p:nvSpPr>
              <p:cNvPr id="4101"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US" dirty="0"/>
              </a:p>
            </p:txBody>
          </p:sp>
          <p:sp>
            <p:nvSpPr>
              <p:cNvPr id="4102"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en-US" dirty="0"/>
              </a:p>
            </p:txBody>
          </p:sp>
          <p:sp>
            <p:nvSpPr>
              <p:cNvPr id="4103" name="Freeform 7"/>
              <p:cNvSpPr>
                <a:spLocks/>
              </p:cNvSpPr>
              <p:nvPr/>
            </p:nvSpPr>
            <p:spPr bwMode="ltGray">
              <a:xfrm rot="-5400000">
                <a:off x="-57" y="175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en-US" dirty="0"/>
              </a:p>
            </p:txBody>
          </p:sp>
          <p:sp>
            <p:nvSpPr>
              <p:cNvPr id="4104"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en-US" dirty="0"/>
              </a:p>
            </p:txBody>
          </p:sp>
          <p:sp>
            <p:nvSpPr>
              <p:cNvPr id="4105"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dirty="0"/>
              </a:p>
            </p:txBody>
          </p:sp>
          <p:sp>
            <p:nvSpPr>
              <p:cNvPr id="4106" name="Freeform 10"/>
              <p:cNvSpPr>
                <a:spLocks/>
              </p:cNvSpPr>
              <p:nvPr/>
            </p:nvSpPr>
            <p:spPr bwMode="ltGray">
              <a:xfrm rot="-5400000">
                <a:off x="156" y="1726"/>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US" dirty="0"/>
              </a:p>
            </p:txBody>
          </p:sp>
          <p:sp>
            <p:nvSpPr>
              <p:cNvPr id="4107" name="Freeform 11"/>
              <p:cNvSpPr>
                <a:spLocks/>
              </p:cNvSpPr>
              <p:nvPr/>
            </p:nvSpPr>
            <p:spPr bwMode="ltGray">
              <a:xfrm rot="-5400000">
                <a:off x="3211"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US" dirty="0"/>
              </a:p>
            </p:txBody>
          </p:sp>
          <p:sp>
            <p:nvSpPr>
              <p:cNvPr id="4108"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en-US" dirty="0"/>
              </a:p>
            </p:txBody>
          </p:sp>
          <p:sp>
            <p:nvSpPr>
              <p:cNvPr id="4109" name="Freeform 13"/>
              <p:cNvSpPr>
                <a:spLocks/>
              </p:cNvSpPr>
              <p:nvPr/>
            </p:nvSpPr>
            <p:spPr bwMode="ltGray">
              <a:xfrm rot="-5400000">
                <a:off x="1830"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en-US" dirty="0"/>
              </a:p>
            </p:txBody>
          </p:sp>
          <p:sp>
            <p:nvSpPr>
              <p:cNvPr id="4110"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en-US" dirty="0"/>
              </a:p>
            </p:txBody>
          </p:sp>
          <p:sp>
            <p:nvSpPr>
              <p:cNvPr id="4111" name="Freeform 15"/>
              <p:cNvSpPr>
                <a:spLocks/>
              </p:cNvSpPr>
              <p:nvPr/>
            </p:nvSpPr>
            <p:spPr bwMode="ltGray">
              <a:xfrm rot="-5400000">
                <a:off x="2330"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dirty="0"/>
              </a:p>
            </p:txBody>
          </p:sp>
          <p:sp>
            <p:nvSpPr>
              <p:cNvPr id="4112"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en-US" dirty="0"/>
              </a:p>
            </p:txBody>
          </p:sp>
          <p:sp>
            <p:nvSpPr>
              <p:cNvPr id="4113" name="Freeform 17"/>
              <p:cNvSpPr>
                <a:spLocks/>
              </p:cNvSpPr>
              <p:nvPr/>
            </p:nvSpPr>
            <p:spPr bwMode="ltGray">
              <a:xfrm rot="-5400000">
                <a:off x="4077"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en-US" dirty="0"/>
              </a:p>
            </p:txBody>
          </p:sp>
          <p:sp>
            <p:nvSpPr>
              <p:cNvPr id="4114"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en-US" dirty="0"/>
              </a:p>
            </p:txBody>
          </p:sp>
          <p:sp>
            <p:nvSpPr>
              <p:cNvPr id="4115" name="Freeform 19"/>
              <p:cNvSpPr>
                <a:spLocks/>
              </p:cNvSpPr>
              <p:nvPr/>
            </p:nvSpPr>
            <p:spPr bwMode="ltGray">
              <a:xfrm rot="-5400000">
                <a:off x="4584"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en-US" dirty="0"/>
              </a:p>
            </p:txBody>
          </p:sp>
          <p:sp>
            <p:nvSpPr>
              <p:cNvPr id="4116"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en-US" dirty="0"/>
              </a:p>
            </p:txBody>
          </p:sp>
          <p:sp>
            <p:nvSpPr>
              <p:cNvPr id="4117" name="Freeform 21"/>
              <p:cNvSpPr>
                <a:spLocks/>
              </p:cNvSpPr>
              <p:nvPr/>
            </p:nvSpPr>
            <p:spPr bwMode="ltGray">
              <a:xfrm rot="-5400000">
                <a:off x="5084"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dirty="0"/>
              </a:p>
            </p:txBody>
          </p:sp>
          <p:sp>
            <p:nvSpPr>
              <p:cNvPr id="4118"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US" dirty="0"/>
              </a:p>
            </p:txBody>
          </p:sp>
        </p:grpSp>
        <p:sp>
          <p:nvSpPr>
            <p:cNvPr id="4119" name="Freeform 23"/>
            <p:cNvSpPr>
              <a:spLocks/>
            </p:cNvSpPr>
            <p:nvPr/>
          </p:nvSpPr>
          <p:spPr bwMode="ltGray">
            <a:xfrm flipH="1">
              <a:off x="-2" y="1536"/>
              <a:ext cx="5762"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a:effectLst/>
          </p:spPr>
          <p:txBody>
            <a:bodyPr wrap="none" anchor="ctr"/>
            <a:lstStyle/>
            <a:p>
              <a:endParaRPr lang="en-US" dirty="0"/>
            </a:p>
          </p:txBody>
        </p:sp>
        <p:sp>
          <p:nvSpPr>
            <p:cNvPr id="4120" name="Freeform 24"/>
            <p:cNvSpPr>
              <a:spLocks/>
            </p:cNvSpPr>
            <p:nvPr/>
          </p:nvSpPr>
          <p:spPr bwMode="ltGray">
            <a:xfrm flipH="1">
              <a:off x="-2" y="2017"/>
              <a:ext cx="5761"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a:effectLst/>
          </p:spPr>
          <p:txBody>
            <a:bodyPr wrap="none" anchor="ctr"/>
            <a:lstStyle/>
            <a:p>
              <a:endParaRPr lang="en-US" dirty="0"/>
            </a:p>
          </p:txBody>
        </p:sp>
      </p:grpSp>
      <p:sp>
        <p:nvSpPr>
          <p:cNvPr id="4121" name="Rectangle 25"/>
          <p:cNvSpPr>
            <a:spLocks noGrp="1" noChangeArrowheads="1"/>
          </p:cNvSpPr>
          <p:nvPr>
            <p:ph type="ctrTitle"/>
          </p:nvPr>
        </p:nvSpPr>
        <p:spPr>
          <a:xfrm>
            <a:off x="1173163" y="198438"/>
            <a:ext cx="7772400" cy="2286000"/>
          </a:xfrm>
        </p:spPr>
        <p:txBody>
          <a:bodyPr anchor="b">
            <a:spAutoFit/>
          </a:bodyPr>
          <a:lstStyle>
            <a:lvl1pPr>
              <a:defRPr sz="7200"/>
            </a:lvl1pPr>
          </a:lstStyle>
          <a:p>
            <a:r>
              <a:rPr lang="en-US" smtClean="0"/>
              <a:t>Click to edit Master title style</a:t>
            </a:r>
            <a:endParaRPr lang="en-US"/>
          </a:p>
        </p:txBody>
      </p:sp>
      <p:sp>
        <p:nvSpPr>
          <p:cNvPr id="4122"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r>
              <a:rPr lang="en-US" smtClean="0"/>
              <a:t>Click to edit Master subtitle style</a:t>
            </a:r>
            <a:endParaRPr lang="en-US"/>
          </a:p>
        </p:txBody>
      </p:sp>
      <p:sp>
        <p:nvSpPr>
          <p:cNvPr id="4123" name="Rectangle 27"/>
          <p:cNvSpPr>
            <a:spLocks noGrp="1" noChangeArrowheads="1"/>
          </p:cNvSpPr>
          <p:nvPr>
            <p:ph type="dt" sz="half" idx="2"/>
          </p:nvPr>
        </p:nvSpPr>
        <p:spPr>
          <a:xfrm>
            <a:off x="1166813" y="6248400"/>
            <a:ext cx="1905000" cy="457200"/>
          </a:xfrm>
        </p:spPr>
        <p:txBody>
          <a:bodyPr/>
          <a:lstStyle>
            <a:lvl1pPr>
              <a:defRPr>
                <a:solidFill>
                  <a:srgbClr val="000000"/>
                </a:solidFill>
              </a:defRPr>
            </a:lvl1pPr>
          </a:lstStyle>
          <a:p>
            <a:fld id="{1ADC1E5C-D8B3-4E2F-B82A-C397EAD0D7F5}" type="datetimeFigureOut">
              <a:rPr lang="en-US" smtClean="0"/>
              <a:pPr/>
              <a:t>3/31/2015</a:t>
            </a:fld>
            <a:endParaRPr lang="en-US" dirty="0"/>
          </a:p>
        </p:txBody>
      </p:sp>
      <p:sp>
        <p:nvSpPr>
          <p:cNvPr id="4124" name="Rectangle 28"/>
          <p:cNvSpPr>
            <a:spLocks noGrp="1" noChangeArrowheads="1"/>
          </p:cNvSpPr>
          <p:nvPr>
            <p:ph type="ftr" sz="quarter" idx="3"/>
          </p:nvPr>
        </p:nvSpPr>
        <p:spPr/>
        <p:txBody>
          <a:bodyPr/>
          <a:lstStyle>
            <a:lvl1pPr>
              <a:defRPr>
                <a:solidFill>
                  <a:srgbClr val="000000"/>
                </a:solidFill>
              </a:defRPr>
            </a:lvl1pPr>
          </a:lstStyle>
          <a:p>
            <a:endParaRPr lang="en-US" dirty="0"/>
          </a:p>
        </p:txBody>
      </p:sp>
      <p:sp>
        <p:nvSpPr>
          <p:cNvPr id="4125" name="Rectangle 29"/>
          <p:cNvSpPr>
            <a:spLocks noGrp="1" noChangeArrowheads="1"/>
          </p:cNvSpPr>
          <p:nvPr>
            <p:ph type="sldNum" sz="quarter" idx="4"/>
          </p:nvPr>
        </p:nvSpPr>
        <p:spPr/>
        <p:txBody>
          <a:bodyPr/>
          <a:lstStyle>
            <a:lvl1pPr>
              <a:defRPr>
                <a:solidFill>
                  <a:srgbClr val="000000"/>
                </a:solidFill>
              </a:defRPr>
            </a:lvl1pPr>
          </a:lstStyle>
          <a:p>
            <a:fld id="{8BC84071-15F2-4EF7-B77E-41C4EEE539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ADC1E5C-D8B3-4E2F-B82A-C397EAD0D7F5}" type="datetimeFigureOut">
              <a:rPr lang="en-US" smtClean="0"/>
              <a:pPr/>
              <a:t>3/31/2015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BC84071-15F2-4EF7-B77E-41C4EEE539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ADC1E5C-D8B3-4E2F-B82A-C397EAD0D7F5}" type="datetimeFigureOut">
              <a:rPr lang="en-US" smtClean="0"/>
              <a:pPr/>
              <a:t>3/31/2015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BC84071-15F2-4EF7-B77E-41C4EEE5393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73163" y="1981200"/>
            <a:ext cx="7772400" cy="4114800"/>
          </a:xfrm>
        </p:spPr>
        <p:txBody>
          <a:bodyPr/>
          <a:lstStyle/>
          <a:p>
            <a:r>
              <a:rPr lang="en-US" dirty="0" smtClean="0"/>
              <a:t>Click icon to add table</a:t>
            </a:r>
            <a:endParaRPr lang="en-US" dirty="0"/>
          </a:p>
        </p:txBody>
      </p:sp>
      <p:sp>
        <p:nvSpPr>
          <p:cNvPr id="4" name="Date Placeholder 3"/>
          <p:cNvSpPr>
            <a:spLocks noGrp="1"/>
          </p:cNvSpPr>
          <p:nvPr>
            <p:ph type="dt" sz="half" idx="10"/>
          </p:nvPr>
        </p:nvSpPr>
        <p:spPr>
          <a:xfrm>
            <a:off x="1173163" y="6265863"/>
            <a:ext cx="1905000" cy="457200"/>
          </a:xfrm>
        </p:spPr>
        <p:txBody>
          <a:bodyPr/>
          <a:lstStyle>
            <a:lvl1pPr>
              <a:defRPr/>
            </a:lvl1pPr>
          </a:lstStyle>
          <a:p>
            <a:fld id="{1ADC1E5C-D8B3-4E2F-B82A-C397EAD0D7F5}" type="datetimeFigureOut">
              <a:rPr lang="en-US" smtClean="0"/>
              <a:pPr/>
              <a:t>3/31/2015</a:t>
            </a:fld>
            <a:endParaRPr lang="en-US" dirty="0"/>
          </a:p>
        </p:txBody>
      </p:sp>
      <p:sp>
        <p:nvSpPr>
          <p:cNvPr id="5" name="Footer Placeholder 4"/>
          <p:cNvSpPr>
            <a:spLocks noGrp="1"/>
          </p:cNvSpPr>
          <p:nvPr>
            <p:ph type="ftr" sz="quarter" idx="11"/>
          </p:nvPr>
        </p:nvSpPr>
        <p:spPr>
          <a:xfrm>
            <a:off x="3581400" y="6248400"/>
            <a:ext cx="2895600" cy="457200"/>
          </a:xfrm>
        </p:spPr>
        <p:txBody>
          <a:bodyPr/>
          <a:lstStyle>
            <a:lvl1pPr>
              <a:defRPr/>
            </a:lvl1pPr>
          </a:lstStyle>
          <a:p>
            <a:endParaRPr lang="en-US" dirty="0"/>
          </a:p>
        </p:txBody>
      </p:sp>
      <p:sp>
        <p:nvSpPr>
          <p:cNvPr id="6" name="Slide Number Placeholder 5"/>
          <p:cNvSpPr>
            <a:spLocks noGrp="1"/>
          </p:cNvSpPr>
          <p:nvPr>
            <p:ph type="sldNum" sz="quarter" idx="12"/>
          </p:nvPr>
        </p:nvSpPr>
        <p:spPr>
          <a:xfrm>
            <a:off x="7010400" y="6248400"/>
            <a:ext cx="1905000" cy="457200"/>
          </a:xfrm>
        </p:spPr>
        <p:txBody>
          <a:bodyPr/>
          <a:lstStyle>
            <a:lvl1pPr>
              <a:defRPr/>
            </a:lvl1pPr>
          </a:lstStyle>
          <a:p>
            <a:fld id="{8BC84071-15F2-4EF7-B77E-41C4EEE539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ADC1E5C-D8B3-4E2F-B82A-C397EAD0D7F5}" type="datetimeFigureOut">
              <a:rPr lang="en-US" smtClean="0"/>
              <a:pPr/>
              <a:t>3/31/2015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BC84071-15F2-4EF7-B77E-41C4EEE539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ADC1E5C-D8B3-4E2F-B82A-C397EAD0D7F5}" type="datetimeFigureOut">
              <a:rPr lang="en-US" smtClean="0"/>
              <a:pPr/>
              <a:t>3/31/2015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BC84071-15F2-4EF7-B77E-41C4EEE539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ADC1E5C-D8B3-4E2F-B82A-C397EAD0D7F5}" type="datetimeFigureOut">
              <a:rPr lang="en-US" smtClean="0"/>
              <a:pPr/>
              <a:t>3/31/2015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BC84071-15F2-4EF7-B77E-41C4EEE539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ADC1E5C-D8B3-4E2F-B82A-C397EAD0D7F5}" type="datetimeFigureOut">
              <a:rPr lang="en-US" smtClean="0"/>
              <a:pPr/>
              <a:t>3/31/2015</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8BC84071-15F2-4EF7-B77E-41C4EEE539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ADC1E5C-D8B3-4E2F-B82A-C397EAD0D7F5}" type="datetimeFigureOut">
              <a:rPr lang="en-US" smtClean="0"/>
              <a:pPr/>
              <a:t>3/31/2015</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8BC84071-15F2-4EF7-B77E-41C4EEE539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ADC1E5C-D8B3-4E2F-B82A-C397EAD0D7F5}" type="datetimeFigureOut">
              <a:rPr lang="en-US" smtClean="0"/>
              <a:pPr/>
              <a:t>3/31/2015</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BC84071-15F2-4EF7-B77E-41C4EEE539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ADC1E5C-D8B3-4E2F-B82A-C397EAD0D7F5}" type="datetimeFigureOut">
              <a:rPr lang="en-US" smtClean="0"/>
              <a:pPr/>
              <a:t>3/31/2015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BC84071-15F2-4EF7-B77E-41C4EEE539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ADC1E5C-D8B3-4E2F-B82A-C397EAD0D7F5}" type="datetimeFigureOut">
              <a:rPr lang="en-US" smtClean="0"/>
              <a:pPr/>
              <a:t>3/31/2015</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BC84071-15F2-4EF7-B77E-41C4EEE539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4763"/>
            <a:ext cx="1063625" cy="6858001"/>
            <a:chOff x="0" y="-3"/>
            <a:chExt cx="670" cy="4320"/>
          </a:xfrm>
        </p:grpSpPr>
        <p:grpSp>
          <p:nvGrpSpPr>
            <p:cNvPr id="3" name="Group 3"/>
            <p:cNvGrpSpPr>
              <a:grpSpLocks/>
            </p:cNvGrpSpPr>
            <p:nvPr/>
          </p:nvGrpSpPr>
          <p:grpSpPr bwMode="auto">
            <a:xfrm rot="16200000" flipH="1">
              <a:off x="-1815" y="1838"/>
              <a:ext cx="4320" cy="638"/>
              <a:chOff x="-2" y="1562"/>
              <a:chExt cx="5762" cy="638"/>
            </a:xfrm>
          </p:grpSpPr>
          <p:sp>
            <p:nvSpPr>
              <p:cNvPr id="3076" name="Freeform 4"/>
              <p:cNvSpPr>
                <a:spLocks/>
              </p:cNvSpPr>
              <p:nvPr/>
            </p:nvSpPr>
            <p:spPr bwMode="ltGray">
              <a:xfrm rot="-5400000">
                <a:off x="2559"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endParaRPr lang="en-US" dirty="0"/>
              </a:p>
            </p:txBody>
          </p:sp>
          <p:sp>
            <p:nvSpPr>
              <p:cNvPr id="3077"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US" dirty="0"/>
              </a:p>
            </p:txBody>
          </p:sp>
          <p:sp>
            <p:nvSpPr>
              <p:cNvPr id="3078"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endParaRPr lang="en-US" dirty="0"/>
              </a:p>
            </p:txBody>
          </p:sp>
          <p:sp>
            <p:nvSpPr>
              <p:cNvPr id="3079" name="Freeform 7"/>
              <p:cNvSpPr>
                <a:spLocks/>
              </p:cNvSpPr>
              <p:nvPr/>
            </p:nvSpPr>
            <p:spPr bwMode="ltGray">
              <a:xfrm rot="-5400000">
                <a:off x="-57" y="175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endParaRPr lang="en-US" dirty="0"/>
              </a:p>
            </p:txBody>
          </p:sp>
          <p:sp>
            <p:nvSpPr>
              <p:cNvPr id="3080"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endParaRPr lang="en-US" dirty="0"/>
              </a:p>
            </p:txBody>
          </p:sp>
          <p:sp>
            <p:nvSpPr>
              <p:cNvPr id="3081"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dirty="0"/>
              </a:p>
            </p:txBody>
          </p:sp>
          <p:sp>
            <p:nvSpPr>
              <p:cNvPr id="3082" name="Freeform 10"/>
              <p:cNvSpPr>
                <a:spLocks/>
              </p:cNvSpPr>
              <p:nvPr/>
            </p:nvSpPr>
            <p:spPr bwMode="ltGray">
              <a:xfrm rot="-5400000">
                <a:off x="156" y="1726"/>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US" dirty="0"/>
              </a:p>
            </p:txBody>
          </p:sp>
          <p:sp>
            <p:nvSpPr>
              <p:cNvPr id="3083" name="Freeform 11"/>
              <p:cNvSpPr>
                <a:spLocks/>
              </p:cNvSpPr>
              <p:nvPr/>
            </p:nvSpPr>
            <p:spPr bwMode="ltGray">
              <a:xfrm rot="-5400000">
                <a:off x="3211"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endParaRPr lang="en-US" dirty="0"/>
              </a:p>
            </p:txBody>
          </p:sp>
          <p:sp>
            <p:nvSpPr>
              <p:cNvPr id="3084"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endParaRPr lang="en-US" dirty="0"/>
              </a:p>
            </p:txBody>
          </p:sp>
          <p:sp>
            <p:nvSpPr>
              <p:cNvPr id="3085" name="Freeform 13"/>
              <p:cNvSpPr>
                <a:spLocks/>
              </p:cNvSpPr>
              <p:nvPr/>
            </p:nvSpPr>
            <p:spPr bwMode="ltGray">
              <a:xfrm rot="-5400000">
                <a:off x="1830"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endParaRPr lang="en-US" dirty="0"/>
              </a:p>
            </p:txBody>
          </p:sp>
          <p:sp>
            <p:nvSpPr>
              <p:cNvPr id="3086"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endParaRPr lang="en-US" dirty="0"/>
              </a:p>
            </p:txBody>
          </p:sp>
          <p:sp>
            <p:nvSpPr>
              <p:cNvPr id="3087" name="Freeform 15"/>
              <p:cNvSpPr>
                <a:spLocks/>
              </p:cNvSpPr>
              <p:nvPr/>
            </p:nvSpPr>
            <p:spPr bwMode="ltGray">
              <a:xfrm rot="-5400000">
                <a:off x="2330"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dirty="0"/>
              </a:p>
            </p:txBody>
          </p:sp>
          <p:sp>
            <p:nvSpPr>
              <p:cNvPr id="3088"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endParaRPr lang="en-US" dirty="0"/>
              </a:p>
            </p:txBody>
          </p:sp>
          <p:sp>
            <p:nvSpPr>
              <p:cNvPr id="3089" name="Freeform 17"/>
              <p:cNvSpPr>
                <a:spLocks/>
              </p:cNvSpPr>
              <p:nvPr/>
            </p:nvSpPr>
            <p:spPr bwMode="ltGray">
              <a:xfrm rot="-5400000">
                <a:off x="4077"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endParaRPr lang="en-US" dirty="0"/>
              </a:p>
            </p:txBody>
          </p:sp>
          <p:sp>
            <p:nvSpPr>
              <p:cNvPr id="3090"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endParaRPr lang="en-US" dirty="0"/>
              </a:p>
            </p:txBody>
          </p:sp>
          <p:sp>
            <p:nvSpPr>
              <p:cNvPr id="3091" name="Freeform 19"/>
              <p:cNvSpPr>
                <a:spLocks/>
              </p:cNvSpPr>
              <p:nvPr/>
            </p:nvSpPr>
            <p:spPr bwMode="ltGray">
              <a:xfrm rot="-5400000">
                <a:off x="4584" y="1747"/>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endParaRPr lang="en-US" dirty="0"/>
              </a:p>
            </p:txBody>
          </p:sp>
          <p:sp>
            <p:nvSpPr>
              <p:cNvPr id="3092"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endParaRPr lang="en-US" dirty="0"/>
              </a:p>
            </p:txBody>
          </p:sp>
          <p:sp>
            <p:nvSpPr>
              <p:cNvPr id="3093" name="Freeform 21"/>
              <p:cNvSpPr>
                <a:spLocks/>
              </p:cNvSpPr>
              <p:nvPr/>
            </p:nvSpPr>
            <p:spPr bwMode="ltGray">
              <a:xfrm rot="-5400000">
                <a:off x="5084" y="1694"/>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endParaRPr lang="en-US" dirty="0"/>
              </a:p>
            </p:txBody>
          </p:sp>
          <p:sp>
            <p:nvSpPr>
              <p:cNvPr id="3094"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endParaRPr lang="en-US" dirty="0"/>
              </a:p>
            </p:txBody>
          </p:sp>
        </p:grpSp>
        <p:sp>
          <p:nvSpPr>
            <p:cNvPr id="3095" name="Freeform 23"/>
            <p:cNvSpPr>
              <a:spLocks/>
            </p:cNvSpPr>
            <p:nvPr/>
          </p:nvSpPr>
          <p:spPr bwMode="ltGray">
            <a:xfrm rot="16200000" flipH="1">
              <a:off x="-1954" y="1951"/>
              <a:ext cx="4320"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cap="flat">
              <a:noFill/>
              <a:prstDash val="solid"/>
              <a:miter lim="800000"/>
              <a:headEnd type="none" w="med" len="med"/>
              <a:tailEnd type="none" w="med" len="med"/>
            </a:ln>
            <a:effectLst/>
          </p:spPr>
          <p:txBody>
            <a:bodyPr wrap="none" anchor="ctr"/>
            <a:lstStyle/>
            <a:p>
              <a:endParaRPr lang="en-US" dirty="0"/>
            </a:p>
          </p:txBody>
        </p:sp>
        <p:sp>
          <p:nvSpPr>
            <p:cNvPr id="3096" name="Freeform 24"/>
            <p:cNvSpPr>
              <a:spLocks/>
            </p:cNvSpPr>
            <p:nvPr/>
          </p:nvSpPr>
          <p:spPr bwMode="ltGray">
            <a:xfrm rot="16200000" flipH="1">
              <a:off x="-1584" y="2062"/>
              <a:ext cx="4319"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cap="flat">
              <a:noFill/>
              <a:prstDash val="solid"/>
              <a:miter lim="800000"/>
              <a:headEnd type="none" w="med" len="med"/>
              <a:tailEnd type="none" w="med" len="med"/>
            </a:ln>
            <a:effectLst/>
          </p:spPr>
          <p:txBody>
            <a:bodyPr wrap="none" anchor="ctr"/>
            <a:lstStyle/>
            <a:p>
              <a:endParaRPr lang="en-US" dirty="0"/>
            </a:p>
          </p:txBody>
        </p:sp>
      </p:grpSp>
      <p:sp>
        <p:nvSpPr>
          <p:cNvPr id="3097" name="Rectangle 25"/>
          <p:cNvSpPr>
            <a:spLocks noGrp="1" noChangeArrowheads="1"/>
          </p:cNvSpPr>
          <p:nvPr>
            <p:ph type="title"/>
          </p:nvPr>
        </p:nvSpPr>
        <p:spPr bwMode="auto">
          <a:xfrm>
            <a:off x="1173163"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98" name="Rectangle 26"/>
          <p:cNvSpPr>
            <a:spLocks noGrp="1" noChangeArrowheads="1"/>
          </p:cNvSpPr>
          <p:nvPr>
            <p:ph type="body" idx="1"/>
          </p:nvPr>
        </p:nvSpPr>
        <p:spPr bwMode="auto">
          <a:xfrm>
            <a:off x="1173163"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9" name="Rectangle 27"/>
          <p:cNvSpPr>
            <a:spLocks noGrp="1" noChangeArrowheads="1"/>
          </p:cNvSpPr>
          <p:nvPr>
            <p:ph type="dt" sz="half" idx="2"/>
          </p:nvPr>
        </p:nvSpPr>
        <p:spPr bwMode="auto">
          <a:xfrm>
            <a:off x="1173163" y="62658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fld id="{1ADC1E5C-D8B3-4E2F-B82A-C397EAD0D7F5}" type="datetimeFigureOut">
              <a:rPr lang="en-US" smtClean="0"/>
              <a:pPr/>
              <a:t>3/31/2015</a:t>
            </a:fld>
            <a:endParaRPr lang="en-US" dirty="0"/>
          </a:p>
        </p:txBody>
      </p:sp>
      <p:sp>
        <p:nvSpPr>
          <p:cNvPr id="3100" name="Rectangle 28"/>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endParaRPr lang="en-US" dirty="0"/>
          </a:p>
        </p:txBody>
      </p:sp>
      <p:sp>
        <p:nvSpPr>
          <p:cNvPr id="3101" name="Rectangle 29"/>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fld id="{8BC84071-15F2-4EF7-B77E-41C4EEE539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60780"/>
            <a:ext cx="9144000" cy="2123658"/>
          </a:xfrm>
        </p:spPr>
        <p:txBody>
          <a:bodyPr/>
          <a:lstStyle/>
          <a:p>
            <a:r>
              <a:rPr lang="en-US" sz="4400" dirty="0" smtClean="0"/>
              <a:t>Increased Access to Equitable Learning Opportunities:  Improved PC, Course of Study, and MMC Implementation  </a:t>
            </a:r>
            <a:endParaRPr lang="en-US" sz="4400" dirty="0"/>
          </a:p>
        </p:txBody>
      </p:sp>
      <p:sp>
        <p:nvSpPr>
          <p:cNvPr id="3" name="Subtitle 2"/>
          <p:cNvSpPr>
            <a:spLocks noGrp="1"/>
          </p:cNvSpPr>
          <p:nvPr>
            <p:ph type="subTitle" idx="1"/>
          </p:nvPr>
        </p:nvSpPr>
        <p:spPr>
          <a:xfrm>
            <a:off x="0" y="3352800"/>
            <a:ext cx="9144000" cy="3505200"/>
          </a:xfrm>
        </p:spPr>
        <p:txBody>
          <a:bodyPr/>
          <a:lstStyle/>
          <a:p>
            <a:r>
              <a:rPr lang="en-US" dirty="0" smtClean="0"/>
              <a:t>Presented for 2015 MCEC Conference</a:t>
            </a:r>
          </a:p>
          <a:p>
            <a:r>
              <a:rPr lang="en-US" dirty="0" smtClean="0"/>
              <a:t>March 4, 2015</a:t>
            </a:r>
          </a:p>
          <a:p>
            <a:r>
              <a:rPr lang="en-US" dirty="0" smtClean="0"/>
              <a:t>Laurie VanderPloeg</a:t>
            </a:r>
          </a:p>
          <a:p>
            <a:r>
              <a:rPr lang="en-US" dirty="0" smtClean="0"/>
              <a:t>Sharon L. LaPointe</a:t>
            </a:r>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152400"/>
            <a:ext cx="7772400" cy="1143000"/>
          </a:xfrm>
        </p:spPr>
        <p:txBody>
          <a:bodyPr/>
          <a:lstStyle/>
          <a:p>
            <a:r>
              <a:rPr lang="en-US" dirty="0" smtClean="0"/>
              <a:t>Three Pressure Points Trigger Corrective Measures</a:t>
            </a:r>
            <a:endParaRPr lang="en-US" dirty="0"/>
          </a:p>
        </p:txBody>
      </p:sp>
      <p:sp>
        <p:nvSpPr>
          <p:cNvPr id="3" name="Content Placeholder 2"/>
          <p:cNvSpPr>
            <a:spLocks noGrp="1"/>
          </p:cNvSpPr>
          <p:nvPr>
            <p:ph idx="1"/>
          </p:nvPr>
        </p:nvSpPr>
        <p:spPr>
          <a:xfrm>
            <a:off x="914400" y="1600200"/>
            <a:ext cx="8229600" cy="5257800"/>
          </a:xfrm>
        </p:spPr>
        <p:txBody>
          <a:bodyPr/>
          <a:lstStyle/>
          <a:p>
            <a:r>
              <a:rPr lang="en-US" dirty="0" smtClean="0"/>
              <a:t>Fall 2013 Accountability Score Cards </a:t>
            </a:r>
          </a:p>
          <a:p>
            <a:pPr lvl="1"/>
            <a:r>
              <a:rPr lang="en-US" dirty="0"/>
              <a:t>Under-representation of students with disabilities graduating with a regular high school </a:t>
            </a:r>
            <a:r>
              <a:rPr lang="en-US" dirty="0" smtClean="0"/>
              <a:t>diploma</a:t>
            </a:r>
          </a:p>
          <a:p>
            <a:r>
              <a:rPr lang="en-US" dirty="0" smtClean="0"/>
              <a:t>U of M Study</a:t>
            </a:r>
          </a:p>
          <a:p>
            <a:pPr lvl="1"/>
            <a:r>
              <a:rPr lang="en-US" dirty="0"/>
              <a:t>Under-utilization of MMC Personal Curriculum </a:t>
            </a:r>
            <a:r>
              <a:rPr lang="en-US" dirty="0" smtClean="0"/>
              <a:t>option</a:t>
            </a:r>
          </a:p>
          <a:p>
            <a:r>
              <a:rPr lang="en-US" dirty="0"/>
              <a:t>OCR Investigation</a:t>
            </a:r>
          </a:p>
          <a:p>
            <a:pPr lvl="1"/>
            <a:r>
              <a:rPr lang="en-US" dirty="0" smtClean="0"/>
              <a:t>Premature </a:t>
            </a:r>
            <a:r>
              <a:rPr lang="en-US" dirty="0"/>
              <a:t>default to certificate of </a:t>
            </a:r>
            <a:r>
              <a:rPr lang="en-US" dirty="0" smtClean="0"/>
              <a:t>completion as course of study</a:t>
            </a:r>
            <a:endParaRPr lang="en-US" dirty="0"/>
          </a:p>
          <a:p>
            <a:endParaRPr lang="en-US" dirty="0"/>
          </a:p>
          <a:p>
            <a:pPr lvl="1"/>
            <a:endParaRPr lang="en-US" dirty="0"/>
          </a:p>
        </p:txBody>
      </p:sp>
    </p:spTree>
    <p:extLst>
      <p:ext uri="{BB962C8B-B14F-4D97-AF65-F5344CB8AC3E}">
        <p14:creationId xmlns:p14="http://schemas.microsoft.com/office/powerpoint/2010/main" val="2872876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Data</a:t>
            </a:r>
            <a:endParaRPr lang="en-US" dirty="0"/>
          </a:p>
        </p:txBody>
      </p:sp>
      <p:pic>
        <p:nvPicPr>
          <p:cNvPr id="4" name="Content Placeholder 3"/>
          <p:cNvPicPr>
            <a:picLocks noGrp="1" noChangeAspect="1"/>
          </p:cNvPicPr>
          <p:nvPr>
            <p:ph idx="1"/>
          </p:nvPr>
        </p:nvPicPr>
        <p:blipFill rotWithShape="1">
          <a:blip r:embed="rId2"/>
          <a:srcRect l="557" t="6568" r="948"/>
          <a:stretch/>
        </p:blipFill>
        <p:spPr>
          <a:xfrm>
            <a:off x="2206744" y="1676400"/>
            <a:ext cx="5521092" cy="2242820"/>
          </a:xfrm>
          <a:prstGeom prst="rect">
            <a:avLst/>
          </a:prstGeom>
        </p:spPr>
      </p:pic>
      <p:pic>
        <p:nvPicPr>
          <p:cNvPr id="5" name="Picture 4"/>
          <p:cNvPicPr>
            <a:picLocks noChangeAspect="1"/>
          </p:cNvPicPr>
          <p:nvPr/>
        </p:nvPicPr>
        <p:blipFill rotWithShape="1">
          <a:blip r:embed="rId3"/>
          <a:srcRect l="1974" t="6452" r="1495"/>
          <a:stretch/>
        </p:blipFill>
        <p:spPr>
          <a:xfrm>
            <a:off x="2206744" y="4267200"/>
            <a:ext cx="5521092" cy="2286000"/>
          </a:xfrm>
          <a:prstGeom prst="rect">
            <a:avLst/>
          </a:prstGeom>
        </p:spPr>
      </p:pic>
    </p:spTree>
    <p:extLst>
      <p:ext uri="{BB962C8B-B14F-4D97-AF65-F5344CB8AC3E}">
        <p14:creationId xmlns:p14="http://schemas.microsoft.com/office/powerpoint/2010/main" val="2307850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p:cNvSpPr>
            <a:spLocks noGrp="1"/>
          </p:cNvSpPr>
          <p:nvPr>
            <p:ph idx="1"/>
          </p:nvPr>
        </p:nvSpPr>
        <p:spPr>
          <a:xfrm>
            <a:off x="990600" y="1981200"/>
            <a:ext cx="8153400" cy="4114800"/>
          </a:xfrm>
        </p:spPr>
        <p:txBody>
          <a:bodyPr/>
          <a:lstStyle/>
          <a:p>
            <a:r>
              <a:rPr lang="en-US" altLang="en-US" dirty="0" smtClean="0"/>
              <a:t>Study requested by Special Education Advisory Committee (SEAC)</a:t>
            </a:r>
          </a:p>
          <a:p>
            <a:r>
              <a:rPr lang="en-US" altLang="en-US" dirty="0" smtClean="0"/>
              <a:t>Concern with number of calls from parents of students with disabilities regarding PC process and discrepancies with implementation</a:t>
            </a:r>
          </a:p>
          <a:p>
            <a:endParaRPr lang="en-US" altLang="en-US" dirty="0" smtClean="0"/>
          </a:p>
        </p:txBody>
      </p:sp>
      <p:sp>
        <p:nvSpPr>
          <p:cNvPr id="3" name="Title 2"/>
          <p:cNvSpPr>
            <a:spLocks noGrp="1"/>
          </p:cNvSpPr>
          <p:nvPr>
            <p:ph type="title"/>
          </p:nvPr>
        </p:nvSpPr>
        <p:spPr>
          <a:xfrm>
            <a:off x="1173163" y="152400"/>
            <a:ext cx="7772400" cy="1447800"/>
          </a:xfrm>
        </p:spPr>
        <p:txBody>
          <a:bodyPr/>
          <a:lstStyle/>
          <a:p>
            <a:pPr>
              <a:defRPr/>
            </a:pPr>
            <a:r>
              <a:rPr lang="en-US" dirty="0" smtClean="0"/>
              <a:t/>
            </a:r>
            <a:br>
              <a:rPr lang="en-US" dirty="0" smtClean="0"/>
            </a:br>
            <a:r>
              <a:rPr lang="en-US" dirty="0" smtClean="0"/>
              <a:t>The U of M Research</a:t>
            </a:r>
            <a:r>
              <a:rPr lang="en-US" dirty="0"/>
              <a:t> </a:t>
            </a:r>
            <a:r>
              <a:rPr lang="en-US" dirty="0" smtClean="0"/>
              <a:t>Study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0"/>
            <a:ext cx="8305800" cy="1143000"/>
          </a:xfrm>
        </p:spPr>
        <p:txBody>
          <a:bodyPr>
            <a:normAutofit fontScale="90000"/>
          </a:bodyPr>
          <a:lstStyle/>
          <a:p>
            <a:pPr>
              <a:defRPr/>
            </a:pPr>
            <a:r>
              <a:rPr lang="en-US" dirty="0" smtClean="0"/>
              <a:t>U of M Research – Implementation of Personal Curriculum</a:t>
            </a:r>
            <a:endParaRPr lang="en-US" dirty="0"/>
          </a:p>
        </p:txBody>
      </p:sp>
      <p:pic>
        <p:nvPicPr>
          <p:cNvPr id="46083" name="Picture 2"/>
          <p:cNvPicPr>
            <a:picLocks noChangeAspect="1" noChangeArrowheads="1"/>
          </p:cNvPicPr>
          <p:nvPr/>
        </p:nvPicPr>
        <p:blipFill>
          <a:blip r:embed="rId2" cstate="print"/>
          <a:srcRect b="12170"/>
          <a:stretch>
            <a:fillRect/>
          </a:stretch>
        </p:blipFill>
        <p:spPr bwMode="auto">
          <a:xfrm>
            <a:off x="2819400" y="1219200"/>
            <a:ext cx="5819775" cy="5470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8305800" cy="1981200"/>
          </a:xfrm>
        </p:spPr>
        <p:txBody>
          <a:bodyPr/>
          <a:lstStyle/>
          <a:p>
            <a:pPr>
              <a:defRPr/>
            </a:pPr>
            <a:r>
              <a:rPr lang="en-US" dirty="0" smtClean="0">
                <a:solidFill>
                  <a:schemeClr val="accent2">
                    <a:lumMod val="50000"/>
                  </a:schemeClr>
                </a:solidFill>
              </a:rPr>
              <a:t>Let’s Look at the Data</a:t>
            </a:r>
            <a:endParaRPr lang="en-US" dirty="0">
              <a:solidFill>
                <a:schemeClr val="accent2">
                  <a:lumMod val="50000"/>
                </a:schemeClr>
              </a:solidFill>
            </a:endParaRPr>
          </a:p>
        </p:txBody>
      </p:sp>
      <p:graphicFrame>
        <p:nvGraphicFramePr>
          <p:cNvPr id="5" name="Content Placeholder 4"/>
          <p:cNvGraphicFramePr>
            <a:graphicFrameLocks noGrp="1"/>
          </p:cNvGraphicFramePr>
          <p:nvPr>
            <p:ph idx="1"/>
          </p:nvPr>
        </p:nvGraphicFramePr>
        <p:xfrm>
          <a:off x="838200" y="1676400"/>
          <a:ext cx="8305799" cy="3886200"/>
        </p:xfrm>
        <a:graphic>
          <a:graphicData uri="http://schemas.openxmlformats.org/drawingml/2006/table">
            <a:tbl>
              <a:tblPr firstRow="1" firstCol="1" bandRow="1"/>
              <a:tblGrid>
                <a:gridCol w="2070898"/>
                <a:gridCol w="2042450"/>
                <a:gridCol w="2058852"/>
                <a:gridCol w="2133599"/>
              </a:tblGrid>
              <a:tr h="2512203">
                <a:tc gridSpan="2">
                  <a:txBody>
                    <a:bodyPr/>
                    <a:lstStyle/>
                    <a:p>
                      <a:pPr marL="0" marR="0" algn="ctr">
                        <a:lnSpc>
                          <a:spcPct val="115000"/>
                        </a:lnSpc>
                        <a:spcBef>
                          <a:spcPts val="0"/>
                        </a:spcBef>
                        <a:spcAft>
                          <a:spcPts val="0"/>
                        </a:spcAft>
                      </a:pPr>
                      <a:r>
                        <a:rPr lang="en-US" sz="2000" b="1" dirty="0">
                          <a:solidFill>
                            <a:schemeClr val="tx1"/>
                          </a:solidFill>
                          <a:effectLst/>
                          <a:latin typeface="Calibri"/>
                          <a:ea typeface="Times New Roman"/>
                          <a:cs typeface="Calibri"/>
                        </a:rPr>
                        <a:t>Total Percentage of Students Statewide with a Personal Curriculum</a:t>
                      </a:r>
                      <a:endParaRPr lang="en-US" sz="2000" dirty="0">
                        <a:solidFill>
                          <a:schemeClr val="tx1"/>
                        </a:solidFill>
                        <a:effectLst/>
                        <a:latin typeface="Calibri"/>
                        <a:ea typeface="Calibri"/>
                        <a:cs typeface="Times New Roman"/>
                      </a:endParaRPr>
                    </a:p>
                    <a:p>
                      <a:pPr marL="0" marR="0" algn="l">
                        <a:lnSpc>
                          <a:spcPct val="115000"/>
                        </a:lnSpc>
                        <a:spcBef>
                          <a:spcPts val="0"/>
                        </a:spcBef>
                        <a:spcAft>
                          <a:spcPts val="0"/>
                        </a:spcAft>
                      </a:pPr>
                      <a:endParaRPr lang="en-US" sz="2000" dirty="0" smtClean="0">
                        <a:solidFill>
                          <a:schemeClr val="tx1"/>
                        </a:solidFill>
                        <a:effectLst/>
                        <a:latin typeface="Calibri"/>
                        <a:ea typeface="Calibri"/>
                        <a:cs typeface="Times New Roman"/>
                      </a:endParaRPr>
                    </a:p>
                    <a:p>
                      <a:pPr marL="0" marR="0" algn="l">
                        <a:lnSpc>
                          <a:spcPct val="115000"/>
                        </a:lnSpc>
                        <a:spcBef>
                          <a:spcPts val="0"/>
                        </a:spcBef>
                        <a:spcAft>
                          <a:spcPts val="0"/>
                        </a:spcAft>
                      </a:pPr>
                      <a:r>
                        <a:rPr lang="en-US" sz="2000" dirty="0" smtClean="0">
                          <a:solidFill>
                            <a:schemeClr val="tx1"/>
                          </a:solidFill>
                          <a:effectLst/>
                          <a:latin typeface="Calibri"/>
                          <a:ea typeface="Calibri"/>
                          <a:cs typeface="Times New Roman"/>
                        </a:rPr>
                        <a:t>         </a:t>
                      </a:r>
                    </a:p>
                    <a:p>
                      <a:pPr marL="0" marR="0" algn="l">
                        <a:lnSpc>
                          <a:spcPct val="115000"/>
                        </a:lnSpc>
                        <a:spcBef>
                          <a:spcPts val="0"/>
                        </a:spcBef>
                        <a:spcAft>
                          <a:spcPts val="0"/>
                        </a:spcAft>
                      </a:pPr>
                      <a:r>
                        <a:rPr lang="en-US" sz="2000" dirty="0" smtClean="0">
                          <a:solidFill>
                            <a:schemeClr val="tx1"/>
                          </a:solidFill>
                          <a:effectLst/>
                          <a:latin typeface="Calibri"/>
                          <a:ea typeface="Calibri"/>
                          <a:cs typeface="Times New Roman"/>
                        </a:rPr>
                        <a:t>        </a:t>
                      </a:r>
                      <a:r>
                        <a:rPr lang="en-US" sz="2000" b="1" dirty="0" smtClean="0">
                          <a:solidFill>
                            <a:schemeClr val="tx1"/>
                          </a:solidFill>
                          <a:effectLst/>
                          <a:latin typeface="Calibri"/>
                          <a:ea typeface="Calibri"/>
                          <a:cs typeface="Times New Roman"/>
                        </a:rPr>
                        <a:t>2010-2011                 2011-2012</a:t>
                      </a:r>
                      <a:endParaRPr lang="en-US" sz="2000" b="1" dirty="0">
                        <a:solidFill>
                          <a:schemeClr val="tx1"/>
                        </a:solidFill>
                        <a:effectLst/>
                        <a:latin typeface="Calibri"/>
                        <a:ea typeface="Calibri"/>
                        <a:cs typeface="Times New Roman"/>
                      </a:endParaRPr>
                    </a:p>
                  </a:txBody>
                  <a:tcPr marL="68566" marR="68566" marT="0" marB="0">
                    <a:lnL w="12700" cap="flat" cmpd="sng" algn="ctr">
                      <a:solidFill>
                        <a:srgbClr val="CEB966"/>
                      </a:solidFill>
                      <a:prstDash val="solid"/>
                      <a:round/>
                      <a:headEnd type="none" w="med" len="med"/>
                      <a:tailEnd type="none" w="med" len="med"/>
                    </a:lnL>
                    <a:lnR>
                      <a:noFill/>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2000" b="1" dirty="0">
                          <a:solidFill>
                            <a:schemeClr val="tx1"/>
                          </a:solidFill>
                          <a:effectLst/>
                          <a:latin typeface="Calibri"/>
                          <a:ea typeface="Times New Roman"/>
                          <a:cs typeface="Calibri"/>
                        </a:rPr>
                        <a:t>Total Number of Students </a:t>
                      </a:r>
                      <a:r>
                        <a:rPr lang="en-US" sz="2000" b="1" dirty="0" smtClean="0">
                          <a:solidFill>
                            <a:schemeClr val="tx1"/>
                          </a:solidFill>
                          <a:effectLst/>
                          <a:latin typeface="Calibri"/>
                          <a:ea typeface="Times New Roman"/>
                          <a:cs typeface="Calibri"/>
                        </a:rPr>
                        <a:t>Statewide </a:t>
                      </a:r>
                    </a:p>
                    <a:p>
                      <a:pPr marL="0" marR="0" algn="ctr">
                        <a:lnSpc>
                          <a:spcPct val="115000"/>
                        </a:lnSpc>
                        <a:spcBef>
                          <a:spcPts val="0"/>
                        </a:spcBef>
                        <a:spcAft>
                          <a:spcPts val="0"/>
                        </a:spcAft>
                      </a:pPr>
                      <a:r>
                        <a:rPr lang="en-US" sz="2000" b="1" dirty="0" smtClean="0">
                          <a:solidFill>
                            <a:schemeClr val="tx1"/>
                          </a:solidFill>
                          <a:effectLst/>
                          <a:latin typeface="Calibri"/>
                          <a:ea typeface="Times New Roman"/>
                          <a:cs typeface="Calibri"/>
                        </a:rPr>
                        <a:t>with </a:t>
                      </a:r>
                      <a:r>
                        <a:rPr lang="en-US" sz="2000" b="1" dirty="0">
                          <a:solidFill>
                            <a:schemeClr val="tx1"/>
                          </a:solidFill>
                          <a:effectLst/>
                          <a:latin typeface="Calibri"/>
                          <a:ea typeface="Times New Roman"/>
                          <a:cs typeface="Calibri"/>
                        </a:rPr>
                        <a:t>a Personal Curriculum</a:t>
                      </a:r>
                      <a:endParaRPr lang="en-US" sz="2000" dirty="0">
                        <a:solidFill>
                          <a:schemeClr val="tx1"/>
                        </a:solidFill>
                        <a:effectLst/>
                        <a:latin typeface="Calibri"/>
                        <a:ea typeface="Calibri"/>
                        <a:cs typeface="Times New Roman"/>
                      </a:endParaRPr>
                    </a:p>
                    <a:p>
                      <a:pPr marL="0" marR="0">
                        <a:lnSpc>
                          <a:spcPct val="115000"/>
                        </a:lnSpc>
                        <a:spcBef>
                          <a:spcPts val="0"/>
                        </a:spcBef>
                        <a:spcAft>
                          <a:spcPts val="0"/>
                        </a:spcAft>
                      </a:pPr>
                      <a:r>
                        <a:rPr lang="en-US" sz="2000" b="1" dirty="0">
                          <a:solidFill>
                            <a:schemeClr val="tx1"/>
                          </a:solidFill>
                          <a:effectLst/>
                          <a:latin typeface="Calibri"/>
                          <a:ea typeface="Times New Roman"/>
                          <a:cs typeface="Calibri"/>
                        </a:rPr>
                        <a:t>       </a:t>
                      </a:r>
                      <a:endParaRPr lang="en-US" sz="2000" dirty="0">
                        <a:solidFill>
                          <a:schemeClr val="tx1"/>
                        </a:solidFill>
                        <a:effectLst/>
                        <a:latin typeface="Calibri"/>
                        <a:ea typeface="Calibri"/>
                        <a:cs typeface="Times New Roman"/>
                      </a:endParaRPr>
                    </a:p>
                    <a:p>
                      <a:pPr marL="0" marR="0">
                        <a:lnSpc>
                          <a:spcPct val="115000"/>
                        </a:lnSpc>
                        <a:spcBef>
                          <a:spcPts val="0"/>
                        </a:spcBef>
                        <a:spcAft>
                          <a:spcPts val="0"/>
                        </a:spcAft>
                      </a:pPr>
                      <a:r>
                        <a:rPr lang="en-US" sz="2000" b="1" dirty="0">
                          <a:solidFill>
                            <a:schemeClr val="tx1"/>
                          </a:solidFill>
                          <a:effectLst/>
                          <a:latin typeface="Calibri"/>
                          <a:ea typeface="Times New Roman"/>
                          <a:cs typeface="Calibri"/>
                        </a:rPr>
                        <a:t> </a:t>
                      </a:r>
                      <a:endParaRPr lang="en-US" sz="2000" b="1" dirty="0" smtClean="0">
                        <a:solidFill>
                          <a:schemeClr val="tx1"/>
                        </a:solidFill>
                        <a:effectLst/>
                        <a:latin typeface="Calibri"/>
                        <a:ea typeface="Times New Roman"/>
                        <a:cs typeface="Calibri"/>
                      </a:endParaRPr>
                    </a:p>
                    <a:p>
                      <a:pPr marL="0" marR="0">
                        <a:lnSpc>
                          <a:spcPct val="115000"/>
                        </a:lnSpc>
                        <a:spcBef>
                          <a:spcPts val="0"/>
                        </a:spcBef>
                        <a:spcAft>
                          <a:spcPts val="0"/>
                        </a:spcAft>
                      </a:pPr>
                      <a:r>
                        <a:rPr lang="en-US" sz="2000" b="1" dirty="0" smtClean="0">
                          <a:solidFill>
                            <a:schemeClr val="tx1"/>
                          </a:solidFill>
                          <a:effectLst/>
                          <a:latin typeface="Calibri"/>
                          <a:ea typeface="Calibri"/>
                          <a:cs typeface="Calibri"/>
                        </a:rPr>
                        <a:t>          2010-2011                  2011-2012</a:t>
                      </a:r>
                      <a:endParaRPr lang="en-US" sz="2000" dirty="0">
                        <a:solidFill>
                          <a:schemeClr val="tx1"/>
                        </a:solidFill>
                        <a:effectLst/>
                        <a:latin typeface="Calibri"/>
                        <a:ea typeface="Calibri"/>
                        <a:cs typeface="Times New Roman"/>
                      </a:endParaRPr>
                    </a:p>
                  </a:txBody>
                  <a:tcPr marL="68566" marR="68566" marT="0" marB="0">
                    <a:lnL>
                      <a:noFill/>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C000"/>
                    </a:solidFill>
                  </a:tcPr>
                </a:tc>
                <a:tc hMerge="1">
                  <a:txBody>
                    <a:bodyPr/>
                    <a:lstStyle/>
                    <a:p>
                      <a:endParaRPr lang="en-US"/>
                    </a:p>
                  </a:txBody>
                  <a:tcPr/>
                </a:tc>
              </a:tr>
              <a:tr h="1373997">
                <a:tc>
                  <a:txBody>
                    <a:bodyPr/>
                    <a:lstStyle/>
                    <a:p>
                      <a:pPr marL="0" marR="0" algn="l">
                        <a:lnSpc>
                          <a:spcPct val="115000"/>
                        </a:lnSpc>
                        <a:spcBef>
                          <a:spcPts val="0"/>
                        </a:spcBef>
                        <a:spcAft>
                          <a:spcPts val="0"/>
                        </a:spcAft>
                      </a:pPr>
                      <a:r>
                        <a:rPr lang="en-US" sz="2000" b="1" dirty="0">
                          <a:effectLst/>
                          <a:latin typeface="Calibri"/>
                          <a:ea typeface="Times New Roman"/>
                          <a:cs typeface="Calibri"/>
                        </a:rPr>
                        <a:t>           </a:t>
                      </a:r>
                      <a:r>
                        <a:rPr lang="en-US" sz="2000" b="1" dirty="0" smtClean="0">
                          <a:effectLst/>
                          <a:latin typeface="Calibri"/>
                          <a:ea typeface="Times New Roman"/>
                          <a:cs typeface="Calibri"/>
                        </a:rPr>
                        <a:t> </a:t>
                      </a:r>
                      <a:r>
                        <a:rPr lang="en-US" sz="2000" b="1" dirty="0">
                          <a:effectLst/>
                          <a:latin typeface="Calibri"/>
                          <a:ea typeface="Times New Roman"/>
                          <a:cs typeface="Calibri"/>
                        </a:rPr>
                        <a:t>.73%</a:t>
                      </a:r>
                      <a:endParaRPr lang="en-US" sz="2000" b="1" dirty="0">
                        <a:effectLst/>
                        <a:latin typeface="Calibri"/>
                        <a:ea typeface="Calibri"/>
                        <a:cs typeface="Times New Roman"/>
                      </a:endParaRPr>
                    </a:p>
                  </a:txBody>
                  <a:tcPr marL="68566" marR="68566" marT="0" marB="0">
                    <a:lnL w="12700" cap="flat" cmpd="sng" algn="ctr">
                      <a:solidFill>
                        <a:srgbClr val="CEB966"/>
                      </a:solidFill>
                      <a:prstDash val="solid"/>
                      <a:round/>
                      <a:headEnd type="none" w="med" len="med"/>
                      <a:tailEnd type="none" w="med" len="med"/>
                    </a:lnL>
                    <a:lnR>
                      <a:noFill/>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a:txBody>
                    <a:bodyPr/>
                    <a:lstStyle/>
                    <a:p>
                      <a:pPr marL="0" marR="0" algn="l">
                        <a:lnSpc>
                          <a:spcPct val="115000"/>
                        </a:lnSpc>
                        <a:spcBef>
                          <a:spcPts val="0"/>
                        </a:spcBef>
                        <a:spcAft>
                          <a:spcPts val="0"/>
                        </a:spcAft>
                      </a:pPr>
                      <a:r>
                        <a:rPr lang="en-US" sz="2000" b="1" dirty="0" smtClean="0">
                          <a:effectLst/>
                          <a:latin typeface="Calibri"/>
                          <a:ea typeface="Times New Roman"/>
                          <a:cs typeface="Calibri"/>
                        </a:rPr>
                        <a:t>         </a:t>
                      </a:r>
                      <a:r>
                        <a:rPr lang="en-US" sz="2000" b="1" dirty="0">
                          <a:effectLst/>
                          <a:latin typeface="Calibri"/>
                          <a:ea typeface="Times New Roman"/>
                          <a:cs typeface="Calibri"/>
                        </a:rPr>
                        <a:t>.79%</a:t>
                      </a:r>
                      <a:endParaRPr lang="en-US" sz="2000" b="1" dirty="0">
                        <a:effectLst/>
                        <a:latin typeface="Calibri"/>
                        <a:ea typeface="Calibri"/>
                        <a:cs typeface="Times New Roman"/>
                      </a:endParaRPr>
                    </a:p>
                  </a:txBody>
                  <a:tcPr marL="68566" marR="68566" marT="0" marB="0">
                    <a:lnL>
                      <a:noFill/>
                    </a:lnL>
                    <a:lnR>
                      <a:noFill/>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000" b="1" dirty="0">
                          <a:effectLst/>
                          <a:latin typeface="Calibri"/>
                          <a:ea typeface="Times New Roman"/>
                          <a:cs typeface="Calibri"/>
                        </a:rPr>
                        <a:t>3,884</a:t>
                      </a:r>
                      <a:endParaRPr lang="en-US" sz="2000" b="1" dirty="0">
                        <a:effectLst/>
                        <a:latin typeface="Calibri"/>
                        <a:ea typeface="Calibri"/>
                        <a:cs typeface="Times New Roman"/>
                      </a:endParaRPr>
                    </a:p>
                  </a:txBody>
                  <a:tcPr marL="68566" marR="68566" marT="0" marB="0">
                    <a:lnL>
                      <a:noFill/>
                    </a:lnL>
                    <a:lnR>
                      <a:noFill/>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000" b="1" dirty="0">
                          <a:effectLst/>
                          <a:latin typeface="Calibri"/>
                          <a:ea typeface="Times New Roman"/>
                          <a:cs typeface="Calibri"/>
                        </a:rPr>
                        <a:t>4,140</a:t>
                      </a:r>
                      <a:endParaRPr lang="en-US" sz="2000" b="1" dirty="0">
                        <a:effectLst/>
                        <a:latin typeface="Calibri"/>
                        <a:ea typeface="Calibri"/>
                        <a:cs typeface="Times New Roman"/>
                      </a:endParaRPr>
                    </a:p>
                  </a:txBody>
                  <a:tcPr marL="68566" marR="68566" marT="0" marB="0">
                    <a:lnL>
                      <a:noFill/>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4"/>
          <p:cNvGraphicFramePr>
            <a:graphicFrameLocks noGrp="1"/>
          </p:cNvGraphicFramePr>
          <p:nvPr>
            <p:ph idx="1"/>
          </p:nvPr>
        </p:nvGraphicFramePr>
        <p:xfrm>
          <a:off x="914398" y="228597"/>
          <a:ext cx="8229601" cy="6400802"/>
        </p:xfrm>
        <a:graphic>
          <a:graphicData uri="http://schemas.openxmlformats.org/drawingml/2006/table">
            <a:tbl>
              <a:tblPr firstRow="1" firstCol="1" bandRow="1"/>
              <a:tblGrid>
                <a:gridCol w="4855548"/>
                <a:gridCol w="3374053"/>
              </a:tblGrid>
              <a:tr h="1492415">
                <a:tc>
                  <a:txBody>
                    <a:bodyPr/>
                    <a:lstStyle/>
                    <a:p>
                      <a:endParaRPr lang="en-US" sz="1100" dirty="0">
                        <a:effectLst/>
                        <a:latin typeface="Calibri"/>
                        <a:cs typeface="Times New Roman"/>
                      </a:endParaRPr>
                    </a:p>
                  </a:txBody>
                  <a:tcPr marL="68580" marR="68580" marT="0" marB="0">
                    <a:lnL w="12700" cap="flat" cmpd="sng" algn="ctr">
                      <a:solidFill>
                        <a:srgbClr val="CEB966"/>
                      </a:solidFill>
                      <a:prstDash val="solid"/>
                      <a:round/>
                      <a:headEnd type="none" w="med" len="med"/>
                      <a:tailEnd type="none" w="med" len="med"/>
                    </a:lnL>
                    <a:lnR>
                      <a:noFill/>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400" b="1" dirty="0">
                          <a:solidFill>
                            <a:schemeClr val="tx1"/>
                          </a:solidFill>
                          <a:effectLst/>
                          <a:latin typeface="Calibri"/>
                          <a:ea typeface="Times New Roman"/>
                          <a:cs typeface="Calibri"/>
                        </a:rPr>
                        <a:t>Distribution of PCs</a:t>
                      </a:r>
                      <a:endParaRPr lang="en-US" sz="2400" dirty="0">
                        <a:solidFill>
                          <a:schemeClr val="tx1"/>
                        </a:solidFill>
                        <a:effectLst/>
                        <a:latin typeface="Calibri"/>
                        <a:ea typeface="Calibri"/>
                        <a:cs typeface="Times New Roman"/>
                      </a:endParaRPr>
                    </a:p>
                    <a:p>
                      <a:pPr marL="0" marR="0" algn="ctr">
                        <a:lnSpc>
                          <a:spcPct val="115000"/>
                        </a:lnSpc>
                        <a:spcBef>
                          <a:spcPts val="0"/>
                        </a:spcBef>
                        <a:spcAft>
                          <a:spcPts val="0"/>
                        </a:spcAft>
                      </a:pPr>
                      <a:r>
                        <a:rPr lang="en-US" sz="2400" b="1" dirty="0">
                          <a:solidFill>
                            <a:schemeClr val="tx1"/>
                          </a:solidFill>
                          <a:effectLst/>
                          <a:latin typeface="Calibri"/>
                          <a:ea typeface="Times New Roman"/>
                          <a:cs typeface="Calibri"/>
                        </a:rPr>
                        <a:t> </a:t>
                      </a:r>
                      <a:endParaRPr lang="en-US" sz="2400" dirty="0">
                        <a:solidFill>
                          <a:schemeClr val="tx1"/>
                        </a:solidFill>
                        <a:effectLst/>
                        <a:latin typeface="Calibri"/>
                        <a:ea typeface="Calibri"/>
                        <a:cs typeface="Times New Roman"/>
                      </a:endParaRPr>
                    </a:p>
                    <a:p>
                      <a:pPr marL="0" marR="0" algn="ctr">
                        <a:lnSpc>
                          <a:spcPct val="115000"/>
                        </a:lnSpc>
                        <a:spcBef>
                          <a:spcPts val="0"/>
                        </a:spcBef>
                        <a:spcAft>
                          <a:spcPts val="0"/>
                        </a:spcAft>
                      </a:pPr>
                      <a:r>
                        <a:rPr lang="en-US" sz="2400" b="1" dirty="0">
                          <a:solidFill>
                            <a:schemeClr val="tx1"/>
                          </a:solidFill>
                          <a:effectLst/>
                          <a:latin typeface="Calibri"/>
                          <a:ea typeface="Times New Roman"/>
                          <a:cs typeface="Calibri"/>
                        </a:rPr>
                        <a:t>2011-12</a:t>
                      </a:r>
                      <a:endParaRPr lang="en-US" sz="2400" dirty="0">
                        <a:solidFill>
                          <a:schemeClr val="tx1"/>
                        </a:solidFill>
                        <a:effectLst/>
                        <a:latin typeface="Calibri"/>
                        <a:ea typeface="Calibri"/>
                        <a:cs typeface="Times New Roman"/>
                      </a:endParaRPr>
                    </a:p>
                  </a:txBody>
                  <a:tcPr marL="68580" marR="68580" marT="0" marB="0">
                    <a:lnL>
                      <a:noFill/>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r>
              <a:tr h="1636129">
                <a:tc>
                  <a:txBody>
                    <a:bodyPr/>
                    <a:lstStyle/>
                    <a:p>
                      <a:pPr marL="0" marR="0" algn="ctr">
                        <a:lnSpc>
                          <a:spcPct val="115000"/>
                        </a:lnSpc>
                        <a:spcBef>
                          <a:spcPts val="0"/>
                        </a:spcBef>
                        <a:spcAft>
                          <a:spcPts val="0"/>
                        </a:spcAft>
                      </a:pPr>
                      <a:r>
                        <a:rPr lang="en-US" sz="2400" b="1" dirty="0">
                          <a:effectLst/>
                          <a:latin typeface="Calibri"/>
                          <a:ea typeface="Times New Roman"/>
                          <a:cs typeface="Calibri"/>
                        </a:rPr>
                        <a:t>Total Number of </a:t>
                      </a:r>
                      <a:r>
                        <a:rPr lang="en-US" sz="2400" b="1" u="sng" dirty="0">
                          <a:effectLst/>
                          <a:latin typeface="Calibri"/>
                          <a:ea typeface="Times New Roman"/>
                          <a:cs typeface="Calibri"/>
                        </a:rPr>
                        <a:t>Districts</a:t>
                      </a:r>
                      <a:r>
                        <a:rPr lang="en-US" sz="2400" b="1" dirty="0">
                          <a:effectLst/>
                          <a:latin typeface="Calibri"/>
                          <a:ea typeface="Times New Roman"/>
                          <a:cs typeface="Calibri"/>
                        </a:rPr>
                        <a:t> Statewide Reporting Personal Curriculum Implementation</a:t>
                      </a:r>
                      <a:endParaRPr lang="en-US" sz="2400" dirty="0">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a:noFill/>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solidFill>
                            <a:schemeClr val="tx1"/>
                          </a:solidFill>
                          <a:effectLst/>
                          <a:latin typeface="Calibri"/>
                          <a:ea typeface="Times New Roman"/>
                          <a:cs typeface="Calibri"/>
                        </a:rPr>
                        <a:t>120</a:t>
                      </a:r>
                      <a:endParaRPr lang="en-US" sz="2400" b="1" dirty="0">
                        <a:solidFill>
                          <a:schemeClr val="tx1"/>
                        </a:solidFill>
                        <a:effectLst/>
                        <a:latin typeface="Calibri"/>
                        <a:ea typeface="Calibri"/>
                        <a:cs typeface="Times New Roman"/>
                      </a:endParaRPr>
                    </a:p>
                  </a:txBody>
                  <a:tcPr marL="68580" marR="68580" marT="0" marB="0">
                    <a:lnL>
                      <a:noFill/>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tcPr>
                </a:tc>
              </a:tr>
              <a:tr h="1636129">
                <a:tc>
                  <a:txBody>
                    <a:bodyPr/>
                    <a:lstStyle/>
                    <a:p>
                      <a:pPr marL="0" marR="0" algn="ctr">
                        <a:lnSpc>
                          <a:spcPct val="115000"/>
                        </a:lnSpc>
                        <a:spcBef>
                          <a:spcPts val="0"/>
                        </a:spcBef>
                        <a:spcAft>
                          <a:spcPts val="0"/>
                        </a:spcAft>
                      </a:pPr>
                      <a:r>
                        <a:rPr lang="en-US" sz="2400" b="1" dirty="0">
                          <a:effectLst/>
                          <a:latin typeface="Calibri"/>
                          <a:ea typeface="Times New Roman"/>
                          <a:cs typeface="Calibri"/>
                        </a:rPr>
                        <a:t>Percentage of </a:t>
                      </a:r>
                      <a:r>
                        <a:rPr lang="en-US" sz="2400" b="1" u="sng" dirty="0">
                          <a:effectLst/>
                          <a:latin typeface="Calibri"/>
                          <a:ea typeface="Times New Roman"/>
                          <a:cs typeface="Calibri"/>
                        </a:rPr>
                        <a:t>Districts</a:t>
                      </a:r>
                      <a:r>
                        <a:rPr lang="en-US" sz="2400" b="1" dirty="0">
                          <a:effectLst/>
                          <a:latin typeface="Calibri"/>
                          <a:ea typeface="Times New Roman"/>
                          <a:cs typeface="Calibri"/>
                        </a:rPr>
                        <a:t> Statewide Reporting Personal Curriculum Implementation</a:t>
                      </a:r>
                      <a:endParaRPr lang="en-US" sz="2400" dirty="0">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a:noFill/>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solidFill>
                            <a:schemeClr val="tx1"/>
                          </a:solidFill>
                          <a:effectLst/>
                          <a:latin typeface="Calibri"/>
                          <a:ea typeface="Times New Roman"/>
                          <a:cs typeface="Calibri"/>
                        </a:rPr>
                        <a:t>13.84%</a:t>
                      </a:r>
                      <a:endParaRPr lang="en-US" sz="2400" b="1" dirty="0">
                        <a:solidFill>
                          <a:schemeClr val="tx1"/>
                        </a:solidFill>
                        <a:effectLst/>
                        <a:latin typeface="Calibri"/>
                        <a:ea typeface="Calibri"/>
                        <a:cs typeface="Times New Roman"/>
                      </a:endParaRPr>
                    </a:p>
                  </a:txBody>
                  <a:tcPr marL="68580" marR="68580" marT="0" marB="0">
                    <a:lnL>
                      <a:noFill/>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tcPr>
                </a:tc>
              </a:tr>
              <a:tr h="1636129">
                <a:tc>
                  <a:txBody>
                    <a:bodyPr/>
                    <a:lstStyle/>
                    <a:p>
                      <a:pPr marL="0" marR="0" algn="ctr">
                        <a:lnSpc>
                          <a:spcPct val="115000"/>
                        </a:lnSpc>
                        <a:spcBef>
                          <a:spcPts val="0"/>
                        </a:spcBef>
                        <a:spcAft>
                          <a:spcPts val="0"/>
                        </a:spcAft>
                      </a:pPr>
                      <a:r>
                        <a:rPr lang="en-US" sz="2400" b="1" dirty="0">
                          <a:effectLst/>
                          <a:latin typeface="Calibri"/>
                          <a:ea typeface="Times New Roman"/>
                          <a:cs typeface="Calibri"/>
                        </a:rPr>
                        <a:t>Total Number of </a:t>
                      </a:r>
                      <a:r>
                        <a:rPr lang="en-US" sz="2400" b="1" u="sng" dirty="0">
                          <a:effectLst/>
                          <a:latin typeface="Calibri"/>
                          <a:ea typeface="Times New Roman"/>
                          <a:cs typeface="Calibri"/>
                        </a:rPr>
                        <a:t>ISDs</a:t>
                      </a:r>
                      <a:r>
                        <a:rPr lang="en-US" sz="2400" b="1" dirty="0">
                          <a:effectLst/>
                          <a:latin typeface="Calibri"/>
                          <a:ea typeface="Times New Roman"/>
                          <a:cs typeface="Calibri"/>
                        </a:rPr>
                        <a:t> Statewide Reporting Personal Curriculum Implementation</a:t>
                      </a:r>
                      <a:endParaRPr lang="en-US" sz="2400" dirty="0">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a:noFill/>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solidFill>
                            <a:schemeClr val="tx1"/>
                          </a:solidFill>
                          <a:effectLst/>
                          <a:latin typeface="Calibri"/>
                          <a:ea typeface="Times New Roman"/>
                          <a:cs typeface="Calibri"/>
                        </a:rPr>
                        <a:t>42</a:t>
                      </a:r>
                      <a:endParaRPr lang="en-US" sz="2400" b="1" dirty="0">
                        <a:solidFill>
                          <a:schemeClr val="tx1"/>
                        </a:solidFill>
                        <a:effectLst/>
                        <a:latin typeface="Calibri"/>
                        <a:ea typeface="Calibri"/>
                        <a:cs typeface="Times New Roman"/>
                      </a:endParaRPr>
                    </a:p>
                  </a:txBody>
                  <a:tcPr marL="68580" marR="68580" marT="0" marB="0">
                    <a:lnL>
                      <a:noFill/>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extLst>
              <p:ext uri="{D42A27DB-BD31-4B8C-83A1-F6EECF244321}">
                <p14:modId xmlns:p14="http://schemas.microsoft.com/office/powerpoint/2010/main" val="680234038"/>
              </p:ext>
            </p:extLst>
          </p:nvPr>
        </p:nvGraphicFramePr>
        <p:xfrm>
          <a:off x="838200" y="152399"/>
          <a:ext cx="8305800" cy="6740055"/>
        </p:xfrm>
        <a:graphic>
          <a:graphicData uri="http://schemas.openxmlformats.org/drawingml/2006/table">
            <a:tbl>
              <a:tblPr firstRow="1" firstCol="1" bandRow="1"/>
              <a:tblGrid>
                <a:gridCol w="3464999"/>
                <a:gridCol w="2402401"/>
                <a:gridCol w="2438400"/>
              </a:tblGrid>
              <a:tr h="911949">
                <a:tc>
                  <a:txBody>
                    <a:bodyPr/>
                    <a:lstStyle/>
                    <a:p>
                      <a:pPr marL="0" marR="0" algn="ctr">
                        <a:lnSpc>
                          <a:spcPct val="115000"/>
                        </a:lnSpc>
                        <a:spcBef>
                          <a:spcPts val="0"/>
                        </a:spcBef>
                        <a:spcAft>
                          <a:spcPts val="0"/>
                        </a:spcAft>
                      </a:pPr>
                      <a:r>
                        <a:rPr lang="en-US" sz="1800" b="1" u="sng" dirty="0">
                          <a:effectLst/>
                          <a:latin typeface="Calibri"/>
                          <a:ea typeface="Times New Roman"/>
                          <a:cs typeface="Calibri"/>
                        </a:rPr>
                        <a:t>Type</a:t>
                      </a:r>
                      <a:endParaRPr lang="en-US" sz="1800" dirty="0">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28575" cap="flat" cmpd="sng" algn="ctr">
                      <a:solidFill>
                        <a:srgbClr val="CEB966"/>
                      </a:solidFill>
                      <a:prstDash val="solid"/>
                      <a:round/>
                      <a:headEnd type="none" w="med" len="med"/>
                      <a:tailEnd type="none" w="med" len="med"/>
                    </a:lnB>
                    <a:solidFill>
                      <a:srgbClr val="FFFF00"/>
                    </a:solidFill>
                  </a:tcPr>
                </a:tc>
                <a:tc gridSpan="2">
                  <a:txBody>
                    <a:bodyPr/>
                    <a:lstStyle/>
                    <a:p>
                      <a:pPr marL="0" marR="0" algn="ctr">
                        <a:lnSpc>
                          <a:spcPct val="115000"/>
                        </a:lnSpc>
                        <a:spcBef>
                          <a:spcPts val="0"/>
                        </a:spcBef>
                        <a:spcAft>
                          <a:spcPts val="0"/>
                        </a:spcAft>
                      </a:pPr>
                      <a:r>
                        <a:rPr lang="en-US" sz="1800" b="1" dirty="0">
                          <a:solidFill>
                            <a:schemeClr val="tx1"/>
                          </a:solidFill>
                          <a:effectLst/>
                          <a:latin typeface="Calibri"/>
                          <a:ea typeface="Times New Roman"/>
                          <a:cs typeface="Calibri"/>
                        </a:rPr>
                        <a:t>Personal Curricula by Type</a:t>
                      </a:r>
                      <a:endParaRPr lang="en-US" sz="1800" b="1" dirty="0">
                        <a:solidFill>
                          <a:schemeClr val="tx1"/>
                        </a:solidFill>
                        <a:effectLst/>
                        <a:latin typeface="Calibri"/>
                        <a:ea typeface="Calibri"/>
                        <a:cs typeface="Times New Roman"/>
                      </a:endParaRPr>
                    </a:p>
                    <a:p>
                      <a:pPr marL="0" marR="0">
                        <a:lnSpc>
                          <a:spcPct val="115000"/>
                        </a:lnSpc>
                        <a:spcBef>
                          <a:spcPts val="0"/>
                        </a:spcBef>
                        <a:spcAft>
                          <a:spcPts val="0"/>
                        </a:spcAft>
                      </a:pPr>
                      <a:r>
                        <a:rPr lang="en-US" sz="1800" baseline="0" dirty="0" smtClean="0">
                          <a:solidFill>
                            <a:schemeClr val="tx1"/>
                          </a:solidFill>
                          <a:effectLst/>
                          <a:latin typeface="Calibri"/>
                          <a:ea typeface="Times New Roman"/>
                          <a:cs typeface="Calibri"/>
                        </a:rPr>
                        <a:t>            </a:t>
                      </a:r>
                    </a:p>
                    <a:p>
                      <a:pPr marL="0" marR="0">
                        <a:lnSpc>
                          <a:spcPct val="115000"/>
                        </a:lnSpc>
                        <a:spcBef>
                          <a:spcPts val="0"/>
                        </a:spcBef>
                        <a:spcAft>
                          <a:spcPts val="0"/>
                        </a:spcAft>
                      </a:pPr>
                      <a:r>
                        <a:rPr lang="en-US" sz="1800" baseline="0" dirty="0" smtClean="0">
                          <a:solidFill>
                            <a:schemeClr val="tx1"/>
                          </a:solidFill>
                          <a:effectLst/>
                          <a:latin typeface="Calibri"/>
                          <a:ea typeface="Times New Roman"/>
                          <a:cs typeface="Calibri"/>
                        </a:rPr>
                        <a:t>               </a:t>
                      </a:r>
                      <a:r>
                        <a:rPr lang="en-US" sz="1800" b="1" dirty="0" smtClean="0">
                          <a:solidFill>
                            <a:schemeClr val="tx1"/>
                          </a:solidFill>
                          <a:effectLst/>
                          <a:latin typeface="Calibri"/>
                          <a:ea typeface="Times New Roman"/>
                          <a:cs typeface="Calibri"/>
                        </a:rPr>
                        <a:t>2011-12   </a:t>
                      </a:r>
                      <a:r>
                        <a:rPr lang="en-US" sz="1800" dirty="0" smtClean="0">
                          <a:solidFill>
                            <a:schemeClr val="tx1"/>
                          </a:solidFill>
                          <a:effectLst/>
                          <a:latin typeface="Calibri"/>
                          <a:ea typeface="Times New Roman"/>
                          <a:cs typeface="Calibri"/>
                        </a:rPr>
                        <a:t>                           </a:t>
                      </a:r>
                      <a:r>
                        <a:rPr lang="en-US" sz="1800" b="1" dirty="0" smtClean="0">
                          <a:solidFill>
                            <a:schemeClr val="tx1"/>
                          </a:solidFill>
                          <a:effectLst/>
                          <a:latin typeface="Calibri"/>
                          <a:ea typeface="Times New Roman"/>
                          <a:cs typeface="Calibri"/>
                        </a:rPr>
                        <a:t>2012-2013</a:t>
                      </a:r>
                      <a:endParaRPr lang="en-US" sz="1800" b="1" dirty="0">
                        <a:solidFill>
                          <a:schemeClr val="tx1"/>
                        </a:solidFill>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28575" cap="flat" cmpd="sng" algn="ctr">
                      <a:solidFill>
                        <a:srgbClr val="CEB966"/>
                      </a:solidFill>
                      <a:prstDash val="solid"/>
                      <a:round/>
                      <a:headEnd type="none" w="med" len="med"/>
                      <a:tailEnd type="none" w="med" len="med"/>
                    </a:lnB>
                    <a:solidFill>
                      <a:srgbClr val="FFFF00"/>
                    </a:solidFill>
                  </a:tcPr>
                </a:tc>
                <a:tc hMerge="1">
                  <a:txBody>
                    <a:bodyPr/>
                    <a:lstStyle/>
                    <a:p>
                      <a:endParaRPr lang="en-US"/>
                    </a:p>
                  </a:txBody>
                  <a:tcPr/>
                </a:tc>
              </a:tr>
              <a:tr h="607308">
                <a:tc>
                  <a:txBody>
                    <a:bodyPr/>
                    <a:lstStyle/>
                    <a:p>
                      <a:pPr marL="0" marR="0" algn="ctr">
                        <a:lnSpc>
                          <a:spcPct val="115000"/>
                        </a:lnSpc>
                        <a:spcBef>
                          <a:spcPts val="0"/>
                        </a:spcBef>
                        <a:spcAft>
                          <a:spcPts val="0"/>
                        </a:spcAft>
                      </a:pPr>
                      <a:r>
                        <a:rPr lang="en-US" sz="1800" b="1" i="1" dirty="0">
                          <a:effectLst/>
                          <a:latin typeface="Calibri"/>
                          <a:ea typeface="Times New Roman"/>
                          <a:cs typeface="Calibri"/>
                        </a:rPr>
                        <a:t>Algebra II Modification (non-IEP)</a:t>
                      </a:r>
                      <a:endParaRPr lang="en-US" sz="1800" dirty="0">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28575"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800" b="1" dirty="0">
                          <a:solidFill>
                            <a:schemeClr val="tx1"/>
                          </a:solidFill>
                          <a:effectLst/>
                          <a:latin typeface="Calibri"/>
                          <a:ea typeface="Times New Roman"/>
                          <a:cs typeface="Calibri"/>
                        </a:rPr>
                        <a:t>911 (20.42%)</a:t>
                      </a:r>
                      <a:endParaRPr lang="en-US" sz="1800" b="1" dirty="0">
                        <a:solidFill>
                          <a:schemeClr val="tx1"/>
                        </a:solidFill>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28575"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800" b="1" dirty="0">
                          <a:solidFill>
                            <a:schemeClr val="tx1"/>
                          </a:solidFill>
                          <a:effectLst/>
                          <a:latin typeface="Calibri"/>
                          <a:ea typeface="Times New Roman"/>
                          <a:cs typeface="Calibri"/>
                        </a:rPr>
                        <a:t>1,237 (26.02%)</a:t>
                      </a:r>
                      <a:endParaRPr lang="en-US" sz="1800" b="1" dirty="0">
                        <a:solidFill>
                          <a:schemeClr val="tx1"/>
                        </a:solidFill>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28575"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r>
              <a:tr h="773773">
                <a:tc>
                  <a:txBody>
                    <a:bodyPr/>
                    <a:lstStyle/>
                    <a:p>
                      <a:pPr marL="0" marR="0" algn="ctr">
                        <a:lnSpc>
                          <a:spcPct val="115000"/>
                        </a:lnSpc>
                        <a:spcBef>
                          <a:spcPts val="0"/>
                        </a:spcBef>
                        <a:spcAft>
                          <a:spcPts val="0"/>
                        </a:spcAft>
                      </a:pPr>
                      <a:r>
                        <a:rPr lang="en-US" sz="1800" b="1" i="1" dirty="0">
                          <a:effectLst/>
                          <a:latin typeface="Calibri"/>
                          <a:ea typeface="Times New Roman"/>
                          <a:cs typeface="Calibri"/>
                        </a:rPr>
                        <a:t>Modification </a:t>
                      </a:r>
                      <a:r>
                        <a:rPr lang="en-US" sz="1800" b="1" i="1" baseline="0" dirty="0" smtClean="0">
                          <a:effectLst/>
                          <a:latin typeface="Calibri"/>
                          <a:ea typeface="Times New Roman"/>
                          <a:cs typeface="Calibri"/>
                        </a:rPr>
                        <a:t> for Student </a:t>
                      </a:r>
                      <a:r>
                        <a:rPr lang="en-US" sz="1800" b="1" i="1" dirty="0" smtClean="0">
                          <a:effectLst/>
                          <a:latin typeface="Calibri"/>
                          <a:ea typeface="Times New Roman"/>
                          <a:cs typeface="Calibri"/>
                        </a:rPr>
                        <a:t>with </a:t>
                      </a:r>
                      <a:r>
                        <a:rPr lang="en-US" sz="1800" b="1" i="1" dirty="0">
                          <a:effectLst/>
                          <a:latin typeface="Calibri"/>
                          <a:ea typeface="Times New Roman"/>
                          <a:cs typeface="Calibri"/>
                        </a:rPr>
                        <a:t>IEP (Mathematics)</a:t>
                      </a:r>
                      <a:endParaRPr lang="en-US" sz="1800" dirty="0">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800" b="1" dirty="0">
                          <a:solidFill>
                            <a:schemeClr val="tx1"/>
                          </a:solidFill>
                          <a:effectLst/>
                          <a:latin typeface="Calibri"/>
                          <a:ea typeface="Times New Roman"/>
                          <a:cs typeface="Calibri"/>
                        </a:rPr>
                        <a:t>776 (17.39%)</a:t>
                      </a:r>
                      <a:endParaRPr lang="en-US" sz="1800" b="1" dirty="0">
                        <a:solidFill>
                          <a:schemeClr val="tx1"/>
                        </a:solidFill>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800" b="1" dirty="0">
                          <a:solidFill>
                            <a:schemeClr val="tx1"/>
                          </a:solidFill>
                          <a:effectLst/>
                          <a:latin typeface="Calibri"/>
                          <a:ea typeface="Times New Roman"/>
                          <a:cs typeface="Calibri"/>
                        </a:rPr>
                        <a:t>800 (16.83%)</a:t>
                      </a:r>
                      <a:endParaRPr lang="en-US" sz="1800" b="1" dirty="0">
                        <a:solidFill>
                          <a:schemeClr val="tx1"/>
                        </a:solidFill>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r>
              <a:tr h="831897">
                <a:tc>
                  <a:txBody>
                    <a:bodyPr/>
                    <a:lstStyle/>
                    <a:p>
                      <a:pPr marL="0" marR="0" algn="ctr">
                        <a:lnSpc>
                          <a:spcPct val="115000"/>
                        </a:lnSpc>
                        <a:spcBef>
                          <a:spcPts val="0"/>
                        </a:spcBef>
                        <a:spcAft>
                          <a:spcPts val="0"/>
                        </a:spcAft>
                      </a:pPr>
                      <a:r>
                        <a:rPr lang="en-US" sz="1800" b="1" i="1" dirty="0">
                          <a:effectLst/>
                          <a:latin typeface="Calibri"/>
                          <a:ea typeface="Times New Roman"/>
                          <a:cs typeface="Calibri"/>
                        </a:rPr>
                        <a:t>Modification with </a:t>
                      </a:r>
                      <a:r>
                        <a:rPr lang="en-US" sz="1800" b="1" i="1" dirty="0" smtClean="0">
                          <a:effectLst/>
                          <a:latin typeface="Calibri"/>
                          <a:ea typeface="Times New Roman"/>
                          <a:cs typeface="Calibri"/>
                        </a:rPr>
                        <a:t>for Student with IEP </a:t>
                      </a:r>
                      <a:r>
                        <a:rPr lang="en-US" sz="1800" b="1" i="1" dirty="0">
                          <a:effectLst/>
                          <a:latin typeface="Calibri"/>
                          <a:ea typeface="Times New Roman"/>
                          <a:cs typeface="Calibri"/>
                        </a:rPr>
                        <a:t>(other than </a:t>
                      </a:r>
                      <a:r>
                        <a:rPr lang="en-US" sz="1800" b="1" i="1" dirty="0" smtClean="0">
                          <a:effectLst/>
                          <a:latin typeface="Calibri"/>
                          <a:ea typeface="Times New Roman"/>
                          <a:cs typeface="Calibri"/>
                        </a:rPr>
                        <a:t>Mathematics</a:t>
                      </a:r>
                      <a:r>
                        <a:rPr lang="en-US" sz="1800" b="1" i="1" dirty="0">
                          <a:effectLst/>
                          <a:latin typeface="Calibri"/>
                          <a:ea typeface="Times New Roman"/>
                          <a:cs typeface="Calibri"/>
                        </a:rPr>
                        <a:t>)</a:t>
                      </a:r>
                      <a:endParaRPr lang="en-US" sz="1800" dirty="0">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800" b="1" dirty="0">
                          <a:solidFill>
                            <a:schemeClr val="tx1"/>
                          </a:solidFill>
                          <a:effectLst/>
                          <a:latin typeface="Calibri"/>
                          <a:ea typeface="Times New Roman"/>
                          <a:cs typeface="Calibri"/>
                        </a:rPr>
                        <a:t>284 (6.36%)</a:t>
                      </a:r>
                      <a:endParaRPr lang="en-US" sz="1800" b="1" dirty="0">
                        <a:solidFill>
                          <a:schemeClr val="tx1"/>
                        </a:solidFill>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800" b="1" dirty="0">
                          <a:solidFill>
                            <a:schemeClr val="tx1"/>
                          </a:solidFill>
                          <a:effectLst/>
                          <a:latin typeface="Calibri"/>
                          <a:ea typeface="Times New Roman"/>
                          <a:cs typeface="Calibri"/>
                        </a:rPr>
                        <a:t>384 (8.08%)</a:t>
                      </a:r>
                      <a:endParaRPr lang="en-US" sz="1800" b="1" dirty="0">
                        <a:solidFill>
                          <a:schemeClr val="tx1"/>
                        </a:solidFill>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r>
              <a:tr h="544839">
                <a:tc>
                  <a:txBody>
                    <a:bodyPr/>
                    <a:lstStyle/>
                    <a:p>
                      <a:pPr marL="0" marR="0" algn="ctr">
                        <a:lnSpc>
                          <a:spcPct val="115000"/>
                        </a:lnSpc>
                        <a:spcBef>
                          <a:spcPts val="0"/>
                        </a:spcBef>
                        <a:spcAft>
                          <a:spcPts val="0"/>
                        </a:spcAft>
                      </a:pPr>
                      <a:r>
                        <a:rPr lang="en-US" sz="1800" b="1" i="1" dirty="0">
                          <a:effectLst/>
                          <a:latin typeface="Calibri"/>
                          <a:ea typeface="Times New Roman"/>
                          <a:cs typeface="Calibri"/>
                        </a:rPr>
                        <a:t>Transfer student</a:t>
                      </a:r>
                      <a:endParaRPr lang="en-US" sz="1800" dirty="0">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800" b="1" dirty="0">
                          <a:solidFill>
                            <a:schemeClr val="tx1"/>
                          </a:solidFill>
                          <a:effectLst/>
                          <a:latin typeface="Calibri"/>
                          <a:ea typeface="Times New Roman"/>
                          <a:cs typeface="Calibri"/>
                        </a:rPr>
                        <a:t>25 (0.56%)</a:t>
                      </a:r>
                      <a:endParaRPr lang="en-US" sz="1800" b="1" dirty="0">
                        <a:solidFill>
                          <a:schemeClr val="tx1"/>
                        </a:solidFill>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800" b="1" dirty="0">
                          <a:solidFill>
                            <a:schemeClr val="tx1"/>
                          </a:solidFill>
                          <a:effectLst/>
                          <a:latin typeface="Calibri"/>
                          <a:ea typeface="Times New Roman"/>
                          <a:cs typeface="Calibri"/>
                        </a:rPr>
                        <a:t>38 (0.80%)</a:t>
                      </a:r>
                      <a:endParaRPr lang="en-US" sz="1800" b="1" dirty="0">
                        <a:solidFill>
                          <a:schemeClr val="tx1"/>
                        </a:solidFill>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r>
              <a:tr h="797198">
                <a:tc>
                  <a:txBody>
                    <a:bodyPr/>
                    <a:lstStyle/>
                    <a:p>
                      <a:pPr marL="0" marR="0" algn="ctr">
                        <a:lnSpc>
                          <a:spcPct val="115000"/>
                        </a:lnSpc>
                        <a:spcBef>
                          <a:spcPts val="0"/>
                        </a:spcBef>
                        <a:spcAft>
                          <a:spcPts val="0"/>
                        </a:spcAft>
                      </a:pPr>
                      <a:r>
                        <a:rPr lang="en-US" sz="1800" b="1" i="1" dirty="0">
                          <a:effectLst/>
                          <a:latin typeface="Calibri"/>
                          <a:ea typeface="Times New Roman"/>
                          <a:cs typeface="Calibri"/>
                        </a:rPr>
                        <a:t>Enrichment Modification (PE/Health)</a:t>
                      </a:r>
                      <a:endParaRPr lang="en-US" sz="1800" dirty="0">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800" b="1" dirty="0">
                          <a:solidFill>
                            <a:schemeClr val="tx1"/>
                          </a:solidFill>
                          <a:effectLst/>
                          <a:latin typeface="Calibri"/>
                          <a:ea typeface="Times New Roman"/>
                          <a:cs typeface="Calibri"/>
                        </a:rPr>
                        <a:t>1,724 (38.64%)</a:t>
                      </a:r>
                      <a:endParaRPr lang="en-US" sz="1800" b="1" dirty="0">
                        <a:solidFill>
                          <a:schemeClr val="tx1"/>
                        </a:solidFill>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800" b="1" dirty="0">
                          <a:solidFill>
                            <a:schemeClr val="tx1"/>
                          </a:solidFill>
                          <a:effectLst/>
                          <a:latin typeface="Calibri"/>
                          <a:ea typeface="Times New Roman"/>
                          <a:cs typeface="Calibri"/>
                        </a:rPr>
                        <a:t>1,680 (35.34%)</a:t>
                      </a:r>
                      <a:endParaRPr lang="en-US" sz="1800" b="1" dirty="0">
                        <a:solidFill>
                          <a:schemeClr val="tx1"/>
                        </a:solidFill>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r>
              <a:tr h="932973">
                <a:tc>
                  <a:txBody>
                    <a:bodyPr/>
                    <a:lstStyle/>
                    <a:p>
                      <a:pPr marL="0" marR="0" algn="ctr">
                        <a:lnSpc>
                          <a:spcPct val="115000"/>
                        </a:lnSpc>
                        <a:spcBef>
                          <a:spcPts val="0"/>
                        </a:spcBef>
                        <a:spcAft>
                          <a:spcPts val="0"/>
                        </a:spcAft>
                      </a:pPr>
                      <a:r>
                        <a:rPr lang="en-US" sz="1800" b="1" i="1" dirty="0">
                          <a:effectLst/>
                          <a:latin typeface="Calibri"/>
                          <a:ea typeface="Times New Roman"/>
                          <a:cs typeface="Calibri"/>
                        </a:rPr>
                        <a:t>Enrichment Modification (other than PE/Health)</a:t>
                      </a:r>
                      <a:endParaRPr lang="en-US" sz="1800" dirty="0">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800" b="1" dirty="0">
                          <a:solidFill>
                            <a:schemeClr val="tx1"/>
                          </a:solidFill>
                          <a:effectLst/>
                          <a:latin typeface="Calibri"/>
                          <a:ea typeface="Times New Roman"/>
                          <a:cs typeface="Calibri"/>
                        </a:rPr>
                        <a:t>742 (16.63%)</a:t>
                      </a:r>
                      <a:endParaRPr lang="en-US" sz="1800" b="1" dirty="0">
                        <a:solidFill>
                          <a:schemeClr val="tx1"/>
                        </a:solidFill>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800" b="1" dirty="0">
                          <a:solidFill>
                            <a:schemeClr val="tx1"/>
                          </a:solidFill>
                          <a:effectLst/>
                          <a:latin typeface="Calibri"/>
                          <a:ea typeface="Times New Roman"/>
                          <a:cs typeface="Calibri"/>
                        </a:rPr>
                        <a:t>615 (12.94%)</a:t>
                      </a:r>
                      <a:endParaRPr lang="en-US" sz="1800" b="1" dirty="0">
                        <a:solidFill>
                          <a:schemeClr val="tx1"/>
                        </a:solidFill>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r>
              <a:tr h="1305663">
                <a:tc>
                  <a:txBody>
                    <a:bodyPr/>
                    <a:lstStyle/>
                    <a:p>
                      <a:pPr marL="0" marR="0">
                        <a:lnSpc>
                          <a:spcPct val="115000"/>
                        </a:lnSpc>
                        <a:spcBef>
                          <a:spcPts val="0"/>
                        </a:spcBef>
                        <a:spcAft>
                          <a:spcPts val="0"/>
                        </a:spcAft>
                        <a:tabLst>
                          <a:tab pos="1249045" algn="ctr"/>
                          <a:tab pos="2498090" algn="r"/>
                        </a:tabLst>
                      </a:pPr>
                      <a:r>
                        <a:rPr lang="en-US" sz="1800" b="1" i="1" dirty="0">
                          <a:effectLst/>
                          <a:latin typeface="Calibri"/>
                          <a:ea typeface="Times New Roman"/>
                          <a:cs typeface="Calibri"/>
                        </a:rPr>
                        <a:t>	Total Number of Modifications	</a:t>
                      </a:r>
                      <a:endParaRPr lang="en-US" sz="1800" dirty="0">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800" b="1" dirty="0">
                          <a:solidFill>
                            <a:schemeClr val="tx1"/>
                          </a:solidFill>
                          <a:effectLst/>
                          <a:latin typeface="Calibri"/>
                          <a:ea typeface="Times New Roman"/>
                          <a:cs typeface="Calibri"/>
                        </a:rPr>
                        <a:t>4,462</a:t>
                      </a:r>
                      <a:endParaRPr lang="en-US" sz="1800" dirty="0">
                        <a:solidFill>
                          <a:schemeClr val="tx1"/>
                        </a:solidFill>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800" b="1" dirty="0">
                          <a:solidFill>
                            <a:schemeClr val="tx1"/>
                          </a:solidFill>
                          <a:effectLst/>
                          <a:latin typeface="Calibri"/>
                          <a:ea typeface="Times New Roman"/>
                          <a:cs typeface="Calibri"/>
                        </a:rPr>
                        <a:t>4,754</a:t>
                      </a:r>
                      <a:endParaRPr lang="en-US" sz="1800" dirty="0">
                        <a:solidFill>
                          <a:schemeClr val="tx1"/>
                        </a:solidFill>
                        <a:effectLst/>
                        <a:latin typeface="Calibri"/>
                        <a:ea typeface="Calibri"/>
                        <a:cs typeface="Times New Roman"/>
                      </a:endParaRPr>
                    </a:p>
                  </a:txBody>
                  <a:tcPr marL="68580" marR="68580" marT="0" marB="0">
                    <a:lnL w="12700" cap="flat" cmpd="sng" algn="ctr">
                      <a:solidFill>
                        <a:srgbClr val="CEB966"/>
                      </a:solidFill>
                      <a:prstDash val="solid"/>
                      <a:round/>
                      <a:headEnd type="none" w="med" len="med"/>
                      <a:tailEnd type="none" w="med" len="med"/>
                    </a:lnL>
                    <a:lnR w="12700" cap="flat" cmpd="sng" algn="ctr">
                      <a:solidFill>
                        <a:srgbClr val="CEB966"/>
                      </a:solidFill>
                      <a:prstDash val="solid"/>
                      <a:round/>
                      <a:headEnd type="none" w="med" len="med"/>
                      <a:tailEnd type="none" w="med" len="med"/>
                    </a:lnR>
                    <a:lnT w="12700" cap="flat" cmpd="sng" algn="ctr">
                      <a:solidFill>
                        <a:srgbClr val="CEB966"/>
                      </a:solidFill>
                      <a:prstDash val="solid"/>
                      <a:round/>
                      <a:headEnd type="none" w="med" len="med"/>
                      <a:tailEnd type="none" w="med" len="med"/>
                    </a:lnT>
                    <a:lnB w="12700" cap="flat" cmpd="sng" algn="ctr">
                      <a:solidFill>
                        <a:srgbClr val="CEB966"/>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lstStyle/>
          <a:p>
            <a:r>
              <a:rPr lang="en-US" dirty="0" smtClean="0"/>
              <a:t>OCR and PC:  A Cautionary Tale</a:t>
            </a:r>
            <a:endParaRPr lang="en-US" dirty="0"/>
          </a:p>
        </p:txBody>
      </p:sp>
      <p:sp>
        <p:nvSpPr>
          <p:cNvPr id="3" name="Content Placeholder 2"/>
          <p:cNvSpPr>
            <a:spLocks noGrp="1"/>
          </p:cNvSpPr>
          <p:nvPr>
            <p:ph idx="1"/>
          </p:nvPr>
        </p:nvSpPr>
        <p:spPr>
          <a:xfrm>
            <a:off x="838200" y="914400"/>
            <a:ext cx="8305800" cy="5943600"/>
          </a:xfrm>
        </p:spPr>
        <p:txBody>
          <a:bodyPr/>
          <a:lstStyle/>
          <a:p>
            <a:r>
              <a:rPr lang="en-US" dirty="0" smtClean="0"/>
              <a:t>Student with learning disability and extensive absenteeism due to multiple heart surgeries having difficulties progressing in Michigan Merit Curriculum.</a:t>
            </a:r>
          </a:p>
          <a:p>
            <a:r>
              <a:rPr lang="en-US" dirty="0" smtClean="0"/>
              <a:t>When he was in 9</a:t>
            </a:r>
            <a:r>
              <a:rPr lang="en-US" baseline="30000" dirty="0" smtClean="0"/>
              <a:t>th</a:t>
            </a:r>
            <a:r>
              <a:rPr lang="en-US" dirty="0" smtClean="0"/>
              <a:t> grade, district moved student from diploma to certificate track </a:t>
            </a:r>
          </a:p>
          <a:p>
            <a:pPr lvl="1"/>
            <a:r>
              <a:rPr lang="en-US" dirty="0" smtClean="0"/>
              <a:t>Staff thought about a personal curriculum but decided against because did not understand if could be used in this situation</a:t>
            </a:r>
          </a:p>
          <a:p>
            <a:pPr lvl="1"/>
            <a:r>
              <a:rPr lang="en-US" dirty="0" smtClean="0"/>
              <a:t>Did some paperwork for homebound, but services were time-limited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152400"/>
            <a:ext cx="7772400" cy="990600"/>
          </a:xfrm>
        </p:spPr>
        <p:txBody>
          <a:bodyPr/>
          <a:lstStyle/>
          <a:p>
            <a:r>
              <a:rPr lang="en-US" dirty="0" smtClean="0"/>
              <a:t>A Cautionary Tale, continued</a:t>
            </a:r>
            <a:endParaRPr lang="en-US" dirty="0"/>
          </a:p>
        </p:txBody>
      </p:sp>
      <p:sp>
        <p:nvSpPr>
          <p:cNvPr id="3" name="Content Placeholder 2"/>
          <p:cNvSpPr>
            <a:spLocks noGrp="1"/>
          </p:cNvSpPr>
          <p:nvPr>
            <p:ph idx="1"/>
          </p:nvPr>
        </p:nvSpPr>
        <p:spPr>
          <a:xfrm>
            <a:off x="990600" y="1143000"/>
            <a:ext cx="8153400" cy="5715000"/>
          </a:xfrm>
        </p:spPr>
        <p:txBody>
          <a:bodyPr/>
          <a:lstStyle/>
          <a:p>
            <a:r>
              <a:rPr lang="en-US" dirty="0" smtClean="0"/>
              <a:t>In taking the complaint, OCR determined </a:t>
            </a:r>
          </a:p>
          <a:p>
            <a:pPr lvl="1"/>
            <a:r>
              <a:rPr lang="en-US" dirty="0" smtClean="0"/>
              <a:t>existence of “extraordinary circumstances” </a:t>
            </a:r>
          </a:p>
          <a:p>
            <a:pPr lvl="1"/>
            <a:r>
              <a:rPr lang="en-US" dirty="0" smtClean="0"/>
              <a:t>that these circumstances justified the unusual step of exercising its jurisdiction to review the </a:t>
            </a:r>
            <a:r>
              <a:rPr lang="en-US" u="sng" dirty="0" smtClean="0"/>
              <a:t>substance</a:t>
            </a:r>
            <a:r>
              <a:rPr lang="en-US" dirty="0" smtClean="0"/>
              <a:t> of the district’s placement decisions</a:t>
            </a:r>
          </a:p>
          <a:p>
            <a:r>
              <a:rPr lang="en-US" dirty="0" smtClean="0"/>
              <a:t>As a result of its investigation, OCR concluded that the district had committed a number of 504/ADA Title II violations.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0"/>
            <a:ext cx="7772400" cy="762000"/>
          </a:xfrm>
        </p:spPr>
        <p:txBody>
          <a:bodyPr/>
          <a:lstStyle/>
          <a:p>
            <a:r>
              <a:rPr lang="en-US" dirty="0" smtClean="0"/>
              <a:t>A Cautionary Tale, continued</a:t>
            </a:r>
            <a:endParaRPr lang="en-US" dirty="0"/>
          </a:p>
        </p:txBody>
      </p:sp>
      <p:sp>
        <p:nvSpPr>
          <p:cNvPr id="3" name="Content Placeholder 2"/>
          <p:cNvSpPr>
            <a:spLocks noGrp="1"/>
          </p:cNvSpPr>
          <p:nvPr>
            <p:ph idx="1"/>
          </p:nvPr>
        </p:nvSpPr>
        <p:spPr>
          <a:xfrm>
            <a:off x="838200" y="762000"/>
            <a:ext cx="8305800" cy="6096000"/>
          </a:xfrm>
        </p:spPr>
        <p:txBody>
          <a:bodyPr/>
          <a:lstStyle/>
          <a:p>
            <a:r>
              <a:rPr lang="en-US" dirty="0" smtClean="0"/>
              <a:t>To resolve OCR’s compliance concerns, the district agreed to:</a:t>
            </a:r>
          </a:p>
          <a:p>
            <a:pPr lvl="1"/>
            <a:r>
              <a:rPr lang="en-US" dirty="0" smtClean="0"/>
              <a:t>1.Consider whether students would benefit from a PC before determining that they be placed on a certificate track</a:t>
            </a:r>
          </a:p>
          <a:p>
            <a:pPr lvl="2"/>
            <a:r>
              <a:rPr lang="en-US" dirty="0" smtClean="0"/>
              <a:t>OCR required documentation=</a:t>
            </a:r>
          </a:p>
          <a:p>
            <a:pPr marL="914400" lvl="2" indent="0">
              <a:buNone/>
            </a:pPr>
            <a:r>
              <a:rPr lang="en-US" dirty="0" smtClean="0"/>
              <a:t>“If at any stage it is determined that a student with a disability would not benefit from a PC, this determination is to be documented in the student’s educational file and communicated to the student’s parent/guardian within 15 school days from that determination.”</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152400" y="176213"/>
            <a:ext cx="8793163" cy="2308225"/>
          </a:xfrm>
        </p:spPr>
        <p:txBody>
          <a:bodyPr/>
          <a:lstStyle/>
          <a:p>
            <a:pPr eaLnBrk="1" hangingPunct="1"/>
            <a:r>
              <a:rPr lang="en-US" dirty="0" smtClean="0"/>
              <a:t>Part One: Introduction </a:t>
            </a:r>
          </a:p>
        </p:txBody>
      </p:sp>
      <p:sp>
        <p:nvSpPr>
          <p:cNvPr id="4099" name="Subtitle 2"/>
          <p:cNvSpPr>
            <a:spLocks noGrp="1"/>
          </p:cNvSpPr>
          <p:nvPr>
            <p:ph type="subTitle" idx="1"/>
          </p:nvPr>
        </p:nvSpPr>
        <p:spPr>
          <a:xfrm>
            <a:off x="304800" y="3886200"/>
            <a:ext cx="8610600" cy="2667000"/>
          </a:xfrm>
        </p:spPr>
        <p:txBody>
          <a:bodyPr/>
          <a:lstStyle/>
          <a:p>
            <a:pPr eaLnBrk="1" hangingPunct="1"/>
            <a:r>
              <a:rPr lang="en-US" dirty="0" smtClean="0"/>
              <a:t>Overview:</a:t>
            </a:r>
          </a:p>
          <a:p>
            <a:pPr eaLnBrk="1" hangingPunct="1"/>
            <a:r>
              <a:rPr lang="en-US" dirty="0" smtClean="0"/>
              <a:t>The Design of the Michigan Merit Curriculum (MMC)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0"/>
            <a:ext cx="7772400" cy="1066800"/>
          </a:xfrm>
        </p:spPr>
        <p:txBody>
          <a:bodyPr/>
          <a:lstStyle/>
          <a:p>
            <a:r>
              <a:rPr lang="en-US" dirty="0" smtClean="0"/>
              <a:t>A Cautionary Tale, continued</a:t>
            </a:r>
            <a:endParaRPr lang="en-US" dirty="0"/>
          </a:p>
        </p:txBody>
      </p:sp>
      <p:sp>
        <p:nvSpPr>
          <p:cNvPr id="3" name="Content Placeholder 2"/>
          <p:cNvSpPr>
            <a:spLocks noGrp="1"/>
          </p:cNvSpPr>
          <p:nvPr>
            <p:ph idx="1"/>
          </p:nvPr>
        </p:nvSpPr>
        <p:spPr>
          <a:xfrm>
            <a:off x="914400" y="914400"/>
            <a:ext cx="8229600" cy="5943600"/>
          </a:xfrm>
        </p:spPr>
        <p:txBody>
          <a:bodyPr/>
          <a:lstStyle/>
          <a:p>
            <a:r>
              <a:rPr lang="en-US" dirty="0" smtClean="0"/>
              <a:t>To resolve…the district agreed to:</a:t>
            </a:r>
          </a:p>
          <a:p>
            <a:pPr lvl="1"/>
            <a:r>
              <a:rPr lang="en-US" dirty="0" smtClean="0"/>
              <a:t>2.Conduct reviews of all SWDs placed on certificate track to ensure that not being denied an equal opportunity to participate in the diploma track, including</a:t>
            </a:r>
          </a:p>
          <a:p>
            <a:pPr lvl="2"/>
            <a:r>
              <a:rPr lang="en-US" dirty="0" smtClean="0"/>
              <a:t>Consideration of the nature and severity of the student’s disability</a:t>
            </a:r>
          </a:p>
          <a:p>
            <a:pPr lvl="2"/>
            <a:r>
              <a:rPr lang="en-US" dirty="0" smtClean="0"/>
              <a:t>Documentation of the reasons why certain students are not being considered for diplomas.</a:t>
            </a:r>
          </a:p>
          <a:p>
            <a:pPr lvl="2"/>
            <a:r>
              <a:rPr lang="en-US" dirty="0" smtClean="0"/>
              <a:t>Documentation of any services and modifications, such as PCs, to ensure SWDs are being given an equal opportunity to earn a diploma as appropriate.</a:t>
            </a:r>
          </a:p>
          <a:p>
            <a:pPr lvl="1"/>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76200" y="176114"/>
            <a:ext cx="9067800" cy="2308324"/>
          </a:xfrm>
        </p:spPr>
        <p:txBody>
          <a:bodyPr/>
          <a:lstStyle/>
          <a:p>
            <a:pPr eaLnBrk="1" hangingPunct="1"/>
            <a:r>
              <a:rPr lang="en-US" dirty="0" smtClean="0"/>
              <a:t>Part Two:  </a:t>
            </a:r>
            <a:br>
              <a:rPr lang="en-US" dirty="0" smtClean="0"/>
            </a:br>
            <a:r>
              <a:rPr lang="en-US" dirty="0" smtClean="0"/>
              <a:t>The MMC/PC in 2015</a:t>
            </a:r>
          </a:p>
        </p:txBody>
      </p:sp>
      <p:sp>
        <p:nvSpPr>
          <p:cNvPr id="10243" name="Subtitle 2"/>
          <p:cNvSpPr>
            <a:spLocks noGrp="1"/>
          </p:cNvSpPr>
          <p:nvPr>
            <p:ph type="subTitle" idx="1"/>
          </p:nvPr>
        </p:nvSpPr>
        <p:spPr>
          <a:xfrm>
            <a:off x="152400" y="3886200"/>
            <a:ext cx="8915400" cy="1752600"/>
          </a:xfrm>
        </p:spPr>
        <p:txBody>
          <a:bodyPr/>
          <a:lstStyle/>
          <a:p>
            <a:pPr eaLnBrk="1" hangingPunct="1"/>
            <a:r>
              <a:rPr lang="en-US" b="1" dirty="0" smtClean="0"/>
              <a:t>Goodbye to Myths of Old</a:t>
            </a:r>
          </a:p>
          <a:p>
            <a:pPr eaLnBrk="1" hangingPunct="1"/>
            <a:r>
              <a:rPr lang="en-US" b="1" dirty="0" smtClean="0"/>
              <a:t>Hello to 2015 MMC/PC Amendments</a:t>
            </a:r>
          </a:p>
          <a:p>
            <a:pPr eaLnBrk="1" hangingPunct="1"/>
            <a:endParaRPr lang="en-US" b="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p:txBody>
          <a:bodyPr/>
          <a:lstStyle/>
          <a:p>
            <a:pPr eaLnBrk="1" hangingPunct="1"/>
            <a:r>
              <a:rPr lang="en-US" dirty="0" smtClean="0"/>
              <a:t>Myth # 1:</a:t>
            </a:r>
          </a:p>
        </p:txBody>
      </p:sp>
      <p:sp>
        <p:nvSpPr>
          <p:cNvPr id="13315" name="Subtitle 2"/>
          <p:cNvSpPr>
            <a:spLocks noGrp="1"/>
          </p:cNvSpPr>
          <p:nvPr>
            <p:ph type="subTitle" idx="1"/>
          </p:nvPr>
        </p:nvSpPr>
        <p:spPr/>
        <p:txBody>
          <a:bodyPr/>
          <a:lstStyle/>
          <a:p>
            <a:pPr eaLnBrk="1" hangingPunct="1"/>
            <a:r>
              <a:rPr lang="en-US" altLang="en-US" b="1" dirty="0" smtClean="0"/>
              <a:t>Districts can choose to opt out of doing PCs.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31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14400" y="304800"/>
            <a:ext cx="8031163" cy="990600"/>
          </a:xfrm>
        </p:spPr>
        <p:txBody>
          <a:bodyPr/>
          <a:lstStyle/>
          <a:p>
            <a:pPr eaLnBrk="1" hangingPunct="1"/>
            <a:r>
              <a:rPr lang="en-US" dirty="0" smtClean="0"/>
              <a:t>Fact:  The Personal Curriculum Option Must Be Offered </a:t>
            </a:r>
          </a:p>
        </p:txBody>
      </p:sp>
      <p:sp>
        <p:nvSpPr>
          <p:cNvPr id="12291" name="Content Placeholder 2"/>
          <p:cNvSpPr>
            <a:spLocks noGrp="1"/>
          </p:cNvSpPr>
          <p:nvPr>
            <p:ph idx="1"/>
          </p:nvPr>
        </p:nvSpPr>
        <p:spPr>
          <a:xfrm>
            <a:off x="914400" y="1752600"/>
            <a:ext cx="8229600" cy="5105400"/>
          </a:xfrm>
        </p:spPr>
        <p:txBody>
          <a:bodyPr/>
          <a:lstStyle/>
          <a:p>
            <a:pPr eaLnBrk="1" hangingPunct="1"/>
            <a:r>
              <a:rPr lang="en-US" altLang="en-US" dirty="0" smtClean="0"/>
              <a:t>As early as 3-2-09 MDE memo makes clear that Districts cannot “opt out” of doing PCs </a:t>
            </a:r>
          </a:p>
          <a:p>
            <a:pPr marL="457200" lvl="1" indent="0" eaLnBrk="1" hangingPunct="1">
              <a:buNone/>
            </a:pPr>
            <a:endParaRPr lang="en-US" altLang="en-US" dirty="0" smtClean="0"/>
          </a:p>
          <a:p>
            <a:r>
              <a:rPr lang="en-US" altLang="en-US" dirty="0" smtClean="0">
                <a:solidFill>
                  <a:srgbClr val="FF0000"/>
                </a:solidFill>
              </a:rPr>
              <a:t>2014 MMC amendments effective April 1, 2015 leave no doubt</a:t>
            </a:r>
          </a:p>
          <a:p>
            <a:pPr lvl="1"/>
            <a:r>
              <a:rPr lang="en-US" altLang="en-US" dirty="0"/>
              <a:t>See </a:t>
            </a:r>
            <a:r>
              <a:rPr lang="en-US" altLang="en-US" dirty="0" smtClean="0"/>
              <a:t>Attachment C for yellow highlighted MMC changes </a:t>
            </a:r>
            <a:endParaRPr lang="en-US" altLang="en-US" dirty="0"/>
          </a:p>
          <a:p>
            <a:pPr lvl="1"/>
            <a:r>
              <a:rPr lang="en-US" altLang="en-US" dirty="0" smtClean="0"/>
              <a:t>See next slide for specific language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0"/>
            <a:ext cx="7772400" cy="685800"/>
          </a:xfrm>
        </p:spPr>
        <p:txBody>
          <a:bodyPr/>
          <a:lstStyle/>
          <a:p>
            <a:r>
              <a:rPr lang="en-US" dirty="0" smtClean="0"/>
              <a:t>March 2015 MMC PC Mandates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5331880"/>
              </p:ext>
            </p:extLst>
          </p:nvPr>
        </p:nvGraphicFramePr>
        <p:xfrm>
          <a:off x="827314" y="30479"/>
          <a:ext cx="8305800" cy="7018334"/>
        </p:xfrm>
        <a:graphic>
          <a:graphicData uri="http://schemas.openxmlformats.org/drawingml/2006/table">
            <a:tbl>
              <a:tblPr firstRow="1" bandRow="1">
                <a:tableStyleId>{5C22544A-7EE6-4342-B048-85BDC9FD1C3A}</a:tableStyleId>
              </a:tblPr>
              <a:tblGrid>
                <a:gridCol w="1905000"/>
                <a:gridCol w="6400800"/>
              </a:tblGrid>
              <a:tr h="374111">
                <a:tc>
                  <a:txBody>
                    <a:bodyPr/>
                    <a:lstStyle/>
                    <a:p>
                      <a:r>
                        <a:rPr lang="en-US" dirty="0" smtClean="0"/>
                        <a:t>CITATION</a:t>
                      </a:r>
                      <a:endParaRPr lang="en-US" dirty="0"/>
                    </a:p>
                  </a:txBody>
                  <a:tcPr/>
                </a:tc>
                <a:tc>
                  <a:txBody>
                    <a:bodyPr/>
                    <a:lstStyle/>
                    <a:p>
                      <a:r>
                        <a:rPr lang="en-US" dirty="0" smtClean="0"/>
                        <a:t>NEW</a:t>
                      </a:r>
                      <a:r>
                        <a:rPr lang="en-US" baseline="0" dirty="0" smtClean="0"/>
                        <a:t> PC REQUIREMENTS</a:t>
                      </a:r>
                      <a:endParaRPr lang="en-US" dirty="0"/>
                    </a:p>
                  </a:txBody>
                  <a:tcPr/>
                </a:tc>
              </a:tr>
              <a:tr h="1496443">
                <a:tc>
                  <a:txBody>
                    <a:bodyPr/>
                    <a:lstStyle/>
                    <a:p>
                      <a:r>
                        <a:rPr lang="en-US" dirty="0" smtClean="0"/>
                        <a:t>380.1278b(5) amended to include this new language</a:t>
                      </a:r>
                      <a:endParaRPr lang="en-US" dirty="0"/>
                    </a:p>
                  </a:txBody>
                  <a:tcPr/>
                </a:tc>
                <a:tc>
                  <a:txBody>
                    <a:bodyPr/>
                    <a:lstStyle/>
                    <a:p>
                      <a:r>
                        <a:rPr lang="en-US" dirty="0" smtClean="0"/>
                        <a:t>“…</a:t>
                      </a:r>
                      <a:r>
                        <a:rPr lang="en-US" dirty="0" smtClean="0">
                          <a:solidFill>
                            <a:srgbClr val="FF0000"/>
                          </a:solidFill>
                        </a:rPr>
                        <a:t>If the request for a personal curriculum is made by the </a:t>
                      </a:r>
                      <a:r>
                        <a:rPr lang="en-US" u="sng" dirty="0" smtClean="0">
                          <a:solidFill>
                            <a:srgbClr val="FF0000"/>
                          </a:solidFill>
                        </a:rPr>
                        <a:t>pupil’s parent or legal guardian or, if the pupil is at least age 18 or is an emancipated minor, by the pupil</a:t>
                      </a:r>
                      <a:r>
                        <a:rPr lang="en-US" dirty="0" smtClean="0">
                          <a:solidFill>
                            <a:srgbClr val="FF0000"/>
                          </a:solidFill>
                        </a:rPr>
                        <a:t>, the school district or public</a:t>
                      </a:r>
                      <a:r>
                        <a:rPr lang="en-US" baseline="0" dirty="0" smtClean="0">
                          <a:solidFill>
                            <a:srgbClr val="FF0000"/>
                          </a:solidFill>
                        </a:rPr>
                        <a:t> </a:t>
                      </a:r>
                      <a:r>
                        <a:rPr lang="en-US" dirty="0" smtClean="0">
                          <a:solidFill>
                            <a:srgbClr val="FF0000"/>
                          </a:solidFill>
                        </a:rPr>
                        <a:t>school academy </a:t>
                      </a:r>
                      <a:r>
                        <a:rPr lang="en-US" u="sng" dirty="0" smtClean="0">
                          <a:solidFill>
                            <a:srgbClr val="FF0000"/>
                          </a:solidFill>
                        </a:rPr>
                        <a:t>shall develop </a:t>
                      </a:r>
                      <a:r>
                        <a:rPr lang="en-US" dirty="0" smtClean="0">
                          <a:solidFill>
                            <a:srgbClr val="FF0000"/>
                          </a:solidFill>
                        </a:rPr>
                        <a:t>a personal curriculum for the pupil.”</a:t>
                      </a:r>
                      <a:endParaRPr lang="en-US" dirty="0">
                        <a:solidFill>
                          <a:srgbClr val="FF0000"/>
                        </a:solidFill>
                      </a:endParaRPr>
                    </a:p>
                  </a:txBody>
                  <a:tcPr/>
                </a:tc>
              </a:tr>
              <a:tr h="1215860">
                <a:tc>
                  <a:txBody>
                    <a:bodyPr/>
                    <a:lstStyle/>
                    <a:p>
                      <a:r>
                        <a:rPr lang="en-US" dirty="0" smtClean="0"/>
                        <a:t>380.1278b(5)(o)</a:t>
                      </a:r>
                    </a:p>
                    <a:p>
                      <a:r>
                        <a:rPr lang="en-US" dirty="0" smtClean="0"/>
                        <a:t>New</a:t>
                      </a:r>
                      <a:r>
                        <a:rPr lang="en-US" baseline="0" dirty="0" smtClean="0"/>
                        <a:t> language.  Red indicates major topic.</a:t>
                      </a:r>
                      <a:endParaRPr lang="en-US" dirty="0"/>
                    </a:p>
                  </a:txBody>
                  <a:tcPr/>
                </a:tc>
                <a:tc>
                  <a:txBody>
                    <a:bodyPr/>
                    <a:lstStyle/>
                    <a:p>
                      <a:r>
                        <a:rPr lang="en-US" dirty="0" smtClean="0"/>
                        <a:t>“</a:t>
                      </a:r>
                      <a:r>
                        <a:rPr lang="en-US" dirty="0" smtClean="0">
                          <a:solidFill>
                            <a:srgbClr val="FF0000"/>
                          </a:solidFill>
                        </a:rPr>
                        <a:t>The department or a school district or public school academy shall not limit the number of pupils with a personal curriculum on any basis other than the best</a:t>
                      </a:r>
                      <a:r>
                        <a:rPr lang="en-US" baseline="0" dirty="0" smtClean="0">
                          <a:solidFill>
                            <a:srgbClr val="FF0000"/>
                          </a:solidFill>
                        </a:rPr>
                        <a:t> interests of each individual pupil.”</a:t>
                      </a:r>
                      <a:endParaRPr lang="en-US" dirty="0">
                        <a:solidFill>
                          <a:srgbClr val="FF0000"/>
                        </a:solidFill>
                      </a:endParaRPr>
                    </a:p>
                  </a:txBody>
                  <a:tcPr/>
                </a:tc>
              </a:tr>
              <a:tr h="3741107">
                <a:tc>
                  <a:txBody>
                    <a:bodyPr/>
                    <a:lstStyle/>
                    <a:p>
                      <a:r>
                        <a:rPr lang="en-US" dirty="0" smtClean="0"/>
                        <a:t>380.1278b(5)(p)</a:t>
                      </a:r>
                    </a:p>
                    <a:p>
                      <a:r>
                        <a:rPr lang="en-US" dirty="0" smtClean="0"/>
                        <a:t>New language.  Red indicates major topic.</a:t>
                      </a:r>
                      <a:endParaRPr lang="en-US" dirty="0"/>
                    </a:p>
                  </a:txBody>
                  <a:tcPr/>
                </a:tc>
                <a:tc>
                  <a:txBody>
                    <a:bodyPr/>
                    <a:lstStyle/>
                    <a:p>
                      <a:r>
                        <a:rPr lang="en-US" dirty="0" smtClean="0">
                          <a:solidFill>
                            <a:srgbClr val="FF0000"/>
                          </a:solidFill>
                        </a:rPr>
                        <a:t>School district/PSA must annually</a:t>
                      </a:r>
                      <a:r>
                        <a:rPr lang="en-US" baseline="0" dirty="0" smtClean="0">
                          <a:solidFill>
                            <a:srgbClr val="FF0000"/>
                          </a:solidFill>
                        </a:rPr>
                        <a:t> </a:t>
                      </a:r>
                      <a:r>
                        <a:rPr lang="en-US" dirty="0" smtClean="0">
                          <a:solidFill>
                            <a:srgbClr val="FF0000"/>
                          </a:solidFill>
                        </a:rPr>
                        <a:t>notify each of its pupils and their parents/legal guardians that all pupils are entitled to a personal curriculum under 380.1278b.</a:t>
                      </a:r>
                      <a:r>
                        <a:rPr lang="en-US" baseline="0" dirty="0" smtClean="0">
                          <a:solidFill>
                            <a:srgbClr val="FF0000"/>
                          </a:solidFill>
                        </a:rPr>
                        <a:t> </a:t>
                      </a:r>
                    </a:p>
                    <a:p>
                      <a:r>
                        <a:rPr lang="en-US" b="1" baseline="0" dirty="0" smtClean="0">
                          <a:solidFill>
                            <a:srgbClr val="FF0000"/>
                          </a:solidFill>
                        </a:rPr>
                        <a:t>- Annual notice contents include:</a:t>
                      </a:r>
                    </a:p>
                    <a:p>
                      <a:r>
                        <a:rPr lang="en-US" baseline="0" dirty="0" smtClean="0">
                          <a:solidFill>
                            <a:srgbClr val="FF0000"/>
                          </a:solidFill>
                        </a:rPr>
                        <a:t>1.) explanation of what PC is</a:t>
                      </a:r>
                    </a:p>
                    <a:p>
                      <a:r>
                        <a:rPr lang="en-US" baseline="0" dirty="0" smtClean="0">
                          <a:solidFill>
                            <a:srgbClr val="FF0000"/>
                          </a:solidFill>
                        </a:rPr>
                        <a:t>2.) statement that if a PC is requested, the public school/PSA will grant the request</a:t>
                      </a:r>
                    </a:p>
                    <a:p>
                      <a:r>
                        <a:rPr lang="en-US" baseline="0" dirty="0" smtClean="0">
                          <a:solidFill>
                            <a:srgbClr val="FF0000"/>
                          </a:solidFill>
                        </a:rPr>
                        <a:t>-</a:t>
                      </a:r>
                      <a:r>
                        <a:rPr lang="en-US" b="1" baseline="0" dirty="0" smtClean="0">
                          <a:solidFill>
                            <a:srgbClr val="FF0000"/>
                          </a:solidFill>
                        </a:rPr>
                        <a:t>Methods of providing annual notice include </a:t>
                      </a:r>
                    </a:p>
                    <a:p>
                      <a:r>
                        <a:rPr lang="en-US" b="0" baseline="0" dirty="0" smtClean="0">
                          <a:solidFill>
                            <a:srgbClr val="FF0000"/>
                          </a:solidFill>
                        </a:rPr>
                        <a:t>1.)</a:t>
                      </a:r>
                      <a:r>
                        <a:rPr lang="en-US" b="1" baseline="0" dirty="0" smtClean="0">
                          <a:solidFill>
                            <a:srgbClr val="FF0000"/>
                          </a:solidFill>
                        </a:rPr>
                        <a:t> </a:t>
                      </a:r>
                      <a:r>
                        <a:rPr lang="en-US" baseline="0" dirty="0" smtClean="0">
                          <a:solidFill>
                            <a:srgbClr val="FF0000"/>
                          </a:solidFill>
                        </a:rPr>
                        <a:t>sending to each pupil’s home or by including the notice in newsletter, student handbook, or similar communication sent to pupil’s home; </a:t>
                      </a:r>
                      <a:r>
                        <a:rPr lang="en-US" b="1" baseline="0" dirty="0" smtClean="0">
                          <a:solidFill>
                            <a:srgbClr val="FF0000"/>
                          </a:solidFill>
                        </a:rPr>
                        <a:t>and</a:t>
                      </a:r>
                      <a:r>
                        <a:rPr lang="en-US" baseline="0" dirty="0" smtClean="0">
                          <a:solidFill>
                            <a:srgbClr val="FF0000"/>
                          </a:solidFill>
                        </a:rPr>
                        <a:t> by </a:t>
                      </a:r>
                    </a:p>
                    <a:p>
                      <a:r>
                        <a:rPr lang="en-US" baseline="0" dirty="0" smtClean="0">
                          <a:solidFill>
                            <a:srgbClr val="FF0000"/>
                          </a:solidFill>
                        </a:rPr>
                        <a:t>2.) posting on LEA/PSA’s website.</a:t>
                      </a:r>
                    </a:p>
                    <a:p>
                      <a:endParaRPr lang="en-US" baseline="0" dirty="0" smtClean="0"/>
                    </a:p>
                    <a:p>
                      <a:r>
                        <a:rPr lang="en-US" baseline="0" dirty="0" smtClean="0"/>
                        <a:t>.</a:t>
                      </a:r>
                      <a:endParaRPr lang="en-US" dirty="0"/>
                    </a:p>
                  </a:txBody>
                  <a:tcPr/>
                </a:tc>
              </a:tr>
            </a:tbl>
          </a:graphicData>
        </a:graphic>
      </p:graphicFrame>
    </p:spTree>
    <p:extLst>
      <p:ext uri="{BB962C8B-B14F-4D97-AF65-F5344CB8AC3E}">
        <p14:creationId xmlns:p14="http://schemas.microsoft.com/office/powerpoint/2010/main" val="2860954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8200" y="277813"/>
            <a:ext cx="8305800" cy="941387"/>
          </a:xfrm>
        </p:spPr>
        <p:txBody>
          <a:bodyPr/>
          <a:lstStyle/>
          <a:p>
            <a:pPr eaLnBrk="1" hangingPunct="1"/>
            <a:r>
              <a:rPr lang="en-US" sz="4000" dirty="0" smtClean="0"/>
              <a:t>Reasons for a PC </a:t>
            </a:r>
            <a:r>
              <a:rPr lang="en-US" sz="4000" u="sng" dirty="0" smtClean="0"/>
              <a:t>Modification</a:t>
            </a:r>
            <a:endParaRPr lang="en-US" sz="4000" dirty="0" smtClean="0"/>
          </a:p>
        </p:txBody>
      </p:sp>
      <p:sp>
        <p:nvSpPr>
          <p:cNvPr id="13315" name="Rectangle 3"/>
          <p:cNvSpPr>
            <a:spLocks noGrp="1" noChangeArrowheads="1"/>
          </p:cNvSpPr>
          <p:nvPr>
            <p:ph idx="1"/>
          </p:nvPr>
        </p:nvSpPr>
        <p:spPr>
          <a:xfrm>
            <a:off x="914400" y="1295400"/>
            <a:ext cx="8229600" cy="5410200"/>
          </a:xfrm>
        </p:spPr>
        <p:txBody>
          <a:bodyPr/>
          <a:lstStyle/>
          <a:p>
            <a:pPr eaLnBrk="1" hangingPunct="1">
              <a:lnSpc>
                <a:spcPct val="80000"/>
              </a:lnSpc>
            </a:pPr>
            <a:r>
              <a:rPr lang="en-US" altLang="en-US" dirty="0" smtClean="0"/>
              <a:t>Student wishes to </a:t>
            </a:r>
            <a:r>
              <a:rPr lang="en-US" altLang="en-US" u="sng" dirty="0" smtClean="0"/>
              <a:t>go beyond</a:t>
            </a:r>
            <a:r>
              <a:rPr lang="en-US" altLang="en-US" dirty="0" smtClean="0"/>
              <a:t> the MMC requirements by taking more math, science, ELA or world language credits</a:t>
            </a:r>
          </a:p>
          <a:p>
            <a:pPr eaLnBrk="1" hangingPunct="1">
              <a:lnSpc>
                <a:spcPct val="80000"/>
              </a:lnSpc>
            </a:pPr>
            <a:r>
              <a:rPr lang="en-US" altLang="en-US" dirty="0" smtClean="0"/>
              <a:t>Student wishes to modify </a:t>
            </a:r>
            <a:r>
              <a:rPr lang="en-US" altLang="en-US" u="sng" dirty="0" smtClean="0"/>
              <a:t>math requirements</a:t>
            </a:r>
          </a:p>
          <a:p>
            <a:pPr eaLnBrk="1" hangingPunct="1">
              <a:lnSpc>
                <a:spcPct val="80000"/>
              </a:lnSpc>
            </a:pPr>
            <a:r>
              <a:rPr lang="en-US" altLang="en-US" dirty="0" smtClean="0"/>
              <a:t>A student </a:t>
            </a:r>
            <a:r>
              <a:rPr lang="en-US" altLang="en-US" u="sng" dirty="0" smtClean="0"/>
              <a:t>moves into the State</a:t>
            </a:r>
            <a:r>
              <a:rPr lang="en-US" altLang="en-US" dirty="0" smtClean="0"/>
              <a:t> mid-stream in his/her high school career</a:t>
            </a:r>
          </a:p>
          <a:p>
            <a:pPr eaLnBrk="1" hangingPunct="1">
              <a:lnSpc>
                <a:spcPct val="80000"/>
              </a:lnSpc>
            </a:pPr>
            <a:r>
              <a:rPr lang="en-US" altLang="en-US" dirty="0" smtClean="0"/>
              <a:t>A </a:t>
            </a:r>
            <a:r>
              <a:rPr lang="en-US" altLang="en-US" u="sng" dirty="0" smtClean="0"/>
              <a:t>student with an IEP</a:t>
            </a:r>
            <a:r>
              <a:rPr lang="en-US" altLang="en-US" dirty="0" smtClean="0"/>
              <a:t> needs to modify credit requirements based on disability</a:t>
            </a:r>
          </a:p>
          <a:p>
            <a:pPr eaLnBrk="1" hangingPunct="1">
              <a:lnSpc>
                <a:spcPct val="80000"/>
              </a:lnSpc>
            </a:pPr>
            <a:r>
              <a:rPr lang="en-US" altLang="en-US" dirty="0" smtClean="0"/>
              <a:t>Demonstrating proficiency on all of the content expectations/credit not practicable for the student and would create barrier to student’s EDP/career pathway.</a:t>
            </a:r>
          </a:p>
          <a:p>
            <a:pPr eaLnBrk="1" hangingPunct="1">
              <a:lnSpc>
                <a:spcPct val="80000"/>
              </a:lnSpc>
            </a:pPr>
            <a:endParaRPr lang="en-US" altLang="en-US" dirty="0" smtClean="0"/>
          </a:p>
          <a:p>
            <a:pPr eaLnBrk="1" hangingPunct="1">
              <a:lnSpc>
                <a:spcPct val="80000"/>
              </a:lnSpc>
            </a:pPr>
            <a:endParaRPr lang="en-US" altLang="en-US" u="sng" dirty="0" smtClean="0"/>
          </a:p>
          <a:p>
            <a:pPr eaLnBrk="1" hangingPunct="1">
              <a:lnSpc>
                <a:spcPct val="80000"/>
              </a:lnSpc>
            </a:pPr>
            <a:endParaRPr lang="en-US" altLang="en-US" dirty="0" smtClean="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685800" y="381000"/>
            <a:ext cx="7772400" cy="1752600"/>
          </a:xfrm>
        </p:spPr>
        <p:txBody>
          <a:bodyPr/>
          <a:lstStyle/>
          <a:p>
            <a:pPr eaLnBrk="1" hangingPunct="1"/>
            <a:r>
              <a:rPr lang="en-US" dirty="0" smtClean="0"/>
              <a:t>Myth #2:</a:t>
            </a:r>
          </a:p>
        </p:txBody>
      </p:sp>
      <p:sp>
        <p:nvSpPr>
          <p:cNvPr id="16387" name="Subtitle 2"/>
          <p:cNvSpPr>
            <a:spLocks noGrp="1"/>
          </p:cNvSpPr>
          <p:nvPr>
            <p:ph type="subTitle" idx="1"/>
          </p:nvPr>
        </p:nvSpPr>
        <p:spPr>
          <a:xfrm>
            <a:off x="609600" y="3505200"/>
            <a:ext cx="7848600" cy="3048000"/>
          </a:xfrm>
        </p:spPr>
        <p:txBody>
          <a:bodyPr/>
          <a:lstStyle/>
          <a:p>
            <a:pPr eaLnBrk="1" hangingPunct="1"/>
            <a:r>
              <a:rPr lang="en-US" altLang="en-US" b="1" dirty="0" smtClean="0"/>
              <a:t>The IEPT decides whether a PC should be requested or granted for a student with a disability.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38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63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152400"/>
            <a:ext cx="8229600" cy="1524000"/>
          </a:xfrm>
        </p:spPr>
        <p:txBody>
          <a:bodyPr/>
          <a:lstStyle/>
          <a:p>
            <a:pPr eaLnBrk="1" hangingPunct="1"/>
            <a:r>
              <a:rPr lang="en-US" sz="4000" dirty="0" smtClean="0"/>
              <a:t>Fact:  The MMC law names specific persons as authorized PC “requesters”.</a:t>
            </a:r>
          </a:p>
        </p:txBody>
      </p:sp>
      <p:sp>
        <p:nvSpPr>
          <p:cNvPr id="15363" name="Rectangle 3"/>
          <p:cNvSpPr>
            <a:spLocks noGrp="1" noChangeArrowheads="1"/>
          </p:cNvSpPr>
          <p:nvPr>
            <p:ph idx="1"/>
          </p:nvPr>
        </p:nvSpPr>
        <p:spPr>
          <a:xfrm>
            <a:off x="838200" y="1600200"/>
            <a:ext cx="8305800" cy="5105400"/>
          </a:xfrm>
        </p:spPr>
        <p:txBody>
          <a:bodyPr/>
          <a:lstStyle/>
          <a:p>
            <a:pPr eaLnBrk="1" hangingPunct="1"/>
            <a:r>
              <a:rPr lang="en-US" altLang="en-US" dirty="0" smtClean="0"/>
              <a:t>Parent or legal guardian</a:t>
            </a:r>
          </a:p>
          <a:p>
            <a:pPr eaLnBrk="1" hangingPunct="1"/>
            <a:r>
              <a:rPr lang="en-US" altLang="en-US" dirty="0" smtClean="0"/>
              <a:t>Current teacher or teacher with expertise/relevant knowledge in subject area proposed to be modified</a:t>
            </a:r>
          </a:p>
          <a:p>
            <a:pPr eaLnBrk="1" hangingPunct="1"/>
            <a:r>
              <a:rPr lang="en-US" altLang="en-US" dirty="0" smtClean="0"/>
              <a:t>Student’s counselor or</a:t>
            </a:r>
            <a:r>
              <a:rPr lang="en-US" altLang="en-US" dirty="0"/>
              <a:t> </a:t>
            </a:r>
            <a:r>
              <a:rPr lang="en-US" altLang="en-US" dirty="0" smtClean="0"/>
              <a:t>school employee qualified to act in counseling role</a:t>
            </a:r>
          </a:p>
          <a:p>
            <a:pPr eaLnBrk="1" hangingPunct="1"/>
            <a:r>
              <a:rPr lang="en-US" altLang="en-US" dirty="0" smtClean="0"/>
              <a:t>Student if 18, or emancipated minor</a:t>
            </a:r>
          </a:p>
          <a:p>
            <a:pPr marL="0" indent="0" eaLnBrk="1" hangingPunct="1">
              <a:buNone/>
            </a:pPr>
            <a:endParaRPr lang="en-US" altLang="en-US" dirty="0" smtClean="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a:xfrm>
            <a:off x="838200" y="0"/>
            <a:ext cx="8305800" cy="1066800"/>
          </a:xfrm>
        </p:spPr>
        <p:txBody>
          <a:bodyPr/>
          <a:lstStyle/>
          <a:p>
            <a:pPr eaLnBrk="1" hangingPunct="1"/>
            <a:r>
              <a:rPr lang="en-US" sz="4000" dirty="0" smtClean="0"/>
              <a:t>Fact:  The PC is developed by a PC Development Team (PCDT)</a:t>
            </a:r>
          </a:p>
        </p:txBody>
      </p:sp>
      <p:sp>
        <p:nvSpPr>
          <p:cNvPr id="16387" name="Content Placeholder 1"/>
          <p:cNvSpPr>
            <a:spLocks noGrp="1"/>
          </p:cNvSpPr>
          <p:nvPr>
            <p:ph idx="1"/>
          </p:nvPr>
        </p:nvSpPr>
        <p:spPr>
          <a:xfrm>
            <a:off x="838200" y="1143000"/>
            <a:ext cx="8305800" cy="5715000"/>
          </a:xfrm>
        </p:spPr>
        <p:txBody>
          <a:bodyPr/>
          <a:lstStyle/>
          <a:p>
            <a:pPr eaLnBrk="1" hangingPunct="1">
              <a:lnSpc>
                <a:spcPct val="80000"/>
              </a:lnSpc>
            </a:pPr>
            <a:r>
              <a:rPr lang="en-US" altLang="en-US" dirty="0" smtClean="0"/>
              <a:t>This group consists of </a:t>
            </a:r>
            <a:r>
              <a:rPr lang="en-US" altLang="en-US" u="sng" dirty="0" smtClean="0"/>
              <a:t>at least</a:t>
            </a:r>
          </a:p>
          <a:p>
            <a:pPr lvl="1" eaLnBrk="1" hangingPunct="1">
              <a:lnSpc>
                <a:spcPct val="80000"/>
              </a:lnSpc>
            </a:pPr>
            <a:r>
              <a:rPr lang="en-US" altLang="en-US" dirty="0" smtClean="0"/>
              <a:t>Student</a:t>
            </a:r>
          </a:p>
          <a:p>
            <a:pPr lvl="1" eaLnBrk="1" hangingPunct="1">
              <a:lnSpc>
                <a:spcPct val="80000"/>
              </a:lnSpc>
            </a:pPr>
            <a:r>
              <a:rPr lang="en-US" altLang="en-US" dirty="0" smtClean="0"/>
              <a:t>Parent/guardian</a:t>
            </a:r>
          </a:p>
          <a:p>
            <a:pPr lvl="1" eaLnBrk="1" hangingPunct="1">
              <a:lnSpc>
                <a:spcPct val="80000"/>
              </a:lnSpc>
            </a:pPr>
            <a:r>
              <a:rPr lang="en-US" altLang="en-US" u="sng" dirty="0" smtClean="0">
                <a:solidFill>
                  <a:srgbClr val="FF0000"/>
                </a:solidFill>
              </a:rPr>
              <a:t>Either</a:t>
            </a:r>
            <a:r>
              <a:rPr lang="en-US" altLang="en-US" dirty="0" smtClean="0"/>
              <a:t> Student’s counselor or designee counselor </a:t>
            </a:r>
          </a:p>
          <a:p>
            <a:pPr lvl="1">
              <a:lnSpc>
                <a:spcPct val="80000"/>
              </a:lnSpc>
            </a:pPr>
            <a:r>
              <a:rPr lang="en-US" altLang="en-US" u="sng" dirty="0" smtClean="0">
                <a:solidFill>
                  <a:srgbClr val="FF0000"/>
                </a:solidFill>
              </a:rPr>
              <a:t>Or</a:t>
            </a:r>
            <a:r>
              <a:rPr lang="en-US" altLang="en-US" dirty="0" smtClean="0"/>
              <a:t> Teacher </a:t>
            </a:r>
            <a:r>
              <a:rPr lang="en-US" altLang="en-US" dirty="0" smtClean="0">
                <a:solidFill>
                  <a:srgbClr val="FF0000"/>
                </a:solidFill>
              </a:rPr>
              <a:t>(“Either/or” effective 4-1-15)</a:t>
            </a:r>
          </a:p>
          <a:p>
            <a:pPr lvl="2">
              <a:lnSpc>
                <a:spcPct val="80000"/>
              </a:lnSpc>
            </a:pPr>
            <a:r>
              <a:rPr lang="en-US" altLang="en-US" dirty="0" smtClean="0"/>
              <a:t>currently teaching pupil, or </a:t>
            </a:r>
          </a:p>
          <a:p>
            <a:pPr lvl="2">
              <a:lnSpc>
                <a:spcPct val="80000"/>
              </a:lnSpc>
            </a:pPr>
            <a:r>
              <a:rPr lang="en-US" altLang="en-US" dirty="0" smtClean="0"/>
              <a:t>who currently teaches in/has expertise in subject area or proposed modification, or</a:t>
            </a:r>
          </a:p>
          <a:p>
            <a:pPr lvl="2">
              <a:lnSpc>
                <a:spcPct val="80000"/>
              </a:lnSpc>
            </a:pPr>
            <a:r>
              <a:rPr lang="en-US" altLang="en-US" dirty="0" smtClean="0"/>
              <a:t>who principal determines has relevant qualifications  </a:t>
            </a:r>
          </a:p>
          <a:p>
            <a:pPr lvl="1" eaLnBrk="1" hangingPunct="1">
              <a:lnSpc>
                <a:spcPct val="80000"/>
              </a:lnSpc>
            </a:pPr>
            <a:r>
              <a:rPr lang="en-US" altLang="en-US" dirty="0" smtClean="0"/>
              <a:t>School psychologist “should” be included for students with IEPs</a:t>
            </a:r>
          </a:p>
          <a:p>
            <a:pPr>
              <a:lnSpc>
                <a:spcPct val="80000"/>
              </a:lnSpc>
            </a:pPr>
            <a:r>
              <a:rPr lang="en-US" altLang="en-US" dirty="0" smtClean="0">
                <a:solidFill>
                  <a:srgbClr val="FF0000"/>
                </a:solidFill>
              </a:rPr>
              <a:t>NOTE:  In-person meeting not required after amendments effective 4-1-15.</a:t>
            </a:r>
            <a:endParaRPr lang="en-US" altLang="en-US" dirty="0" smtClean="0"/>
          </a:p>
          <a:p>
            <a:pPr marL="0" indent="0">
              <a:lnSpc>
                <a:spcPct val="80000"/>
              </a:lnSpc>
              <a:buNone/>
            </a:pPr>
            <a:r>
              <a:rPr lang="en-US" altLang="en-US" dirty="0" smtClean="0"/>
              <a:t> </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4400" y="228600"/>
            <a:ext cx="8031163" cy="990600"/>
          </a:xfrm>
        </p:spPr>
        <p:txBody>
          <a:bodyPr/>
          <a:lstStyle/>
          <a:p>
            <a:pPr eaLnBrk="1" hangingPunct="1"/>
            <a:r>
              <a:rPr lang="en-US" dirty="0" smtClean="0"/>
              <a:t>IEP Team Should Not…</a:t>
            </a:r>
          </a:p>
        </p:txBody>
      </p:sp>
      <p:sp>
        <p:nvSpPr>
          <p:cNvPr id="17411" name="Rectangle 3"/>
          <p:cNvSpPr>
            <a:spLocks noGrp="1" noChangeArrowheads="1"/>
          </p:cNvSpPr>
          <p:nvPr>
            <p:ph idx="1"/>
          </p:nvPr>
        </p:nvSpPr>
        <p:spPr>
          <a:xfrm>
            <a:off x="914400" y="1481138"/>
            <a:ext cx="8229600" cy="5376862"/>
          </a:xfrm>
        </p:spPr>
        <p:txBody>
          <a:bodyPr/>
          <a:lstStyle/>
          <a:p>
            <a:pPr eaLnBrk="1" hangingPunct="1"/>
            <a:r>
              <a:rPr lang="en-US" altLang="en-US" dirty="0" smtClean="0"/>
              <a:t>Decide whether to grant PC</a:t>
            </a:r>
          </a:p>
          <a:p>
            <a:pPr eaLnBrk="1" hangingPunct="1"/>
            <a:r>
              <a:rPr lang="en-US" altLang="en-US" dirty="0" smtClean="0"/>
              <a:t>Create alternative graduation options</a:t>
            </a:r>
          </a:p>
          <a:p>
            <a:pPr eaLnBrk="1" hangingPunct="1"/>
            <a:r>
              <a:rPr lang="en-US" altLang="en-US" dirty="0" smtClean="0"/>
              <a:t>Grant or guarantee credit</a:t>
            </a:r>
          </a:p>
          <a:p>
            <a:pPr eaLnBrk="1" hangingPunct="1"/>
            <a:r>
              <a:rPr lang="en-US" altLang="en-US" dirty="0" smtClean="0"/>
              <a:t>Include curriculum modifications below MMC and/or PC requirements for an IDEA eligible student on regular high school diploma course of study</a:t>
            </a:r>
          </a:p>
          <a:p>
            <a:pPr eaLnBrk="1" hangingPunct="1"/>
            <a:r>
              <a:rPr lang="en-US" altLang="en-US" dirty="0" smtClean="0"/>
              <a:t>But…topic of PC may come up in IEP Team discussions about the student’s course of study</a:t>
            </a:r>
          </a:p>
          <a:p>
            <a:pPr eaLnBrk="1" hangingPunct="1"/>
            <a:endParaRPr lang="en-US" altLang="en-US" dirty="0" smtClean="0"/>
          </a:p>
          <a:p>
            <a:pPr eaLnBrk="1" hangingPunct="1"/>
            <a:endParaRPr lang="en-US" altLang="en-US" sz="2800" dirty="0" smtClean="0"/>
          </a:p>
          <a:p>
            <a:pPr eaLnBrk="1" hangingPunct="1">
              <a:buFont typeface="Wingdings 3" pitchFamily="18" charset="2"/>
              <a:buNone/>
            </a:pPr>
            <a:r>
              <a:rPr lang="en-US" altLang="en-US" sz="2800" dirty="0" smtClean="0"/>
              <a:t> </a:t>
            </a:r>
            <a:endParaRPr lang="en-US" alt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t>Basic Structure of MMC Law</a:t>
            </a:r>
          </a:p>
        </p:txBody>
      </p:sp>
      <p:sp>
        <p:nvSpPr>
          <p:cNvPr id="8195" name="Content Placeholder 2"/>
          <p:cNvSpPr>
            <a:spLocks noGrp="1"/>
          </p:cNvSpPr>
          <p:nvPr>
            <p:ph idx="1"/>
          </p:nvPr>
        </p:nvSpPr>
        <p:spPr>
          <a:xfrm>
            <a:off x="914400" y="1981200"/>
            <a:ext cx="8229600" cy="4648200"/>
          </a:xfrm>
        </p:spPr>
        <p:txBody>
          <a:bodyPr/>
          <a:lstStyle/>
          <a:p>
            <a:pPr eaLnBrk="1" hangingPunct="1">
              <a:defRPr/>
            </a:pPr>
            <a:r>
              <a:rPr lang="en-US" dirty="0" smtClean="0"/>
              <a:t>Comes in two parts</a:t>
            </a:r>
          </a:p>
          <a:p>
            <a:pPr marL="109537" indent="0" eaLnBrk="1" hangingPunct="1">
              <a:buFont typeface="Wingdings 3" pitchFamily="18" charset="2"/>
              <a:buNone/>
              <a:defRPr/>
            </a:pPr>
            <a:endParaRPr lang="en-US" dirty="0" smtClean="0"/>
          </a:p>
          <a:p>
            <a:pPr lvl="1" eaLnBrk="1" hangingPunct="1">
              <a:defRPr/>
            </a:pPr>
            <a:r>
              <a:rPr lang="en-US" dirty="0" smtClean="0"/>
              <a:t>380.1278a:   Requirements for high school diploma  (See Attachment  A)</a:t>
            </a:r>
          </a:p>
          <a:p>
            <a:pPr marL="392113" lvl="1" indent="0" eaLnBrk="1" hangingPunct="1">
              <a:buFont typeface="Verdana" pitchFamily="34" charset="0"/>
              <a:buNone/>
              <a:defRPr/>
            </a:pPr>
            <a:endParaRPr lang="en-US" dirty="0" smtClean="0"/>
          </a:p>
          <a:p>
            <a:pPr lvl="1" eaLnBrk="1" hangingPunct="1">
              <a:defRPr/>
            </a:pPr>
            <a:r>
              <a:rPr lang="en-US" dirty="0" smtClean="0"/>
              <a:t>380.1278b:  Award of high school diploma; credit requirements; </a:t>
            </a:r>
            <a:r>
              <a:rPr lang="en-US" dirty="0" smtClean="0">
                <a:solidFill>
                  <a:srgbClr val="FF0000"/>
                </a:solidFill>
              </a:rPr>
              <a:t>personal curriculum</a:t>
            </a:r>
            <a:r>
              <a:rPr lang="en-US" dirty="0" smtClean="0"/>
              <a:t>; annual report  (See Attachment B)</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p:txBody>
          <a:bodyPr/>
          <a:lstStyle/>
          <a:p>
            <a:pPr eaLnBrk="1" hangingPunct="1"/>
            <a:r>
              <a:rPr lang="en-US" dirty="0" smtClean="0"/>
              <a:t/>
            </a:r>
            <a:br>
              <a:rPr lang="en-US" dirty="0" smtClean="0"/>
            </a:br>
            <a:r>
              <a:rPr lang="en-US" dirty="0" smtClean="0"/>
              <a:t>Myth #3</a:t>
            </a:r>
          </a:p>
        </p:txBody>
      </p:sp>
      <p:sp>
        <p:nvSpPr>
          <p:cNvPr id="21507" name="Subtitle 2"/>
          <p:cNvSpPr>
            <a:spLocks noGrp="1"/>
          </p:cNvSpPr>
          <p:nvPr>
            <p:ph type="subTitle" idx="1"/>
          </p:nvPr>
        </p:nvSpPr>
        <p:spPr>
          <a:xfrm>
            <a:off x="304800" y="3611563"/>
            <a:ext cx="8153400" cy="1200150"/>
          </a:xfrm>
        </p:spPr>
        <p:txBody>
          <a:bodyPr/>
          <a:lstStyle/>
          <a:p>
            <a:pPr eaLnBrk="1" hangingPunct="1"/>
            <a:r>
              <a:rPr lang="en-US" altLang="en-US" b="1" dirty="0" smtClean="0"/>
              <a:t>A student is not eligible for a PC until completion of 9</a:t>
            </a:r>
            <a:r>
              <a:rPr lang="en-US" altLang="en-US" b="1" baseline="30000" dirty="0" smtClean="0"/>
              <a:t>th</a:t>
            </a:r>
            <a:r>
              <a:rPr lang="en-US" altLang="en-US" b="1" dirty="0" smtClean="0"/>
              <a:t> grade.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p:cTn id="7" dur="5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150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38200" y="0"/>
            <a:ext cx="8305800" cy="838200"/>
          </a:xfrm>
        </p:spPr>
        <p:txBody>
          <a:bodyPr/>
          <a:lstStyle/>
          <a:p>
            <a:pPr eaLnBrk="1" hangingPunct="1"/>
            <a:r>
              <a:rPr lang="en-US" dirty="0" smtClean="0"/>
              <a:t>Fact: – It depends…</a:t>
            </a:r>
          </a:p>
        </p:txBody>
      </p:sp>
      <p:sp>
        <p:nvSpPr>
          <p:cNvPr id="19459" name="Rectangle 3"/>
          <p:cNvSpPr>
            <a:spLocks noGrp="1" noChangeArrowheads="1"/>
          </p:cNvSpPr>
          <p:nvPr>
            <p:ph idx="1"/>
          </p:nvPr>
        </p:nvSpPr>
        <p:spPr>
          <a:xfrm>
            <a:off x="838200" y="838200"/>
            <a:ext cx="8305800" cy="5867400"/>
          </a:xfrm>
        </p:spPr>
        <p:txBody>
          <a:bodyPr/>
          <a:lstStyle/>
          <a:p>
            <a:pPr eaLnBrk="1" hangingPunct="1"/>
            <a:r>
              <a:rPr lang="en-US" altLang="en-US" dirty="0" smtClean="0"/>
              <a:t>True, for general education student</a:t>
            </a:r>
          </a:p>
          <a:p>
            <a:pPr eaLnBrk="1" hangingPunct="1"/>
            <a:r>
              <a:rPr lang="en-US" altLang="en-US" dirty="0" smtClean="0"/>
              <a:t>False, for a student </a:t>
            </a:r>
            <a:r>
              <a:rPr lang="en-US" altLang="en-US" u="sng" dirty="0" smtClean="0"/>
              <a:t>with IEP</a:t>
            </a:r>
          </a:p>
          <a:p>
            <a:pPr lvl="1"/>
            <a:r>
              <a:rPr lang="en-US" altLang="en-US" dirty="0" smtClean="0"/>
              <a:t>Why?  Special k (380.1278b(5)(k))</a:t>
            </a:r>
          </a:p>
          <a:p>
            <a:pPr lvl="1" eaLnBrk="1" hangingPunct="1"/>
            <a:r>
              <a:rPr lang="en-US" altLang="en-US" dirty="0" smtClean="0"/>
              <a:t> A request for modification may be made at any time, but the modification cannot take effect until the student begins high school. (MDE PC FAQ June 2010 p. 11)</a:t>
            </a:r>
          </a:p>
          <a:p>
            <a:pPr lvl="1" eaLnBrk="1" hangingPunct="1"/>
            <a:r>
              <a:rPr lang="en-US" altLang="en-US" dirty="0" smtClean="0"/>
              <a:t>Note:  (5)(k) does not include</a:t>
            </a:r>
          </a:p>
          <a:p>
            <a:pPr lvl="2"/>
            <a:r>
              <a:rPr lang="en-US" altLang="en-US" dirty="0" smtClean="0"/>
              <a:t> students with disabilities with 504 plans only</a:t>
            </a:r>
          </a:p>
          <a:p>
            <a:pPr lvl="2"/>
            <a:r>
              <a:rPr lang="en-US" altLang="en-US" dirty="0" smtClean="0"/>
              <a:t> or students with disabilities where consent for special education has been revoked</a:t>
            </a:r>
            <a:r>
              <a:rPr lang="en-US" altLang="en-US" sz="1600" dirty="0" smtClean="0"/>
              <a:t>. </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85800" y="609600"/>
            <a:ext cx="7772400" cy="1828800"/>
          </a:xfrm>
        </p:spPr>
        <p:txBody>
          <a:bodyPr/>
          <a:lstStyle/>
          <a:p>
            <a:pPr eaLnBrk="1" hangingPunct="1"/>
            <a:r>
              <a:rPr lang="en-US" dirty="0" smtClean="0"/>
              <a:t>Myth #4</a:t>
            </a:r>
          </a:p>
        </p:txBody>
      </p:sp>
      <p:sp>
        <p:nvSpPr>
          <p:cNvPr id="23555" name="Subtitle 2"/>
          <p:cNvSpPr>
            <a:spLocks noGrp="1"/>
          </p:cNvSpPr>
          <p:nvPr>
            <p:ph type="subTitle" idx="1"/>
          </p:nvPr>
        </p:nvSpPr>
        <p:spPr>
          <a:xfrm>
            <a:off x="685800" y="3733800"/>
            <a:ext cx="7772400" cy="1981200"/>
          </a:xfrm>
        </p:spPr>
        <p:txBody>
          <a:bodyPr/>
          <a:lstStyle/>
          <a:p>
            <a:pPr eaLnBrk="1" hangingPunct="1"/>
            <a:r>
              <a:rPr lang="en-US" altLang="en-US" b="1" dirty="0" smtClean="0"/>
              <a:t>The law limits the PCDT to a limited/scripted number of PC modifications.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5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55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a:xfrm>
            <a:off x="838200" y="152400"/>
            <a:ext cx="8305800" cy="1371600"/>
          </a:xfrm>
        </p:spPr>
        <p:txBody>
          <a:bodyPr/>
          <a:lstStyle/>
          <a:p>
            <a:pPr eaLnBrk="1" hangingPunct="1"/>
            <a:r>
              <a:rPr lang="en-US" dirty="0" smtClean="0"/>
              <a:t>Fact:  The PCDT is allowed varying flexibility depending on situation </a:t>
            </a:r>
          </a:p>
        </p:txBody>
      </p:sp>
      <p:sp>
        <p:nvSpPr>
          <p:cNvPr id="21507" name="Content Placeholder 1"/>
          <p:cNvSpPr>
            <a:spLocks noGrp="1"/>
          </p:cNvSpPr>
          <p:nvPr>
            <p:ph idx="1"/>
          </p:nvPr>
        </p:nvSpPr>
        <p:spPr>
          <a:xfrm>
            <a:off x="762000" y="1524000"/>
            <a:ext cx="8382000" cy="5562600"/>
          </a:xfrm>
        </p:spPr>
        <p:txBody>
          <a:bodyPr/>
          <a:lstStyle/>
          <a:p>
            <a:pPr eaLnBrk="1" hangingPunct="1"/>
            <a:r>
              <a:rPr lang="en-US" altLang="en-US" dirty="0" smtClean="0"/>
              <a:t>Content expectations:  (5)(b)</a:t>
            </a:r>
          </a:p>
          <a:p>
            <a:pPr lvl="1" eaLnBrk="1" hangingPunct="1"/>
            <a:r>
              <a:rPr lang="en-US" altLang="en-US" dirty="0" smtClean="0"/>
              <a:t> As much as practicable for the student, consistent with the student’s EDP</a:t>
            </a:r>
          </a:p>
          <a:p>
            <a:pPr lvl="1" eaLnBrk="1" hangingPunct="1"/>
            <a:r>
              <a:rPr lang="en-US" altLang="en-US" dirty="0" smtClean="0"/>
              <a:t>But not to point creating alternative curriculum</a:t>
            </a:r>
          </a:p>
          <a:p>
            <a:pPr eaLnBrk="1" hangingPunct="1"/>
            <a:r>
              <a:rPr lang="en-US" altLang="en-US" dirty="0" smtClean="0"/>
              <a:t>Credit modifications:  </a:t>
            </a:r>
          </a:p>
          <a:p>
            <a:pPr lvl="1"/>
            <a:r>
              <a:rPr lang="en-US" altLang="en-US" dirty="0" smtClean="0"/>
              <a:t>Generally must follow specific script laid out in </a:t>
            </a:r>
            <a:r>
              <a:rPr lang="en-US" altLang="en-US" dirty="0"/>
              <a:t>law (5)(f)-(j</a:t>
            </a:r>
            <a:r>
              <a:rPr lang="en-US" altLang="en-US" dirty="0" smtClean="0"/>
              <a:t>).  </a:t>
            </a:r>
            <a:r>
              <a:rPr lang="en-US" altLang="en-US" dirty="0" smtClean="0">
                <a:solidFill>
                  <a:srgbClr val="FF0000"/>
                </a:solidFill>
              </a:rPr>
              <a:t>On April 1, 2015, script expands</a:t>
            </a:r>
            <a:r>
              <a:rPr lang="en-US" altLang="en-US" dirty="0" smtClean="0"/>
              <a:t>! </a:t>
            </a:r>
          </a:p>
          <a:p>
            <a:pPr lvl="1" eaLnBrk="1" hangingPunct="1"/>
            <a:r>
              <a:rPr lang="en-US" altLang="en-US" dirty="0" smtClean="0"/>
              <a:t>But, </a:t>
            </a:r>
            <a:r>
              <a:rPr lang="en-US" altLang="en-US" b="1" u="sng" dirty="0" smtClean="0"/>
              <a:t>additional latitude</a:t>
            </a:r>
            <a:r>
              <a:rPr lang="en-US" altLang="en-US" dirty="0" smtClean="0"/>
              <a:t> is provided for </a:t>
            </a:r>
          </a:p>
          <a:p>
            <a:pPr lvl="2" eaLnBrk="1" hangingPunct="1"/>
            <a:r>
              <a:rPr lang="en-US" altLang="en-US" dirty="0" smtClean="0"/>
              <a:t>students with IEPs per (5)(k), and </a:t>
            </a:r>
          </a:p>
          <a:p>
            <a:pPr lvl="2" eaLnBrk="1" hangingPunct="1"/>
            <a:r>
              <a:rPr lang="en-US" altLang="en-US" dirty="0" smtClean="0"/>
              <a:t>transfer students from other states or nonpublic schools per (5)(l)</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8305800" cy="1066800"/>
          </a:xfrm>
        </p:spPr>
        <p:txBody>
          <a:bodyPr/>
          <a:lstStyle/>
          <a:p>
            <a:r>
              <a:rPr lang="en-US" dirty="0" smtClean="0">
                <a:solidFill>
                  <a:srgbClr val="FF0000"/>
                </a:solidFill>
              </a:rPr>
              <a:t>April 2015 </a:t>
            </a:r>
            <a:r>
              <a:rPr lang="en-US" dirty="0" smtClean="0"/>
              <a:t>“Script Expansion”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616597"/>
              </p:ext>
            </p:extLst>
          </p:nvPr>
        </p:nvGraphicFramePr>
        <p:xfrm>
          <a:off x="914400" y="914399"/>
          <a:ext cx="8229600" cy="5867401"/>
        </p:xfrm>
        <a:graphic>
          <a:graphicData uri="http://schemas.openxmlformats.org/drawingml/2006/table">
            <a:tbl>
              <a:tblPr firstRow="1" bandRow="1">
                <a:tableStyleId>{5C22544A-7EE6-4342-B048-85BDC9FD1C3A}</a:tableStyleId>
              </a:tblPr>
              <a:tblGrid>
                <a:gridCol w="1828800"/>
                <a:gridCol w="1295400"/>
                <a:gridCol w="5105400"/>
              </a:tblGrid>
              <a:tr h="704510">
                <a:tc>
                  <a:txBody>
                    <a:bodyPr/>
                    <a:lstStyle/>
                    <a:p>
                      <a:r>
                        <a:rPr lang="en-US" dirty="0" smtClean="0"/>
                        <a:t>CITATION</a:t>
                      </a:r>
                      <a:endParaRPr lang="en-US" dirty="0"/>
                    </a:p>
                  </a:txBody>
                  <a:tcPr/>
                </a:tc>
                <a:tc>
                  <a:txBody>
                    <a:bodyPr/>
                    <a:lstStyle/>
                    <a:p>
                      <a:r>
                        <a:rPr lang="en-US" dirty="0" smtClean="0"/>
                        <a:t>CREDIT</a:t>
                      </a:r>
                      <a:r>
                        <a:rPr lang="en-US" baseline="0" dirty="0" smtClean="0"/>
                        <a:t> AREA</a:t>
                      </a:r>
                      <a:endParaRPr lang="en-US" dirty="0"/>
                    </a:p>
                  </a:txBody>
                  <a:tcPr/>
                </a:tc>
                <a:tc>
                  <a:txBody>
                    <a:bodyPr/>
                    <a:lstStyle/>
                    <a:p>
                      <a:r>
                        <a:rPr lang="en-US" dirty="0" smtClean="0"/>
                        <a:t>MODIFICATION</a:t>
                      </a:r>
                      <a:endParaRPr lang="en-US" dirty="0"/>
                    </a:p>
                  </a:txBody>
                  <a:tcPr/>
                </a:tc>
              </a:tr>
              <a:tr h="2267291">
                <a:tc>
                  <a:txBody>
                    <a:bodyPr/>
                    <a:lstStyle/>
                    <a:p>
                      <a:r>
                        <a:rPr lang="en-US" dirty="0" smtClean="0"/>
                        <a:t>380.1278b(1)(b)</a:t>
                      </a:r>
                    </a:p>
                    <a:p>
                      <a:r>
                        <a:rPr lang="en-US" b="1" dirty="0" smtClean="0">
                          <a:solidFill>
                            <a:srgbClr val="FF0000"/>
                          </a:solidFill>
                        </a:rPr>
                        <a:t>Core</a:t>
                      </a:r>
                      <a:endParaRPr lang="en-US" b="1" dirty="0">
                        <a:solidFill>
                          <a:srgbClr val="FF0000"/>
                        </a:solidFill>
                      </a:endParaRPr>
                    </a:p>
                  </a:txBody>
                  <a:tcPr/>
                </a:tc>
                <a:tc>
                  <a:txBody>
                    <a:bodyPr/>
                    <a:lstStyle/>
                    <a:p>
                      <a:r>
                        <a:rPr lang="en-US" dirty="0" smtClean="0"/>
                        <a:t>Science </a:t>
                      </a:r>
                      <a:endParaRPr lang="en-US" dirty="0"/>
                    </a:p>
                  </a:txBody>
                  <a:tcPr/>
                </a:tc>
                <a:tc>
                  <a:txBody>
                    <a:bodyPr/>
                    <a:lstStyle/>
                    <a:p>
                      <a:r>
                        <a:rPr lang="en-US" b="1" dirty="0" smtClean="0">
                          <a:solidFill>
                            <a:srgbClr val="FF0000"/>
                          </a:solidFill>
                        </a:rPr>
                        <a:t>Adds options </a:t>
                      </a:r>
                      <a:r>
                        <a:rPr lang="en-US" dirty="0" smtClean="0"/>
                        <a:t>of anatomy, agricultural science, or successfully</a:t>
                      </a:r>
                      <a:r>
                        <a:rPr lang="en-US" baseline="0" dirty="0" smtClean="0"/>
                        <a:t> completing program/curriculum that provides the same content as chemistry or physics benchmarks, as determined by MDE. May fulfill requirement for third science credit by completing an MDE approved computer science program or curriculum or formal CTE program or curriculum </a:t>
                      </a:r>
                      <a:endParaRPr lang="en-US" dirty="0"/>
                    </a:p>
                  </a:txBody>
                  <a:tcPr/>
                </a:tc>
              </a:tr>
              <a:tr h="667091">
                <a:tc>
                  <a:txBody>
                    <a:bodyPr/>
                    <a:lstStyle/>
                    <a:p>
                      <a:r>
                        <a:rPr lang="en-US" dirty="0" smtClean="0"/>
                        <a:t>380.1278b(5)(g)</a:t>
                      </a:r>
                    </a:p>
                    <a:p>
                      <a:r>
                        <a:rPr lang="en-US" b="1" dirty="0" smtClean="0">
                          <a:solidFill>
                            <a:srgbClr val="FF0000"/>
                          </a:solidFill>
                        </a:rPr>
                        <a:t>PC</a:t>
                      </a:r>
                      <a:endParaRPr lang="en-US" b="1" dirty="0">
                        <a:solidFill>
                          <a:srgbClr val="FF0000"/>
                        </a:solidFill>
                      </a:endParaRPr>
                    </a:p>
                  </a:txBody>
                  <a:tcPr/>
                </a:tc>
                <a:tc>
                  <a:txBody>
                    <a:bodyPr/>
                    <a:lstStyle/>
                    <a:p>
                      <a:r>
                        <a:rPr lang="en-US" dirty="0" smtClean="0"/>
                        <a:t>Math</a:t>
                      </a:r>
                      <a:endParaRPr lang="en-US" dirty="0"/>
                    </a:p>
                  </a:txBody>
                  <a:tcPr/>
                </a:tc>
                <a:tc>
                  <a:txBody>
                    <a:bodyPr/>
                    <a:lstStyle/>
                    <a:p>
                      <a:r>
                        <a:rPr lang="en-US" dirty="0" smtClean="0"/>
                        <a:t>1 math credit completed during </a:t>
                      </a:r>
                      <a:r>
                        <a:rPr lang="en-US" b="1" dirty="0" smtClean="0">
                          <a:solidFill>
                            <a:srgbClr val="FF0000"/>
                          </a:solidFill>
                        </a:rPr>
                        <a:t>final 2 years</a:t>
                      </a:r>
                      <a:r>
                        <a:rPr lang="en-US" dirty="0" smtClean="0">
                          <a:solidFill>
                            <a:srgbClr val="FF0000"/>
                          </a:solidFill>
                        </a:rPr>
                        <a:t> </a:t>
                      </a:r>
                      <a:r>
                        <a:rPr lang="en-US" dirty="0" smtClean="0"/>
                        <a:t>of high school versus final year. </a:t>
                      </a:r>
                      <a:endParaRPr lang="en-US" dirty="0"/>
                    </a:p>
                  </a:txBody>
                  <a:tcPr/>
                </a:tc>
              </a:tr>
              <a:tr h="1447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380.1278b(5)(g)</a:t>
                      </a:r>
                    </a:p>
                    <a:p>
                      <a:r>
                        <a:rPr lang="en-US" dirty="0" smtClean="0"/>
                        <a:t>(iii)</a:t>
                      </a:r>
                    </a:p>
                    <a:p>
                      <a:r>
                        <a:rPr lang="en-US" b="1" dirty="0" smtClean="0">
                          <a:solidFill>
                            <a:srgbClr val="FF0000"/>
                          </a:solidFill>
                        </a:rPr>
                        <a:t>PC</a:t>
                      </a:r>
                      <a:endParaRPr lang="en-US" b="1" dirty="0">
                        <a:solidFill>
                          <a:srgbClr val="FF0000"/>
                        </a:solidFill>
                      </a:endParaRPr>
                    </a:p>
                  </a:txBody>
                  <a:tcPr/>
                </a:tc>
                <a:tc>
                  <a:txBody>
                    <a:bodyPr/>
                    <a:lstStyle/>
                    <a:p>
                      <a:r>
                        <a:rPr lang="en-US" dirty="0" smtClean="0"/>
                        <a:t>Algebra II</a:t>
                      </a:r>
                      <a:endParaRPr lang="en-US" dirty="0"/>
                    </a:p>
                  </a:txBody>
                  <a:tcPr/>
                </a:tc>
                <a:tc>
                  <a:txBody>
                    <a:bodyPr/>
                    <a:lstStyle/>
                    <a:p>
                      <a:r>
                        <a:rPr lang="en-US" dirty="0" smtClean="0"/>
                        <a:t> </a:t>
                      </a:r>
                      <a:r>
                        <a:rPr lang="en-US" b="1" dirty="0" smtClean="0">
                          <a:solidFill>
                            <a:srgbClr val="FF0000"/>
                          </a:solidFill>
                        </a:rPr>
                        <a:t>CTE option changed </a:t>
                      </a:r>
                      <a:r>
                        <a:rPr lang="en-US" dirty="0" smtClean="0"/>
                        <a:t>from completing same content as 1 semester of algebra II,</a:t>
                      </a:r>
                      <a:r>
                        <a:rPr lang="en-US" baseline="0" dirty="0" smtClean="0"/>
                        <a:t> </a:t>
                      </a:r>
                      <a:r>
                        <a:rPr lang="en-US" b="1" baseline="0" dirty="0" smtClean="0">
                          <a:solidFill>
                            <a:srgbClr val="FF0000"/>
                          </a:solidFill>
                        </a:rPr>
                        <a:t>to same content as algebra II benchmarks assessed on the MDE prescribed state high school assessment.</a:t>
                      </a:r>
                      <a:endParaRPr lang="en-US" b="1" dirty="0">
                        <a:solidFill>
                          <a:srgbClr val="FF0000"/>
                        </a:solidFill>
                      </a:endParaRPr>
                    </a:p>
                  </a:txBody>
                  <a:tcPr/>
                </a:tc>
              </a:tr>
              <a:tr h="746760">
                <a:tc>
                  <a:txBody>
                    <a:bodyPr/>
                    <a:lstStyle/>
                    <a:p>
                      <a:r>
                        <a:rPr lang="en-US" dirty="0" smtClean="0"/>
                        <a:t>380.1278b(5)(g) </a:t>
                      </a:r>
                    </a:p>
                    <a:p>
                      <a:r>
                        <a:rPr lang="en-US" dirty="0" smtClean="0"/>
                        <a:t>(iv) </a:t>
                      </a:r>
                      <a:r>
                        <a:rPr lang="en-US" b="1" dirty="0" smtClean="0">
                          <a:solidFill>
                            <a:srgbClr val="FF0000"/>
                          </a:solidFill>
                        </a:rPr>
                        <a:t>PC</a:t>
                      </a:r>
                      <a:endParaRPr lang="en-US" b="1" dirty="0">
                        <a:solidFill>
                          <a:srgbClr val="FF0000"/>
                        </a:solidFill>
                      </a:endParaRPr>
                    </a:p>
                  </a:txBody>
                  <a:tcPr/>
                </a:tc>
                <a:tc>
                  <a:txBody>
                    <a:bodyPr/>
                    <a:lstStyle/>
                    <a:p>
                      <a:r>
                        <a:rPr lang="en-US" dirty="0" smtClean="0"/>
                        <a:t>Algebra</a:t>
                      </a:r>
                      <a:r>
                        <a:rPr lang="en-US" baseline="0" dirty="0" smtClean="0"/>
                        <a:t> II</a:t>
                      </a:r>
                      <a:endParaRPr lang="en-US" dirty="0"/>
                    </a:p>
                  </a:txBody>
                  <a:tcPr/>
                </a:tc>
                <a:tc>
                  <a:txBody>
                    <a:bodyPr/>
                    <a:lstStyle/>
                    <a:p>
                      <a:r>
                        <a:rPr lang="en-US" b="1" dirty="0" smtClean="0">
                          <a:solidFill>
                            <a:srgbClr val="FF0000"/>
                          </a:solidFill>
                        </a:rPr>
                        <a:t>Adds technical mathematics </a:t>
                      </a:r>
                      <a:r>
                        <a:rPr lang="en-US" dirty="0" smtClean="0"/>
                        <a:t>to current statistics, functions and data analysis option</a:t>
                      </a:r>
                      <a:endParaRPr lang="en-US" dirty="0"/>
                    </a:p>
                  </a:txBody>
                  <a:tcPr/>
                </a:tc>
              </a:tr>
            </a:tbl>
          </a:graphicData>
        </a:graphic>
      </p:graphicFrame>
    </p:spTree>
    <p:extLst>
      <p:ext uri="{BB962C8B-B14F-4D97-AF65-F5344CB8AC3E}">
        <p14:creationId xmlns:p14="http://schemas.microsoft.com/office/powerpoint/2010/main" val="27589730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8305800" cy="1066800"/>
          </a:xfrm>
        </p:spPr>
        <p:txBody>
          <a:bodyPr/>
          <a:lstStyle/>
          <a:p>
            <a:r>
              <a:rPr lang="en-US" dirty="0"/>
              <a:t>News Flash re </a:t>
            </a:r>
            <a:r>
              <a:rPr lang="en-US" dirty="0" smtClean="0"/>
              <a:t>April </a:t>
            </a:r>
            <a:r>
              <a:rPr lang="en-US" dirty="0"/>
              <a:t>2015 Changes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0621320"/>
              </p:ext>
            </p:extLst>
          </p:nvPr>
        </p:nvGraphicFramePr>
        <p:xfrm>
          <a:off x="914400" y="838200"/>
          <a:ext cx="8229600" cy="6035040"/>
        </p:xfrm>
        <a:graphic>
          <a:graphicData uri="http://schemas.openxmlformats.org/drawingml/2006/table">
            <a:tbl>
              <a:tblPr firstRow="1" bandRow="1">
                <a:tableStyleId>{5C22544A-7EE6-4342-B048-85BDC9FD1C3A}</a:tableStyleId>
              </a:tblPr>
              <a:tblGrid>
                <a:gridCol w="1828800"/>
                <a:gridCol w="1600200"/>
                <a:gridCol w="4800600"/>
              </a:tblGrid>
              <a:tr h="609600">
                <a:tc>
                  <a:txBody>
                    <a:bodyPr/>
                    <a:lstStyle/>
                    <a:p>
                      <a:r>
                        <a:rPr lang="en-US" dirty="0" smtClean="0"/>
                        <a:t>CITATION</a:t>
                      </a:r>
                      <a:endParaRPr lang="en-US" dirty="0"/>
                    </a:p>
                  </a:txBody>
                  <a:tcPr/>
                </a:tc>
                <a:tc>
                  <a:txBody>
                    <a:bodyPr/>
                    <a:lstStyle/>
                    <a:p>
                      <a:r>
                        <a:rPr lang="en-US" dirty="0" smtClean="0"/>
                        <a:t>CREDIT </a:t>
                      </a:r>
                      <a:r>
                        <a:rPr lang="en-US" baseline="0" dirty="0" smtClean="0"/>
                        <a:t> AREA</a:t>
                      </a:r>
                      <a:endParaRPr lang="en-US" dirty="0"/>
                    </a:p>
                  </a:txBody>
                  <a:tcPr/>
                </a:tc>
                <a:tc>
                  <a:txBody>
                    <a:bodyPr/>
                    <a:lstStyle/>
                    <a:p>
                      <a:r>
                        <a:rPr lang="en-US" dirty="0" smtClean="0"/>
                        <a:t>MODIFICATION</a:t>
                      </a:r>
                      <a:endParaRPr lang="en-US" dirty="0"/>
                    </a:p>
                  </a:txBody>
                  <a:tcPr/>
                </a:tc>
              </a:tr>
              <a:tr h="370840">
                <a:tc>
                  <a:txBody>
                    <a:bodyPr/>
                    <a:lstStyle/>
                    <a:p>
                      <a:r>
                        <a:rPr lang="en-US" dirty="0" smtClean="0"/>
                        <a:t>380.1278b(5)(h) </a:t>
                      </a:r>
                    </a:p>
                    <a:p>
                      <a:r>
                        <a:rPr lang="en-US" dirty="0" smtClean="0"/>
                        <a:t>(ii)  </a:t>
                      </a:r>
                      <a:r>
                        <a:rPr lang="en-US" b="1" dirty="0" smtClean="0">
                          <a:solidFill>
                            <a:srgbClr val="FF0000"/>
                          </a:solidFill>
                        </a:rPr>
                        <a:t>PC</a:t>
                      </a:r>
                      <a:endParaRPr lang="en-US" b="1" dirty="0">
                        <a:solidFill>
                          <a:srgbClr val="FF0000"/>
                        </a:solidFill>
                      </a:endParaRPr>
                    </a:p>
                  </a:txBody>
                  <a:tcPr/>
                </a:tc>
                <a:tc>
                  <a:txBody>
                    <a:bodyPr/>
                    <a:lstStyle/>
                    <a:p>
                      <a:r>
                        <a:rPr lang="en-US" dirty="0" smtClean="0"/>
                        <a:t>Social science</a:t>
                      </a:r>
                      <a:endParaRPr lang="en-US" dirty="0"/>
                    </a:p>
                  </a:txBody>
                  <a:tcPr/>
                </a:tc>
                <a:tc>
                  <a:txBody>
                    <a:bodyPr/>
                    <a:lstStyle/>
                    <a:p>
                      <a:r>
                        <a:rPr lang="en-US" dirty="0" smtClean="0"/>
                        <a:t>Rigor up option</a:t>
                      </a:r>
                      <a:r>
                        <a:rPr lang="en-US" baseline="0" dirty="0" smtClean="0"/>
                        <a:t> for </a:t>
                      </a:r>
                      <a:r>
                        <a:rPr lang="en-US" baseline="0" dirty="0" smtClean="0">
                          <a:solidFill>
                            <a:srgbClr val="FF0000"/>
                          </a:solidFill>
                        </a:rPr>
                        <a:t>3</a:t>
                      </a:r>
                      <a:r>
                        <a:rPr lang="en-US" baseline="30000" dirty="0" smtClean="0">
                          <a:solidFill>
                            <a:srgbClr val="FF0000"/>
                          </a:solidFill>
                        </a:rPr>
                        <a:t>rd</a:t>
                      </a:r>
                      <a:r>
                        <a:rPr lang="en-US" baseline="0" dirty="0" smtClean="0">
                          <a:solidFill>
                            <a:srgbClr val="FF0000"/>
                          </a:solidFill>
                        </a:rPr>
                        <a:t> of 3 credits </a:t>
                      </a:r>
                      <a:r>
                        <a:rPr lang="en-US" baseline="0" dirty="0" smtClean="0"/>
                        <a:t>modified to include </a:t>
                      </a:r>
                      <a:r>
                        <a:rPr lang="en-US" b="0" baseline="0" dirty="0" smtClean="0">
                          <a:solidFill>
                            <a:srgbClr val="FF0000"/>
                          </a:solidFill>
                        </a:rPr>
                        <a:t>completion of formal </a:t>
                      </a:r>
                      <a:r>
                        <a:rPr lang="en-US" baseline="0" dirty="0" smtClean="0">
                          <a:solidFill>
                            <a:srgbClr val="FF0000"/>
                          </a:solidFill>
                        </a:rPr>
                        <a:t>CTE program</a:t>
                      </a:r>
                      <a:r>
                        <a:rPr lang="en-US" baseline="0" dirty="0" smtClean="0"/>
                        <a:t>. </a:t>
                      </a:r>
                      <a:endParaRPr lang="en-US" dirty="0"/>
                    </a:p>
                  </a:txBody>
                  <a:tcPr/>
                </a:tc>
              </a:tr>
              <a:tr h="370840">
                <a:tc>
                  <a:txBody>
                    <a:bodyPr/>
                    <a:lstStyle/>
                    <a:p>
                      <a:r>
                        <a:rPr lang="en-US" dirty="0" smtClean="0"/>
                        <a:t>380.1278a(iii)</a:t>
                      </a:r>
                      <a:endParaRPr lang="en-US" dirty="0"/>
                    </a:p>
                  </a:txBody>
                  <a:tcPr/>
                </a:tc>
                <a:tc>
                  <a:txBody>
                    <a:bodyPr/>
                    <a:lstStyle/>
                    <a:p>
                      <a:r>
                        <a:rPr lang="en-US" dirty="0" smtClean="0"/>
                        <a:t>HPE</a:t>
                      </a:r>
                      <a:endParaRPr lang="en-US" dirty="0"/>
                    </a:p>
                  </a:txBody>
                  <a:tcPr/>
                </a:tc>
                <a:tc>
                  <a:txBody>
                    <a:bodyPr/>
                    <a:lstStyle/>
                    <a:p>
                      <a:r>
                        <a:rPr lang="en-US" dirty="0" smtClean="0"/>
                        <a:t>Allows option of at least ½ credit in health aligned</a:t>
                      </a:r>
                      <a:r>
                        <a:rPr lang="en-US" baseline="0" dirty="0" smtClean="0"/>
                        <a:t> with MDE guidelines and </a:t>
                      </a:r>
                      <a:r>
                        <a:rPr lang="en-US" baseline="0" dirty="0" smtClean="0">
                          <a:solidFill>
                            <a:srgbClr val="FF0000"/>
                          </a:solidFill>
                        </a:rPr>
                        <a:t>at least ½ credit awarded by the district for approved participation in extracurricular athletics or other EC activities involving physical activity. </a:t>
                      </a:r>
                      <a:endParaRPr lang="en-US" dirty="0">
                        <a:solidFill>
                          <a:srgbClr val="FF0000"/>
                        </a:solidFill>
                      </a:endParaRPr>
                    </a:p>
                  </a:txBody>
                  <a:tcPr/>
                </a:tc>
              </a:tr>
              <a:tr h="370840">
                <a:tc>
                  <a:txBody>
                    <a:bodyPr/>
                    <a:lstStyle/>
                    <a:p>
                      <a:r>
                        <a:rPr lang="en-US" dirty="0" smtClean="0"/>
                        <a:t>380.1278b(5)(i)</a:t>
                      </a:r>
                    </a:p>
                    <a:p>
                      <a:r>
                        <a:rPr lang="en-US" b="1" dirty="0" smtClean="0">
                          <a:solidFill>
                            <a:srgbClr val="FF0000"/>
                          </a:solidFill>
                        </a:rPr>
                        <a:t>PC</a:t>
                      </a:r>
                      <a:endParaRPr lang="en-US" b="1" dirty="0">
                        <a:solidFill>
                          <a:srgbClr val="FF0000"/>
                        </a:solidFill>
                      </a:endParaRPr>
                    </a:p>
                  </a:txBody>
                  <a:tcPr/>
                </a:tc>
                <a:tc>
                  <a:txBody>
                    <a:bodyPr/>
                    <a:lstStyle/>
                    <a:p>
                      <a:r>
                        <a:rPr lang="en-US" dirty="0" smtClean="0"/>
                        <a:t>HPE</a:t>
                      </a:r>
                      <a:endParaRPr lang="en-US" dirty="0"/>
                    </a:p>
                  </a:txBody>
                  <a:tcPr/>
                </a:tc>
                <a:tc>
                  <a:txBody>
                    <a:bodyPr/>
                    <a:lstStyle/>
                    <a:p>
                      <a:r>
                        <a:rPr lang="en-US" dirty="0" smtClean="0"/>
                        <a:t>Substitution</a:t>
                      </a:r>
                      <a:r>
                        <a:rPr lang="en-US" baseline="0" dirty="0" smtClean="0"/>
                        <a:t> rigor up option modified to include completion of formal </a:t>
                      </a:r>
                      <a:r>
                        <a:rPr lang="en-US" baseline="0" dirty="0" smtClean="0">
                          <a:solidFill>
                            <a:srgbClr val="FF0000"/>
                          </a:solidFill>
                        </a:rPr>
                        <a:t>CTE program</a:t>
                      </a:r>
                      <a:endParaRPr lang="en-US" dirty="0">
                        <a:solidFill>
                          <a:srgbClr val="FF0000"/>
                        </a:solidFill>
                      </a:endParaRPr>
                    </a:p>
                  </a:txBody>
                  <a:tcPr/>
                </a:tc>
              </a:tr>
              <a:tr h="370840">
                <a:tc>
                  <a:txBody>
                    <a:bodyPr/>
                    <a:lstStyle/>
                    <a:p>
                      <a:r>
                        <a:rPr lang="en-US" dirty="0" smtClean="0"/>
                        <a:t>380.1278b(5)(j)</a:t>
                      </a:r>
                    </a:p>
                    <a:p>
                      <a:r>
                        <a:rPr lang="en-US" b="1" dirty="0" smtClean="0">
                          <a:solidFill>
                            <a:srgbClr val="FF0000"/>
                          </a:solidFill>
                        </a:rPr>
                        <a:t>PC</a:t>
                      </a:r>
                      <a:endParaRPr lang="en-US" b="1" dirty="0">
                        <a:solidFill>
                          <a:srgbClr val="FF0000"/>
                        </a:solidFill>
                      </a:endParaRPr>
                    </a:p>
                  </a:txBody>
                  <a:tcPr/>
                </a:tc>
                <a:tc>
                  <a:txBody>
                    <a:bodyPr/>
                    <a:lstStyle/>
                    <a:p>
                      <a:r>
                        <a:rPr lang="en-US" dirty="0" smtClean="0"/>
                        <a:t>Visual, performing or applied arts </a:t>
                      </a:r>
                      <a:endParaRPr lang="en-US" dirty="0"/>
                    </a:p>
                  </a:txBody>
                  <a:tcPr/>
                </a:tc>
                <a:tc>
                  <a:txBody>
                    <a:bodyPr/>
                    <a:lstStyle/>
                    <a:p>
                      <a:r>
                        <a:rPr lang="en-US" dirty="0" smtClean="0"/>
                        <a:t>Substitution rigor up option modified to include completion of formal </a:t>
                      </a:r>
                      <a:r>
                        <a:rPr lang="en-US" dirty="0" smtClean="0">
                          <a:solidFill>
                            <a:srgbClr val="FF0000"/>
                          </a:solidFill>
                        </a:rPr>
                        <a:t>CTE program</a:t>
                      </a:r>
                      <a:endParaRPr lang="en-US" dirty="0">
                        <a:solidFill>
                          <a:srgbClr val="FF0000"/>
                        </a:solidFill>
                      </a:endParaRPr>
                    </a:p>
                  </a:txBody>
                  <a:tcPr/>
                </a:tc>
              </a:tr>
              <a:tr h="370840">
                <a:tc>
                  <a:txBody>
                    <a:bodyPr/>
                    <a:lstStyle/>
                    <a:p>
                      <a:r>
                        <a:rPr lang="en-US" dirty="0" smtClean="0"/>
                        <a:t>390.1278b(11)</a:t>
                      </a:r>
                    </a:p>
                    <a:p>
                      <a:r>
                        <a:rPr lang="en-US" b="1" dirty="0" smtClean="0">
                          <a:solidFill>
                            <a:srgbClr val="FF0000"/>
                          </a:solidFill>
                        </a:rPr>
                        <a:t>Core</a:t>
                      </a:r>
                      <a:endParaRPr lang="en-US" b="1" dirty="0">
                        <a:solidFill>
                          <a:srgbClr val="FF0000"/>
                        </a:solidFill>
                      </a:endParaRPr>
                    </a:p>
                  </a:txBody>
                  <a:tcPr/>
                </a:tc>
                <a:tc>
                  <a:txBody>
                    <a:bodyPr/>
                    <a:lstStyle/>
                    <a:p>
                      <a:r>
                        <a:rPr lang="en-US" dirty="0" smtClean="0"/>
                        <a:t>Many credit areas</a:t>
                      </a:r>
                      <a:endParaRPr lang="en-US" dirty="0"/>
                    </a:p>
                  </a:txBody>
                  <a:tcPr/>
                </a:tc>
                <a:tc>
                  <a:txBody>
                    <a:bodyPr/>
                    <a:lstStyle/>
                    <a:p>
                      <a:r>
                        <a:rPr lang="en-US" dirty="0" smtClean="0"/>
                        <a:t>Language added in section addressing EDP:</a:t>
                      </a:r>
                    </a:p>
                    <a:p>
                      <a:r>
                        <a:rPr lang="en-US" dirty="0" smtClean="0">
                          <a:solidFill>
                            <a:srgbClr val="FF0000"/>
                          </a:solidFill>
                        </a:rPr>
                        <a:t>“During the process of developing and reviewing a pupil’s EDP, the pupil shall be advised that many of the curricular requirements of [MMC</a:t>
                      </a:r>
                      <a:r>
                        <a:rPr lang="en-US" baseline="0" dirty="0" smtClean="0">
                          <a:solidFill>
                            <a:srgbClr val="FF0000"/>
                          </a:solidFill>
                        </a:rPr>
                        <a:t> law] may be fulfilled through CTE.”</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val="19709229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8305800" cy="838200"/>
          </a:xfrm>
        </p:spPr>
        <p:txBody>
          <a:bodyPr/>
          <a:lstStyle/>
          <a:p>
            <a:r>
              <a:rPr lang="en-US" dirty="0"/>
              <a:t>News Flash re </a:t>
            </a:r>
            <a:r>
              <a:rPr lang="en-US" dirty="0" smtClean="0"/>
              <a:t>April 2015 </a:t>
            </a:r>
            <a:r>
              <a:rPr lang="en-US" dirty="0"/>
              <a:t>Changes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0331600"/>
              </p:ext>
            </p:extLst>
          </p:nvPr>
        </p:nvGraphicFramePr>
        <p:xfrm>
          <a:off x="914400" y="762000"/>
          <a:ext cx="8229600" cy="6011989"/>
        </p:xfrm>
        <a:graphic>
          <a:graphicData uri="http://schemas.openxmlformats.org/drawingml/2006/table">
            <a:tbl>
              <a:tblPr firstRow="1" bandRow="1">
                <a:tableStyleId>{5C22544A-7EE6-4342-B048-85BDC9FD1C3A}</a:tableStyleId>
              </a:tblPr>
              <a:tblGrid>
                <a:gridCol w="1600200"/>
                <a:gridCol w="1524000"/>
                <a:gridCol w="5105400"/>
              </a:tblGrid>
              <a:tr h="609600">
                <a:tc>
                  <a:txBody>
                    <a:bodyPr/>
                    <a:lstStyle/>
                    <a:p>
                      <a:r>
                        <a:rPr lang="en-US" dirty="0" smtClean="0"/>
                        <a:t>CITATION</a:t>
                      </a:r>
                      <a:endParaRPr lang="en-US" dirty="0"/>
                    </a:p>
                  </a:txBody>
                  <a:tcPr/>
                </a:tc>
                <a:tc>
                  <a:txBody>
                    <a:bodyPr/>
                    <a:lstStyle/>
                    <a:p>
                      <a:r>
                        <a:rPr lang="en-US" dirty="0" smtClean="0"/>
                        <a:t>CREDIT AREA</a:t>
                      </a:r>
                      <a:endParaRPr lang="en-US" dirty="0"/>
                    </a:p>
                  </a:txBody>
                  <a:tcPr/>
                </a:tc>
                <a:tc>
                  <a:txBody>
                    <a:bodyPr/>
                    <a:lstStyle/>
                    <a:p>
                      <a:r>
                        <a:rPr lang="en-US" dirty="0" smtClean="0"/>
                        <a:t>MODIFICATION</a:t>
                      </a:r>
                      <a:endParaRPr lang="en-US" dirty="0"/>
                    </a:p>
                  </a:txBody>
                  <a:tcPr/>
                </a:tc>
              </a:tr>
              <a:tr h="5371909">
                <a:tc>
                  <a:txBody>
                    <a:bodyPr/>
                    <a:lstStyle/>
                    <a:p>
                      <a:r>
                        <a:rPr lang="en-US" dirty="0" smtClean="0"/>
                        <a:t>280.1278a(2)</a:t>
                      </a:r>
                    </a:p>
                    <a:p>
                      <a:r>
                        <a:rPr lang="en-US" b="1" dirty="0" smtClean="0">
                          <a:solidFill>
                            <a:srgbClr val="FF0000"/>
                          </a:solidFill>
                        </a:rPr>
                        <a:t>Core</a:t>
                      </a:r>
                      <a:endParaRPr lang="en-US" b="1" dirty="0">
                        <a:solidFill>
                          <a:srgbClr val="FF0000"/>
                        </a:solidFill>
                      </a:endParaRPr>
                    </a:p>
                  </a:txBody>
                  <a:tcPr/>
                </a:tc>
                <a:tc>
                  <a:txBody>
                    <a:bodyPr/>
                    <a:lstStyle/>
                    <a:p>
                      <a:r>
                        <a:rPr lang="en-US" dirty="0" smtClean="0"/>
                        <a:t>Language other than English</a:t>
                      </a:r>
                      <a:endParaRPr lang="en-US" dirty="0"/>
                    </a:p>
                  </a:txBody>
                  <a:tcPr/>
                </a:tc>
                <a:tc>
                  <a:txBody>
                    <a:bodyPr/>
                    <a:lstStyle/>
                    <a:p>
                      <a:r>
                        <a:rPr lang="en-US" dirty="0" smtClean="0"/>
                        <a:t>1.Modifies by clarifying that the 2 credits earned</a:t>
                      </a:r>
                      <a:r>
                        <a:rPr lang="en-US" baseline="0" dirty="0" smtClean="0"/>
                        <a:t> during grades K-12 </a:t>
                      </a:r>
                      <a:r>
                        <a:rPr lang="en-US" b="0" baseline="0" dirty="0" smtClean="0"/>
                        <a:t>are</a:t>
                      </a:r>
                      <a:r>
                        <a:rPr lang="en-US" b="1" baseline="0" dirty="0" smtClean="0"/>
                        <a:t> </a:t>
                      </a:r>
                      <a:r>
                        <a:rPr lang="en-US" b="1" baseline="0" dirty="0" smtClean="0">
                          <a:solidFill>
                            <a:srgbClr val="FF0000"/>
                          </a:solidFill>
                        </a:rPr>
                        <a:t>grade appropriate</a:t>
                      </a:r>
                    </a:p>
                    <a:p>
                      <a:endParaRPr lang="en-US" baseline="0" dirty="0" smtClean="0"/>
                    </a:p>
                    <a:p>
                      <a:r>
                        <a:rPr lang="en-US" b="1" baseline="0" dirty="0" smtClean="0">
                          <a:solidFill>
                            <a:srgbClr val="FF0000"/>
                          </a:solidFill>
                        </a:rPr>
                        <a:t>2. For pupils who graduate from high school in the years 2015 through 2020 only, may partially or fully fulfill 1 of the 2 required credits by completing MDE approved formal CTE program or curriculum or by completing visual or performing arts instruction that is in addition to the existing 1 credit requirement in this area.  </a:t>
                      </a:r>
                    </a:p>
                    <a:p>
                      <a:endParaRPr lang="en-US" b="1" baseline="0" dirty="0" smtClean="0">
                        <a:solidFill>
                          <a:srgbClr val="FF0000"/>
                        </a:solidFill>
                      </a:endParaRPr>
                    </a:p>
                    <a:p>
                      <a:r>
                        <a:rPr lang="en-US" b="1" baseline="0" dirty="0" smtClean="0">
                          <a:solidFill>
                            <a:srgbClr val="FF0000"/>
                          </a:solidFill>
                        </a:rPr>
                        <a:t>NOTE:  Per MDE FAQ, 2015 grads exempt from two credit world language requirement</a:t>
                      </a:r>
                    </a:p>
                    <a:p>
                      <a:endParaRPr lang="en-US" b="1" baseline="0" dirty="0" smtClean="0"/>
                    </a:p>
                    <a:p>
                      <a:r>
                        <a:rPr lang="en-US" baseline="0" dirty="0" smtClean="0"/>
                        <a:t>3.Districts are strongly encouraged to ensure that all pupils complete at least 1 credit in a language other than English in grades K-6.</a:t>
                      </a:r>
                      <a:endParaRPr lang="en-US" dirty="0"/>
                    </a:p>
                  </a:txBody>
                  <a:tcPr/>
                </a:tc>
              </a:tr>
            </a:tbl>
          </a:graphicData>
        </a:graphic>
      </p:graphicFrame>
    </p:spTree>
    <p:extLst>
      <p:ext uri="{BB962C8B-B14F-4D97-AF65-F5344CB8AC3E}">
        <p14:creationId xmlns:p14="http://schemas.microsoft.com/office/powerpoint/2010/main" val="28284055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38200" y="274638"/>
            <a:ext cx="8305800" cy="1143000"/>
          </a:xfrm>
        </p:spPr>
        <p:txBody>
          <a:bodyPr/>
          <a:lstStyle/>
          <a:p>
            <a:pPr eaLnBrk="1" hangingPunct="1"/>
            <a:r>
              <a:rPr lang="en-US" sz="3600" dirty="0" smtClean="0"/>
              <a:t>Special (k):  </a:t>
            </a:r>
            <a:br>
              <a:rPr lang="en-US" sz="3600" dirty="0" smtClean="0"/>
            </a:br>
            <a:r>
              <a:rPr lang="en-US" sz="3600" dirty="0" smtClean="0"/>
              <a:t>More Latitude for Students with IEPs </a:t>
            </a:r>
          </a:p>
        </p:txBody>
      </p:sp>
      <p:sp>
        <p:nvSpPr>
          <p:cNvPr id="22531" name="Rectangle 3"/>
          <p:cNvSpPr>
            <a:spLocks noGrp="1" noChangeArrowheads="1"/>
          </p:cNvSpPr>
          <p:nvPr>
            <p:ph idx="1"/>
          </p:nvPr>
        </p:nvSpPr>
        <p:spPr>
          <a:xfrm>
            <a:off x="838200" y="1600200"/>
            <a:ext cx="8305800" cy="4572000"/>
          </a:xfrm>
        </p:spPr>
        <p:txBody>
          <a:bodyPr/>
          <a:lstStyle/>
          <a:p>
            <a:pPr marL="107950" indent="0" eaLnBrk="1" hangingPunct="1">
              <a:buFont typeface="Wingdings 3" pitchFamily="18" charset="2"/>
              <a:buNone/>
            </a:pPr>
            <a:r>
              <a:rPr lang="en-US" altLang="en-US" sz="2400" i="1" dirty="0" smtClean="0"/>
              <a:t>(k) If the parent or legal guardian of a pupil requests as part of the pupil's personal curriculum a modification of the Michigan merit standard requirements that would not otherwise be allowed under this section and demonstrates that the modification is necessary because the pupil is a child with a disability, the school district or public school academy may allow that </a:t>
            </a:r>
            <a:r>
              <a:rPr lang="en-US" altLang="en-US" sz="2400" b="1" i="1" dirty="0" smtClean="0"/>
              <a:t>additional modification to the extent necessary because of the pupil's disability if the group under subdivision (a) determines that the modification is consistent with both the pupil's </a:t>
            </a:r>
            <a:r>
              <a:rPr lang="en-US" altLang="en-US" sz="2400" b="1" dirty="0" smtClean="0"/>
              <a:t>educational development plan </a:t>
            </a:r>
            <a:r>
              <a:rPr lang="en-US" altLang="en-US" sz="2400" b="1" i="1" dirty="0" smtClean="0"/>
              <a:t>under subsection (11) and the pupil's </a:t>
            </a:r>
            <a:r>
              <a:rPr lang="en-US" altLang="en-US" sz="2400" b="1" dirty="0" smtClean="0"/>
              <a:t>individualized education program. </a:t>
            </a: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38200" y="0"/>
            <a:ext cx="8305800" cy="914400"/>
          </a:xfrm>
        </p:spPr>
        <p:txBody>
          <a:bodyPr/>
          <a:lstStyle/>
          <a:p>
            <a:pPr eaLnBrk="1" hangingPunct="1"/>
            <a:r>
              <a:rPr lang="en-US" sz="4000" dirty="0" smtClean="0"/>
              <a:t>PC Modification for Students w/IEPs</a:t>
            </a:r>
          </a:p>
        </p:txBody>
      </p:sp>
      <p:sp>
        <p:nvSpPr>
          <p:cNvPr id="23555" name="Rectangle 3"/>
          <p:cNvSpPr>
            <a:spLocks noGrp="1" noChangeArrowheads="1"/>
          </p:cNvSpPr>
          <p:nvPr>
            <p:ph idx="1"/>
          </p:nvPr>
        </p:nvSpPr>
        <p:spPr>
          <a:xfrm>
            <a:off x="762000" y="838200"/>
            <a:ext cx="8382000" cy="6019800"/>
          </a:xfrm>
        </p:spPr>
        <p:txBody>
          <a:bodyPr/>
          <a:lstStyle/>
          <a:p>
            <a:pPr eaLnBrk="1" hangingPunct="1"/>
            <a:r>
              <a:rPr lang="en-US" altLang="en-US" dirty="0" smtClean="0"/>
              <a:t>Special (k) language</a:t>
            </a:r>
          </a:p>
          <a:p>
            <a:pPr lvl="1" eaLnBrk="1" hangingPunct="1"/>
            <a:r>
              <a:rPr lang="en-US" altLang="en-US" dirty="0" smtClean="0"/>
              <a:t>May request modifications not otherwise allowable in PC language applicable to all Ss</a:t>
            </a:r>
          </a:p>
          <a:p>
            <a:pPr lvl="2" eaLnBrk="1" hangingPunct="1"/>
            <a:r>
              <a:rPr lang="en-US" altLang="en-US" dirty="0" smtClean="0"/>
              <a:t>MMC language already allows PC to incorporate as much of HSCEs “as practicable” for the student</a:t>
            </a:r>
          </a:p>
          <a:p>
            <a:pPr lvl="2" eaLnBrk="1" hangingPunct="1"/>
            <a:r>
              <a:rPr lang="en-US" altLang="en-US" dirty="0" smtClean="0"/>
              <a:t>Thus greater utility for modifying MMC credit requirements</a:t>
            </a:r>
          </a:p>
          <a:p>
            <a:pPr lvl="1" eaLnBrk="1" hangingPunct="1"/>
            <a:r>
              <a:rPr lang="en-US" altLang="en-US" dirty="0" smtClean="0"/>
              <a:t>Caveats:</a:t>
            </a:r>
          </a:p>
          <a:p>
            <a:pPr lvl="2" eaLnBrk="1" hangingPunct="1"/>
            <a:r>
              <a:rPr lang="en-US" altLang="en-US" dirty="0" smtClean="0"/>
              <a:t>PC must require same total # of credits as for all Ss </a:t>
            </a:r>
          </a:p>
          <a:p>
            <a:pPr lvl="2" eaLnBrk="1" hangingPunct="1"/>
            <a:r>
              <a:rPr lang="en-US" altLang="en-US" dirty="0" smtClean="0"/>
              <a:t>PC modification does not create alternate curriculum, and must be</a:t>
            </a:r>
          </a:p>
          <a:p>
            <a:pPr lvl="2" eaLnBrk="1" hangingPunct="1"/>
            <a:r>
              <a:rPr lang="en-US" altLang="en-US" dirty="0" smtClean="0"/>
              <a:t>necessary because of the pupil’s disability</a:t>
            </a:r>
          </a:p>
          <a:p>
            <a:pPr lvl="2" eaLnBrk="1" hangingPunct="1"/>
            <a:r>
              <a:rPr lang="en-US" altLang="en-US" dirty="0" smtClean="0"/>
              <a:t>consistent with the pupil’s EDP and IEP        </a:t>
            </a: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14400" y="0"/>
            <a:ext cx="8229600" cy="990600"/>
          </a:xfrm>
        </p:spPr>
        <p:txBody>
          <a:bodyPr/>
          <a:lstStyle/>
          <a:p>
            <a:pPr eaLnBrk="1" hangingPunct="1"/>
            <a:r>
              <a:rPr lang="en-US" sz="3600" dirty="0" smtClean="0"/>
              <a:t>What Can be MODIFIED?</a:t>
            </a:r>
          </a:p>
        </p:txBody>
      </p:sp>
      <p:sp>
        <p:nvSpPr>
          <p:cNvPr id="24579" name="Rectangle 3"/>
          <p:cNvSpPr>
            <a:spLocks noGrp="1" noChangeArrowheads="1"/>
          </p:cNvSpPr>
          <p:nvPr>
            <p:ph idx="1"/>
          </p:nvPr>
        </p:nvSpPr>
        <p:spPr>
          <a:xfrm>
            <a:off x="838200" y="838200"/>
            <a:ext cx="8305800" cy="5715000"/>
          </a:xfrm>
        </p:spPr>
        <p:txBody>
          <a:bodyPr/>
          <a:lstStyle/>
          <a:p>
            <a:pPr marL="107950" indent="0" eaLnBrk="1" hangingPunct="1">
              <a:buFont typeface="Wingdings 3" pitchFamily="18" charset="2"/>
              <a:buNone/>
            </a:pPr>
            <a:r>
              <a:rPr lang="en-US" altLang="en-US" dirty="0" smtClean="0"/>
              <a:t>Can a student with an IEP be granted a PC that exempts him or her from Algebra II altogether?</a:t>
            </a:r>
          </a:p>
          <a:p>
            <a:pPr marL="107950" indent="0" eaLnBrk="1" hangingPunct="1">
              <a:buFont typeface="Wingdings 3" pitchFamily="18" charset="2"/>
              <a:buNone/>
            </a:pPr>
            <a:r>
              <a:rPr lang="en-US" altLang="en-US" dirty="0" smtClean="0"/>
              <a:t>Yes.  Using information about the student’s current ability in the area as well as limitations determined by the disability, the PCDT must determine which, IF ANY, of the Algebra II HSCE the student can reasonably be expected to master if provided with supports.    (MDE Personal Curriculum Guidelines FAQ p. 17-18)</a:t>
            </a:r>
          </a:p>
          <a:p>
            <a:pPr marL="107950" indent="0" eaLnBrk="1" hangingPunct="1">
              <a:buFont typeface="Wingdings 3" pitchFamily="18" charset="2"/>
              <a:buNone/>
            </a:pPr>
            <a:endParaRPr lang="en-US" altLang="en-US"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173163" y="0"/>
            <a:ext cx="7772400" cy="914400"/>
          </a:xfrm>
        </p:spPr>
        <p:txBody>
          <a:bodyPr/>
          <a:lstStyle/>
          <a:p>
            <a:pPr eaLnBrk="1" hangingPunct="1"/>
            <a:r>
              <a:rPr lang="en-US" dirty="0" smtClean="0"/>
              <a:t>The 3 Cornerstones of the MMC</a:t>
            </a:r>
          </a:p>
        </p:txBody>
      </p:sp>
      <p:sp>
        <p:nvSpPr>
          <p:cNvPr id="6147" name="Content Placeholder 2"/>
          <p:cNvSpPr>
            <a:spLocks noGrp="1"/>
          </p:cNvSpPr>
          <p:nvPr>
            <p:ph idx="1"/>
          </p:nvPr>
        </p:nvSpPr>
        <p:spPr>
          <a:xfrm>
            <a:off x="838200" y="838200"/>
            <a:ext cx="8305800" cy="5715000"/>
          </a:xfrm>
        </p:spPr>
        <p:txBody>
          <a:bodyPr/>
          <a:lstStyle/>
          <a:p>
            <a:pPr eaLnBrk="1" hangingPunct="1"/>
            <a:r>
              <a:rPr lang="en-US" altLang="en-US" dirty="0" smtClean="0"/>
              <a:t>#1= A list of required credits for graduation</a:t>
            </a:r>
          </a:p>
          <a:p>
            <a:pPr marL="914400" lvl="2" indent="0" eaLnBrk="1" hangingPunct="1">
              <a:buNone/>
            </a:pPr>
            <a:endParaRPr lang="en-US" altLang="en-US" dirty="0" smtClean="0"/>
          </a:p>
          <a:p>
            <a:pPr eaLnBrk="1" hangingPunct="1"/>
            <a:r>
              <a:rPr lang="en-US" altLang="en-US" dirty="0" smtClean="0"/>
              <a:t>#2= Content expectations/guidelines for each of the credit requirements</a:t>
            </a:r>
          </a:p>
          <a:p>
            <a:pPr marL="0" indent="0" eaLnBrk="1" hangingPunct="1">
              <a:buNone/>
            </a:pPr>
            <a:endParaRPr lang="en-US" altLang="en-US" dirty="0" smtClean="0"/>
          </a:p>
          <a:p>
            <a:pPr eaLnBrk="1" hangingPunct="1"/>
            <a:r>
              <a:rPr lang="en-US" altLang="en-US" dirty="0" smtClean="0"/>
              <a:t>#3= Secondary credit assessments (SCAs) to assure earned credit based on competency</a:t>
            </a:r>
          </a:p>
          <a:p>
            <a:pPr eaLnBrk="1" hangingPunct="1"/>
            <a:endParaRPr lang="en-US" altLang="en-US" dirty="0" smtClean="0"/>
          </a:p>
          <a:p>
            <a:pPr eaLnBrk="1" hangingPunct="1"/>
            <a:endParaRPr lang="en-US" alt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p:txBody>
          <a:bodyPr/>
          <a:lstStyle/>
          <a:p>
            <a:pPr eaLnBrk="1" hangingPunct="1"/>
            <a:r>
              <a:rPr lang="en-US" dirty="0" smtClean="0"/>
              <a:t>Myth #5</a:t>
            </a:r>
          </a:p>
        </p:txBody>
      </p:sp>
      <p:sp>
        <p:nvSpPr>
          <p:cNvPr id="28675" name="Subtitle 2"/>
          <p:cNvSpPr>
            <a:spLocks noGrp="1"/>
          </p:cNvSpPr>
          <p:nvPr>
            <p:ph type="subTitle" idx="1"/>
          </p:nvPr>
        </p:nvSpPr>
        <p:spPr/>
        <p:txBody>
          <a:bodyPr/>
          <a:lstStyle/>
          <a:p>
            <a:pPr eaLnBrk="1" hangingPunct="1"/>
            <a:r>
              <a:rPr lang="en-US" altLang="en-US" b="1" dirty="0" smtClean="0"/>
              <a:t>All you need to do a PC is a set of forms.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p:cTn id="7" dur="500" fill="hold"/>
                                        <p:tgtEl>
                                          <p:spTgt spid="286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867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0"/>
            <a:ext cx="8153400" cy="1295400"/>
          </a:xfrm>
        </p:spPr>
        <p:txBody>
          <a:bodyPr>
            <a:normAutofit fontScale="90000"/>
          </a:bodyPr>
          <a:lstStyle/>
          <a:p>
            <a:pPr eaLnBrk="1" hangingPunct="1">
              <a:defRPr/>
            </a:pPr>
            <a:r>
              <a:rPr lang="en-US" dirty="0" smtClean="0"/>
              <a:t>Fact:  The district needs to develop decision rules to guide the PCDT. </a:t>
            </a:r>
            <a:endParaRPr lang="en-US" dirty="0"/>
          </a:p>
        </p:txBody>
      </p:sp>
      <p:sp>
        <p:nvSpPr>
          <p:cNvPr id="26627" name="Content Placeholder 1"/>
          <p:cNvSpPr>
            <a:spLocks noGrp="1"/>
          </p:cNvSpPr>
          <p:nvPr>
            <p:ph idx="1"/>
          </p:nvPr>
        </p:nvSpPr>
        <p:spPr>
          <a:xfrm>
            <a:off x="914400" y="1481138"/>
            <a:ext cx="8229600" cy="4525962"/>
          </a:xfrm>
        </p:spPr>
        <p:txBody>
          <a:bodyPr/>
          <a:lstStyle/>
          <a:p>
            <a:pPr marL="107950" indent="0" eaLnBrk="1" hangingPunct="1">
              <a:buFont typeface="Wingdings 3" pitchFamily="18" charset="2"/>
              <a:buNone/>
            </a:pPr>
            <a:r>
              <a:rPr lang="en-US" altLang="en-US" dirty="0" smtClean="0"/>
              <a:t>“Local districts and/or boards of education continue to be responsible for establishing </a:t>
            </a:r>
            <a:r>
              <a:rPr lang="en-US" altLang="en-US" b="1" dirty="0" smtClean="0"/>
              <a:t>criteria</a:t>
            </a:r>
            <a:r>
              <a:rPr lang="en-US" altLang="en-US" dirty="0" smtClean="0"/>
              <a:t> for content </a:t>
            </a:r>
            <a:r>
              <a:rPr lang="en-US" altLang="en-US" b="1" dirty="0" smtClean="0"/>
              <a:t>mastery,</a:t>
            </a:r>
            <a:r>
              <a:rPr lang="en-US" altLang="en-US" dirty="0" smtClean="0"/>
              <a:t> the </a:t>
            </a:r>
            <a:r>
              <a:rPr lang="en-US" altLang="en-US" b="1" dirty="0" smtClean="0"/>
              <a:t>definition of proficiency</a:t>
            </a:r>
            <a:r>
              <a:rPr lang="en-US" altLang="en-US" dirty="0" smtClean="0"/>
              <a:t>, </a:t>
            </a:r>
            <a:r>
              <a:rPr lang="en-US" altLang="en-US" b="1" dirty="0" smtClean="0"/>
              <a:t>allowable modifications</a:t>
            </a:r>
            <a:r>
              <a:rPr lang="en-US" altLang="en-US" dirty="0" smtClean="0"/>
              <a:t>, </a:t>
            </a:r>
            <a:r>
              <a:rPr lang="en-US" altLang="en-US" b="1" dirty="0" smtClean="0"/>
              <a:t>what constitutes credit </a:t>
            </a:r>
            <a:r>
              <a:rPr lang="en-US" altLang="en-US" dirty="0" smtClean="0"/>
              <a:t>for specific courses, and </a:t>
            </a:r>
            <a:r>
              <a:rPr lang="en-US" altLang="en-US" b="1" dirty="0" smtClean="0"/>
              <a:t>additional credit </a:t>
            </a:r>
            <a:r>
              <a:rPr lang="en-US" altLang="en-US" dirty="0" smtClean="0"/>
              <a:t>requirements beyond those established by the MMC” (MDE PC Guidelines, June 2010 p. 5).</a:t>
            </a:r>
          </a:p>
          <a:p>
            <a:pPr marL="392113" lvl="1" indent="0" eaLnBrk="1" hangingPunct="1">
              <a:buFont typeface="Verdana" pitchFamily="34" charset="0"/>
              <a:buNone/>
            </a:pPr>
            <a:endParaRPr lang="en-US" altLang="en-US" sz="32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ctrTitle"/>
          </p:nvPr>
        </p:nvSpPr>
        <p:spPr>
          <a:xfrm>
            <a:off x="0" y="781050"/>
            <a:ext cx="8915400" cy="1200150"/>
          </a:xfrm>
        </p:spPr>
        <p:txBody>
          <a:bodyPr/>
          <a:lstStyle/>
          <a:p>
            <a:pPr eaLnBrk="1" hangingPunct="1"/>
            <a:r>
              <a:rPr lang="en-US" dirty="0" smtClean="0"/>
              <a:t>Myth #6</a:t>
            </a:r>
          </a:p>
        </p:txBody>
      </p:sp>
      <p:sp>
        <p:nvSpPr>
          <p:cNvPr id="31747" name="Subtitle 2"/>
          <p:cNvSpPr>
            <a:spLocks noGrp="1"/>
          </p:cNvSpPr>
          <p:nvPr>
            <p:ph type="subTitle" idx="1"/>
          </p:nvPr>
        </p:nvSpPr>
        <p:spPr>
          <a:xfrm>
            <a:off x="0" y="3276600"/>
            <a:ext cx="9144000" cy="3124200"/>
          </a:xfrm>
        </p:spPr>
        <p:txBody>
          <a:bodyPr/>
          <a:lstStyle/>
          <a:p>
            <a:pPr eaLnBrk="1" hangingPunct="1"/>
            <a:r>
              <a:rPr lang="en-US" altLang="en-US" b="1" dirty="0" smtClean="0"/>
              <a:t>A “D-” grade in a MMC aligned course is the only “decision rule” needed to assure sufficient proficiency to conclude mastery for MMC credit.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p:cTn id="7" dur="500" fill="hold"/>
                                        <p:tgtEl>
                                          <p:spTgt spid="317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174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5843" name="Title 2"/>
          <p:cNvSpPr>
            <a:spLocks noGrp="1"/>
          </p:cNvSpPr>
          <p:nvPr>
            <p:ph type="title" idx="4294967295"/>
          </p:nvPr>
        </p:nvSpPr>
        <p:spPr>
          <a:xfrm>
            <a:off x="990600" y="0"/>
            <a:ext cx="8153400" cy="1752600"/>
          </a:xfrm>
        </p:spPr>
        <p:txBody>
          <a:bodyPr/>
          <a:lstStyle/>
          <a:p>
            <a:pPr eaLnBrk="1" hangingPunct="1"/>
            <a:r>
              <a:rPr lang="en-US" dirty="0" smtClean="0"/>
              <a:t>Fact:  Grades are contaminated by non-competency variables. </a:t>
            </a:r>
          </a:p>
        </p:txBody>
      </p:sp>
      <p:sp>
        <p:nvSpPr>
          <p:cNvPr id="5" name="Rectangle 4"/>
          <p:cNvSpPr/>
          <p:nvPr/>
        </p:nvSpPr>
        <p:spPr>
          <a:xfrm>
            <a:off x="6705600" y="1600200"/>
            <a:ext cx="2438400" cy="381000"/>
          </a:xfrm>
          <a:prstGeom prst="rect">
            <a:avLst/>
          </a:prstGeom>
          <a:noFill/>
        </p:spPr>
        <p:txBody>
          <a:bodyPr wrap="none">
            <a:prstTxWarp prst="textCurveUp">
              <a:avLst>
                <a:gd name="adj" fmla="val 54058"/>
              </a:avLst>
            </a:prstTxWarp>
            <a:spAutoFit/>
          </a:bodyPr>
          <a:lstStyle/>
          <a:p>
            <a:pPr algn="ctr" fontAlgn="auto">
              <a:spcBef>
                <a:spcPts val="0"/>
              </a:spcBef>
              <a:spcAft>
                <a:spcPts val="0"/>
              </a:spcAft>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Attendance</a:t>
            </a:r>
          </a:p>
        </p:txBody>
      </p:sp>
      <p:sp>
        <p:nvSpPr>
          <p:cNvPr id="6" name="Rectangle 5"/>
          <p:cNvSpPr/>
          <p:nvPr/>
        </p:nvSpPr>
        <p:spPr>
          <a:xfrm>
            <a:off x="6781800" y="2743200"/>
            <a:ext cx="2362200" cy="381000"/>
          </a:xfrm>
          <a:prstGeom prst="rect">
            <a:avLst/>
          </a:prstGeom>
          <a:noFill/>
        </p:spPr>
        <p:txBody>
          <a:bodyPr wrap="none">
            <a:prstTxWarp prst="textFadeLeft">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rPr>
              <a:t>HOMEWORK</a:t>
            </a:r>
          </a:p>
        </p:txBody>
      </p:sp>
      <p:sp>
        <p:nvSpPr>
          <p:cNvPr id="8" name="Rectangle 7"/>
          <p:cNvSpPr/>
          <p:nvPr/>
        </p:nvSpPr>
        <p:spPr>
          <a:xfrm>
            <a:off x="5486400" y="2209800"/>
            <a:ext cx="5016118" cy="461665"/>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en-US" b="1" dirty="0">
                <a:ln/>
                <a:solidFill>
                  <a:schemeClr val="accent3"/>
                </a:solidFill>
                <a:latin typeface="+mn-lt"/>
              </a:rPr>
              <a:t>EXTRA CREDIT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838200" y="1481138"/>
          <a:ext cx="73914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idx="4294967295"/>
          </p:nvPr>
        </p:nvSpPr>
        <p:spPr>
          <a:xfrm>
            <a:off x="838200" y="0"/>
            <a:ext cx="8305800" cy="1752600"/>
          </a:xfrm>
        </p:spPr>
        <p:txBody>
          <a:bodyPr rtlCol="0">
            <a:normAutofit fontScale="90000"/>
          </a:bodyPr>
          <a:lstStyle/>
          <a:p>
            <a:pPr eaLnBrk="1" fontAlgn="auto" hangingPunct="1">
              <a:spcAft>
                <a:spcPts val="0"/>
              </a:spcAft>
              <a:defRPr/>
            </a:pPr>
            <a:r>
              <a:rPr lang="en-US" dirty="0" smtClean="0"/>
              <a:t>Fact:  A student can flunk a class but still demonstrate mastery for earning credit.</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838200" y="0"/>
            <a:ext cx="8305800" cy="762000"/>
          </a:xfrm>
        </p:spPr>
        <p:txBody>
          <a:bodyPr/>
          <a:lstStyle/>
          <a:p>
            <a:pPr eaLnBrk="1" hangingPunct="1"/>
            <a:r>
              <a:rPr lang="en-US" sz="3600" dirty="0" smtClean="0"/>
              <a:t>Critical Task #1: Mastery/Proficiency Rules</a:t>
            </a:r>
          </a:p>
        </p:txBody>
      </p:sp>
      <p:sp>
        <p:nvSpPr>
          <p:cNvPr id="39939" name="Rectangle 3"/>
          <p:cNvSpPr>
            <a:spLocks noGrp="1" noChangeArrowheads="1"/>
          </p:cNvSpPr>
          <p:nvPr>
            <p:ph type="body" idx="4294967295"/>
          </p:nvPr>
        </p:nvSpPr>
        <p:spPr>
          <a:xfrm>
            <a:off x="838200" y="609600"/>
            <a:ext cx="8305800" cy="6248400"/>
          </a:xfrm>
        </p:spPr>
        <p:txBody>
          <a:bodyPr/>
          <a:lstStyle/>
          <a:p>
            <a:pPr eaLnBrk="1" hangingPunct="1"/>
            <a:r>
              <a:rPr lang="en-US" altLang="en-US" u="sng" dirty="0" smtClean="0"/>
              <a:t>Default decisions</a:t>
            </a:r>
          </a:p>
          <a:p>
            <a:pPr lvl="1"/>
            <a:r>
              <a:rPr lang="en-US" altLang="en-US" dirty="0" smtClean="0"/>
              <a:t>What HSCEs/common core state standards (“CCSS”) must be mastered to earn credit?</a:t>
            </a:r>
          </a:p>
          <a:p>
            <a:pPr lvl="1"/>
            <a:r>
              <a:rPr lang="en-US" altLang="en-US" dirty="0" smtClean="0"/>
              <a:t>What level of proficiency is required to demonstrate that a HSCE/CCSS is mastered?</a:t>
            </a:r>
          </a:p>
          <a:p>
            <a:pPr lvl="1"/>
            <a:r>
              <a:rPr lang="en-US" altLang="en-US" dirty="0" smtClean="0"/>
              <a:t>What “packages” of HSCEs/CCSS will generate partial credit?</a:t>
            </a:r>
          </a:p>
          <a:p>
            <a:pPr lvl="1"/>
            <a:r>
              <a:rPr lang="en-US" altLang="en-US" dirty="0" smtClean="0"/>
              <a:t>What secondary credit assessments may be used to determine that sufficient proficiency for mastery has occurred?</a:t>
            </a:r>
          </a:p>
          <a:p>
            <a:r>
              <a:rPr lang="en-US" altLang="en-US" u="sng" dirty="0" smtClean="0"/>
              <a:t>Alternate boundaries </a:t>
            </a:r>
            <a:r>
              <a:rPr lang="en-US" altLang="en-US" dirty="0" smtClean="0"/>
              <a:t>for mastery and proficiency for students with PCs, below which an alternate curriculum would result.</a:t>
            </a:r>
          </a:p>
          <a:p>
            <a:pPr lvl="1" eaLnBrk="1" hangingPunct="1">
              <a:buFontTx/>
              <a:buNone/>
            </a:pPr>
            <a:endParaRPr lang="en-US" altLang="en-US" sz="32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914400" y="152400"/>
            <a:ext cx="8229600" cy="1676400"/>
          </a:xfrm>
        </p:spPr>
        <p:txBody>
          <a:bodyPr/>
          <a:lstStyle/>
          <a:p>
            <a:pPr eaLnBrk="1" hangingPunct="1"/>
            <a:r>
              <a:rPr lang="en-US" dirty="0" smtClean="0"/>
              <a:t>Critical Task #2:  </a:t>
            </a:r>
            <a:br>
              <a:rPr lang="en-US" dirty="0" smtClean="0"/>
            </a:br>
            <a:r>
              <a:rPr lang="en-US" dirty="0" smtClean="0"/>
              <a:t>Determining Competency</a:t>
            </a:r>
          </a:p>
        </p:txBody>
      </p:sp>
      <p:sp>
        <p:nvSpPr>
          <p:cNvPr id="46083" name="Rectangle 3"/>
          <p:cNvSpPr>
            <a:spLocks noGrp="1" noChangeArrowheads="1"/>
          </p:cNvSpPr>
          <p:nvPr>
            <p:ph idx="1"/>
          </p:nvPr>
        </p:nvSpPr>
        <p:spPr>
          <a:xfrm>
            <a:off x="838200" y="2438400"/>
            <a:ext cx="8305800" cy="4419600"/>
          </a:xfrm>
        </p:spPr>
        <p:txBody>
          <a:bodyPr/>
          <a:lstStyle/>
          <a:p>
            <a:pPr eaLnBrk="1" hangingPunct="1"/>
            <a:r>
              <a:rPr lang="en-US" altLang="en-US" dirty="0" smtClean="0"/>
              <a:t>MMC legislation requires credit to be based on demonstrated competency in performance</a:t>
            </a:r>
          </a:p>
          <a:p>
            <a:pPr lvl="1" eaLnBrk="1" hangingPunct="1"/>
            <a:r>
              <a:rPr lang="en-US" altLang="en-US" dirty="0" smtClean="0"/>
              <a:t>Secondary credit assessments</a:t>
            </a:r>
          </a:p>
          <a:p>
            <a:pPr eaLnBrk="1" hangingPunct="1"/>
            <a:endParaRPr lang="en-US" altLang="en-US" dirty="0" smtClean="0"/>
          </a:p>
          <a:p>
            <a:pPr eaLnBrk="1" hangingPunct="1"/>
            <a:endParaRPr lang="en-US" alt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Recommendations for Critical Tasks #1 and #2</a:t>
            </a:r>
            <a:endParaRPr lang="en-US" dirty="0"/>
          </a:p>
        </p:txBody>
      </p:sp>
      <p:sp>
        <p:nvSpPr>
          <p:cNvPr id="3" name="Content Placeholder 2"/>
          <p:cNvSpPr>
            <a:spLocks noGrp="1"/>
          </p:cNvSpPr>
          <p:nvPr>
            <p:ph idx="1"/>
          </p:nvPr>
        </p:nvSpPr>
        <p:spPr/>
        <p:txBody>
          <a:bodyPr/>
          <a:lstStyle/>
          <a:p>
            <a:r>
              <a:rPr lang="en-US" dirty="0" smtClean="0"/>
              <a:t>See 6-26-14 Kent ISD Joint Final Report and Recommendations (JFRR)</a:t>
            </a:r>
          </a:p>
          <a:p>
            <a:r>
              <a:rPr lang="en-US" dirty="0" smtClean="0"/>
              <a:t>Discussed later in this powerpoint/ inservice</a:t>
            </a:r>
            <a:endParaRPr lang="en-US" dirty="0"/>
          </a:p>
        </p:txBody>
      </p:sp>
    </p:spTree>
    <p:extLst>
      <p:ext uri="{BB962C8B-B14F-4D97-AF65-F5344CB8AC3E}">
        <p14:creationId xmlns:p14="http://schemas.microsoft.com/office/powerpoint/2010/main" val="8678150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914400" y="0"/>
            <a:ext cx="8229600" cy="1066800"/>
          </a:xfrm>
        </p:spPr>
        <p:txBody>
          <a:bodyPr/>
          <a:lstStyle/>
          <a:p>
            <a:pPr eaLnBrk="1" hangingPunct="1"/>
            <a:r>
              <a:rPr lang="en-US" dirty="0" smtClean="0"/>
              <a:t>Critical Task #3: </a:t>
            </a:r>
            <a:br>
              <a:rPr lang="en-US" dirty="0" smtClean="0"/>
            </a:br>
            <a:r>
              <a:rPr lang="en-US" dirty="0" smtClean="0"/>
              <a:t>Monitoring Implementation</a:t>
            </a:r>
          </a:p>
        </p:txBody>
      </p:sp>
      <p:sp>
        <p:nvSpPr>
          <p:cNvPr id="49155" name="Rectangle 3"/>
          <p:cNvSpPr>
            <a:spLocks noGrp="1" noChangeArrowheads="1"/>
          </p:cNvSpPr>
          <p:nvPr>
            <p:ph type="body" idx="4294967295"/>
          </p:nvPr>
        </p:nvSpPr>
        <p:spPr>
          <a:xfrm>
            <a:off x="838200" y="1295400"/>
            <a:ext cx="8305800" cy="5562600"/>
          </a:xfrm>
        </p:spPr>
        <p:txBody>
          <a:bodyPr/>
          <a:lstStyle/>
          <a:p>
            <a:pPr eaLnBrk="1" hangingPunct="1"/>
            <a:r>
              <a:rPr lang="en-US" altLang="en-US" dirty="0" smtClean="0"/>
              <a:t>Monitor student performance during the course of instruction (formative) </a:t>
            </a:r>
          </a:p>
          <a:p>
            <a:pPr lvl="1" eaLnBrk="1" hangingPunct="1"/>
            <a:r>
              <a:rPr lang="en-US" altLang="en-US" dirty="0" smtClean="0"/>
              <a:t>Teachers will need software to track overall and partial credit progress</a:t>
            </a:r>
          </a:p>
          <a:p>
            <a:pPr eaLnBrk="1" hangingPunct="1"/>
            <a:r>
              <a:rPr lang="en-US" altLang="en-US" dirty="0" smtClean="0"/>
              <a:t>Consider credit recovery options</a:t>
            </a:r>
          </a:p>
          <a:p>
            <a:pPr lvl="1" eaLnBrk="1" hangingPunct="1"/>
            <a:r>
              <a:rPr lang="en-US" altLang="en-US" dirty="0" smtClean="0"/>
              <a:t>Early credit recovery=“retesting” opportunities during a course to demonstrate mastery of PEs/CCSS/ HSCEs</a:t>
            </a:r>
          </a:p>
          <a:p>
            <a:pPr eaLnBrk="1" hangingPunct="1"/>
            <a:r>
              <a:rPr lang="en-US" altLang="en-US" dirty="0" smtClean="0"/>
              <a:t>Monitor graduation rates compared to ACT results (soon to be SAT)</a:t>
            </a:r>
          </a:p>
          <a:p>
            <a:pPr eaLnBrk="1" hangingPunct="1"/>
            <a:r>
              <a:rPr lang="en-US" altLang="en-US" dirty="0" smtClean="0"/>
              <a:t>Other follow-up?</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ctrTitle"/>
          </p:nvPr>
        </p:nvSpPr>
        <p:spPr>
          <a:xfrm>
            <a:off x="1173163" y="1284288"/>
            <a:ext cx="7772400" cy="1200150"/>
          </a:xfrm>
        </p:spPr>
        <p:txBody>
          <a:bodyPr/>
          <a:lstStyle/>
          <a:p>
            <a:pPr eaLnBrk="1" hangingPunct="1"/>
            <a:r>
              <a:rPr lang="en-US" dirty="0" smtClean="0"/>
              <a:t>Myth #7</a:t>
            </a:r>
          </a:p>
        </p:txBody>
      </p:sp>
      <p:sp>
        <p:nvSpPr>
          <p:cNvPr id="50179" name="Subtitle 2"/>
          <p:cNvSpPr>
            <a:spLocks noGrp="1"/>
          </p:cNvSpPr>
          <p:nvPr>
            <p:ph type="subTitle" idx="1"/>
          </p:nvPr>
        </p:nvSpPr>
        <p:spPr/>
        <p:txBody>
          <a:bodyPr/>
          <a:lstStyle/>
          <a:p>
            <a:pPr eaLnBrk="1" hangingPunct="1"/>
            <a:r>
              <a:rPr lang="en-US" altLang="en-US" b="1" dirty="0" smtClean="0"/>
              <a:t>The IEP process has no relationship to the PC.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additive="base">
                                        <p:cTn id="7" dur="5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14400" y="228600"/>
            <a:ext cx="8031163" cy="1143000"/>
          </a:xfrm>
        </p:spPr>
        <p:txBody>
          <a:bodyPr/>
          <a:lstStyle/>
          <a:p>
            <a:pPr eaLnBrk="1" hangingPunct="1"/>
            <a:r>
              <a:rPr lang="en-US" dirty="0" smtClean="0"/>
              <a:t>Net Result of MMC=</a:t>
            </a:r>
            <a:br>
              <a:rPr lang="en-US" dirty="0" smtClean="0"/>
            </a:br>
            <a:r>
              <a:rPr lang="en-US" dirty="0" smtClean="0"/>
              <a:t>New Construct for “Credit”</a:t>
            </a:r>
          </a:p>
        </p:txBody>
      </p:sp>
      <p:sp>
        <p:nvSpPr>
          <p:cNvPr id="10243" name="Content Placeholder 2"/>
          <p:cNvSpPr>
            <a:spLocks noGrp="1"/>
          </p:cNvSpPr>
          <p:nvPr>
            <p:ph idx="1"/>
          </p:nvPr>
        </p:nvSpPr>
        <p:spPr>
          <a:xfrm>
            <a:off x="914400" y="1676400"/>
            <a:ext cx="8229600" cy="5181600"/>
          </a:xfrm>
        </p:spPr>
        <p:txBody>
          <a:bodyPr/>
          <a:lstStyle/>
          <a:p>
            <a:pPr eaLnBrk="1" hangingPunct="1">
              <a:defRPr/>
            </a:pPr>
            <a:r>
              <a:rPr lang="en-US" dirty="0" smtClean="0"/>
              <a:t>Credit=Completed unit of study as measured by proficiency in a predetermined set of content expectations</a:t>
            </a:r>
          </a:p>
          <a:p>
            <a:pPr eaLnBrk="1" hangingPunct="1">
              <a:defRPr/>
            </a:pPr>
            <a:r>
              <a:rPr lang="en-US" dirty="0" smtClean="0"/>
              <a:t>Important distinction:  </a:t>
            </a:r>
          </a:p>
          <a:p>
            <a:pPr lvl="1">
              <a:defRPr/>
            </a:pPr>
            <a:r>
              <a:rPr lang="en-US" dirty="0" smtClean="0"/>
              <a:t>Students </a:t>
            </a:r>
            <a:r>
              <a:rPr lang="en-US" u="sng" dirty="0" smtClean="0"/>
              <a:t>earn</a:t>
            </a:r>
            <a:r>
              <a:rPr lang="en-US" dirty="0" smtClean="0"/>
              <a:t> credits.  </a:t>
            </a:r>
          </a:p>
          <a:p>
            <a:pPr lvl="1">
              <a:defRPr/>
            </a:pPr>
            <a:r>
              <a:rPr lang="en-US" dirty="0" smtClean="0"/>
              <a:t>They </a:t>
            </a:r>
            <a:r>
              <a:rPr lang="en-US" u="sng" dirty="0" smtClean="0"/>
              <a:t>take</a:t>
            </a:r>
            <a:r>
              <a:rPr lang="en-US" dirty="0" smtClean="0"/>
              <a:t> courses.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918029" y="0"/>
            <a:ext cx="8229600" cy="1219200"/>
          </a:xfrm>
        </p:spPr>
        <p:txBody>
          <a:bodyPr/>
          <a:lstStyle/>
          <a:p>
            <a:pPr eaLnBrk="1" hangingPunct="1"/>
            <a:r>
              <a:rPr lang="en-US" sz="4000" dirty="0" smtClean="0"/>
              <a:t>Fact:  IEP Team “Course of Study” determination interfaces with PC </a:t>
            </a:r>
          </a:p>
        </p:txBody>
      </p:sp>
      <p:sp>
        <p:nvSpPr>
          <p:cNvPr id="57347" name="Rectangle 3"/>
          <p:cNvSpPr>
            <a:spLocks noGrp="1" noChangeArrowheads="1"/>
          </p:cNvSpPr>
          <p:nvPr>
            <p:ph idx="1"/>
          </p:nvPr>
        </p:nvSpPr>
        <p:spPr>
          <a:xfrm>
            <a:off x="838200" y="1371600"/>
            <a:ext cx="8305800" cy="5486400"/>
          </a:xfrm>
        </p:spPr>
        <p:txBody>
          <a:bodyPr/>
          <a:lstStyle/>
          <a:p>
            <a:pPr eaLnBrk="1" hangingPunct="1"/>
            <a:r>
              <a:rPr lang="en-US" altLang="en-US" dirty="0" smtClean="0"/>
              <a:t>Reminder to IEP Teams from US Department of Education’s Office for Civil Rights (OCR)  </a:t>
            </a:r>
          </a:p>
          <a:p>
            <a:pPr lvl="1"/>
            <a:r>
              <a:rPr lang="en-US" altLang="en-US" dirty="0" smtClean="0"/>
              <a:t>Districts must afford students with disabilities an equal opportunity to participate in diploma track and to graduate with a district diploma</a:t>
            </a:r>
          </a:p>
          <a:p>
            <a:pPr lvl="2"/>
            <a:r>
              <a:rPr lang="en-US" altLang="en-US" dirty="0" smtClean="0"/>
              <a:t>Does not equate to per se right to a diploma</a:t>
            </a:r>
          </a:p>
          <a:p>
            <a:pPr lvl="2"/>
            <a:r>
              <a:rPr lang="en-US" altLang="en-US" dirty="0" smtClean="0"/>
              <a:t>Does require an “individualized consideration as to whether students with disabilities would benefit from a personal curriculum before determining whether they should be placed on a certificate track.”</a:t>
            </a: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
            <a:ext cx="8686800" cy="1143000"/>
          </a:xfrm>
        </p:spPr>
        <p:txBody>
          <a:bodyPr/>
          <a:lstStyle/>
          <a:p>
            <a:r>
              <a:rPr lang="en-US" dirty="0"/>
              <a:t>Fact:  IEP Team “Course of Study” determination interfaces with PC </a:t>
            </a:r>
          </a:p>
        </p:txBody>
      </p:sp>
      <p:sp>
        <p:nvSpPr>
          <p:cNvPr id="3" name="Content Placeholder 2"/>
          <p:cNvSpPr>
            <a:spLocks noGrp="1"/>
          </p:cNvSpPr>
          <p:nvPr>
            <p:ph idx="1"/>
          </p:nvPr>
        </p:nvSpPr>
        <p:spPr>
          <a:xfrm>
            <a:off x="914400" y="1447800"/>
            <a:ext cx="8229600" cy="5410200"/>
          </a:xfrm>
        </p:spPr>
        <p:txBody>
          <a:bodyPr/>
          <a:lstStyle/>
          <a:p>
            <a:r>
              <a:rPr lang="en-US" dirty="0" smtClean="0"/>
              <a:t>Take-away from OCR</a:t>
            </a:r>
          </a:p>
          <a:p>
            <a:pPr lvl="1"/>
            <a:r>
              <a:rPr lang="en-US" altLang="en-US" dirty="0" smtClean="0"/>
              <a:t>Course </a:t>
            </a:r>
            <a:r>
              <a:rPr lang="en-US" altLang="en-US" dirty="0"/>
              <a:t>of study </a:t>
            </a:r>
            <a:r>
              <a:rPr lang="en-US" altLang="en-US" dirty="0" smtClean="0"/>
              <a:t>cannot </a:t>
            </a:r>
            <a:r>
              <a:rPr lang="en-US" altLang="en-US" dirty="0"/>
              <a:t>be a drive-by/default </a:t>
            </a:r>
            <a:r>
              <a:rPr lang="en-US" altLang="en-US" dirty="0" smtClean="0"/>
              <a:t>decision.  It is a very important  IEP Team determination.</a:t>
            </a:r>
          </a:p>
          <a:p>
            <a:pPr lvl="1"/>
            <a:r>
              <a:rPr lang="en-US" altLang="en-US" dirty="0" smtClean="0"/>
              <a:t>Course of study decision cannot be based on stereotypes of proficiency related to</a:t>
            </a:r>
          </a:p>
          <a:p>
            <a:pPr lvl="2"/>
            <a:r>
              <a:rPr lang="en-US" altLang="en-US" dirty="0" smtClean="0"/>
              <a:t>eligibility </a:t>
            </a:r>
            <a:r>
              <a:rPr lang="en-US" altLang="en-US" dirty="0"/>
              <a:t>category</a:t>
            </a:r>
          </a:p>
          <a:p>
            <a:pPr lvl="2"/>
            <a:r>
              <a:rPr lang="en-US" altLang="en-US" dirty="0" smtClean="0"/>
              <a:t>educational placement </a:t>
            </a:r>
            <a:endParaRPr lang="en-US" altLang="en-US" dirty="0"/>
          </a:p>
          <a:p>
            <a:pPr lvl="2"/>
            <a:r>
              <a:rPr lang="en-US" altLang="en-US" dirty="0" smtClean="0"/>
              <a:t>credit status</a:t>
            </a:r>
          </a:p>
          <a:p>
            <a:pPr lvl="2"/>
            <a:r>
              <a:rPr lang="en-US" altLang="en-US" dirty="0" smtClean="0"/>
              <a:t>attendance</a:t>
            </a:r>
          </a:p>
          <a:p>
            <a:pPr lvl="2"/>
            <a:r>
              <a:rPr lang="en-US" altLang="en-US" dirty="0" smtClean="0"/>
              <a:t>disciplinary status</a:t>
            </a:r>
          </a:p>
          <a:p>
            <a:pPr marL="457200" lvl="1" indent="0">
              <a:buNone/>
            </a:pPr>
            <a:endParaRPr lang="en-US" dirty="0"/>
          </a:p>
        </p:txBody>
      </p:sp>
    </p:spTree>
    <p:extLst>
      <p:ext uri="{BB962C8B-B14F-4D97-AF65-F5344CB8AC3E}">
        <p14:creationId xmlns:p14="http://schemas.microsoft.com/office/powerpoint/2010/main" val="1574945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8229600" cy="1143000"/>
          </a:xfrm>
        </p:spPr>
        <p:txBody>
          <a:bodyPr/>
          <a:lstStyle/>
          <a:p>
            <a:r>
              <a:rPr lang="en-US" sz="4000" dirty="0" smtClean="0"/>
              <a:t>Preparation for Course of Study and Transition Planning</a:t>
            </a:r>
            <a:endParaRPr lang="en-US" sz="4000" dirty="0"/>
          </a:p>
        </p:txBody>
      </p:sp>
      <p:sp>
        <p:nvSpPr>
          <p:cNvPr id="3" name="Content Placeholder 2"/>
          <p:cNvSpPr>
            <a:spLocks noGrp="1"/>
          </p:cNvSpPr>
          <p:nvPr>
            <p:ph idx="1"/>
          </p:nvPr>
        </p:nvSpPr>
        <p:spPr>
          <a:xfrm>
            <a:off x="914400" y="1219200"/>
            <a:ext cx="8229600" cy="5638800"/>
          </a:xfrm>
        </p:spPr>
        <p:txBody>
          <a:bodyPr/>
          <a:lstStyle/>
          <a:p>
            <a:r>
              <a:rPr lang="en-US" altLang="en-US" dirty="0" smtClean="0"/>
              <a:t>Homework before IEPT meeting</a:t>
            </a:r>
          </a:p>
          <a:p>
            <a:pPr lvl="1"/>
            <a:r>
              <a:rPr lang="en-US" altLang="en-US" dirty="0" smtClean="0"/>
              <a:t>Need student </a:t>
            </a:r>
            <a:r>
              <a:rPr lang="en-US" altLang="en-US" dirty="0"/>
              <a:t>data for </a:t>
            </a:r>
            <a:r>
              <a:rPr lang="en-US" altLang="en-US" dirty="0" smtClean="0"/>
              <a:t>individualized course of study consideration </a:t>
            </a:r>
          </a:p>
          <a:p>
            <a:pPr lvl="1"/>
            <a:r>
              <a:rPr lang="en-US" altLang="en-US" dirty="0" smtClean="0"/>
              <a:t>Consideration of likely benefit of PC</a:t>
            </a:r>
          </a:p>
          <a:p>
            <a:pPr lvl="1"/>
            <a:r>
              <a:rPr lang="en-US" altLang="en-US" dirty="0"/>
              <a:t>As part of IEP Transition Planning, need updated EDP </a:t>
            </a:r>
            <a:r>
              <a:rPr lang="en-US" altLang="en-US" dirty="0" smtClean="0"/>
              <a:t>information</a:t>
            </a:r>
            <a:endParaRPr lang="en-US" altLang="en-US" dirty="0"/>
          </a:p>
          <a:p>
            <a:r>
              <a:rPr lang="en-US" altLang="en-US" dirty="0" smtClean="0"/>
              <a:t>Need </a:t>
            </a:r>
            <a:r>
              <a:rPr lang="en-US" altLang="en-US" dirty="0"/>
              <a:t>staff </a:t>
            </a:r>
            <a:r>
              <a:rPr lang="en-US" altLang="en-US" dirty="0" smtClean="0"/>
              <a:t>and parent understanding </a:t>
            </a:r>
            <a:r>
              <a:rPr lang="en-US" altLang="en-US" dirty="0"/>
              <a:t>of </a:t>
            </a:r>
            <a:endParaRPr lang="en-US" altLang="en-US" dirty="0" smtClean="0"/>
          </a:p>
          <a:p>
            <a:pPr lvl="1"/>
            <a:r>
              <a:rPr lang="en-US" altLang="en-US" dirty="0" smtClean="0"/>
              <a:t>MMC requirements, partial </a:t>
            </a:r>
            <a:r>
              <a:rPr lang="en-US" altLang="en-US" dirty="0"/>
              <a:t>credits/extended time, and role of </a:t>
            </a:r>
            <a:r>
              <a:rPr lang="en-US" altLang="en-US" dirty="0" smtClean="0"/>
              <a:t>PC</a:t>
            </a:r>
          </a:p>
          <a:p>
            <a:pPr lvl="1"/>
            <a:r>
              <a:rPr lang="en-US" altLang="en-US" dirty="0" smtClean="0"/>
              <a:t>If </a:t>
            </a:r>
            <a:r>
              <a:rPr lang="en-US" altLang="en-US" dirty="0"/>
              <a:t>“course of study” is not MMC-based regular high school diploma, a PC is </a:t>
            </a:r>
            <a:r>
              <a:rPr lang="en-US" altLang="en-US" dirty="0" smtClean="0"/>
              <a:t>inapplicable</a:t>
            </a:r>
            <a:endParaRPr lang="en-US" dirty="0"/>
          </a:p>
        </p:txBody>
      </p:sp>
    </p:spTree>
    <p:extLst>
      <p:ext uri="{BB962C8B-B14F-4D97-AF65-F5344CB8AC3E}">
        <p14:creationId xmlns:p14="http://schemas.microsoft.com/office/powerpoint/2010/main" val="242894198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838200" y="0"/>
            <a:ext cx="8077200" cy="990600"/>
          </a:xfrm>
        </p:spPr>
        <p:txBody>
          <a:bodyPr/>
          <a:lstStyle/>
          <a:p>
            <a:pPr eaLnBrk="1" hangingPunct="1"/>
            <a:r>
              <a:rPr lang="en-US" sz="4000" dirty="0" smtClean="0"/>
              <a:t>Fact:  The IEP Supports the PC</a:t>
            </a:r>
          </a:p>
        </p:txBody>
      </p:sp>
      <p:sp>
        <p:nvSpPr>
          <p:cNvPr id="58371" name="Rectangle 3"/>
          <p:cNvSpPr>
            <a:spLocks noGrp="1" noChangeArrowheads="1"/>
          </p:cNvSpPr>
          <p:nvPr>
            <p:ph idx="1"/>
          </p:nvPr>
        </p:nvSpPr>
        <p:spPr>
          <a:xfrm>
            <a:off x="838200" y="914400"/>
            <a:ext cx="8305800" cy="5486400"/>
          </a:xfrm>
        </p:spPr>
        <p:txBody>
          <a:bodyPr/>
          <a:lstStyle/>
          <a:p>
            <a:pPr marL="107950" indent="0" eaLnBrk="1" hangingPunct="1">
              <a:buFont typeface="Wingdings 3" pitchFamily="18" charset="2"/>
              <a:buNone/>
            </a:pPr>
            <a:r>
              <a:rPr lang="en-US" altLang="en-US" sz="2800" dirty="0" smtClean="0"/>
              <a:t>“</a:t>
            </a:r>
            <a:r>
              <a:rPr lang="en-US" altLang="en-US" sz="2800" i="1" dirty="0" smtClean="0"/>
              <a:t>The intent of the IEP is to support access to and achievement in the general curriculum, not to make exceptions to it…. The overarching purpose of the IEP is  to identify appropriate supports, accommodations, and modifications necessary to allow the pupil to progress in meeting the requirements of the MMC or in the personal curriculum.  </a:t>
            </a:r>
            <a:r>
              <a:rPr lang="en-US" altLang="en-US" sz="2800" i="1" u="sng" dirty="0" smtClean="0"/>
              <a:t>It is not the function of the IEP… to determine or modify graduation requirements.</a:t>
            </a:r>
            <a:r>
              <a:rPr lang="en-US" altLang="en-US" sz="2800" i="1" dirty="0" smtClean="0"/>
              <a:t>”</a:t>
            </a:r>
          </a:p>
          <a:p>
            <a:pPr marL="107950" indent="0" eaLnBrk="1" hangingPunct="1">
              <a:buFont typeface="Wingdings 3" pitchFamily="18" charset="2"/>
              <a:buNone/>
            </a:pPr>
            <a:r>
              <a:rPr lang="en-US" altLang="en-US" sz="2800" i="1" dirty="0" smtClean="0"/>
              <a:t>			MDE Q &amp; A, p. 59</a:t>
            </a: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ctrTitle"/>
          </p:nvPr>
        </p:nvSpPr>
        <p:spPr>
          <a:xfrm>
            <a:off x="685800" y="1466850"/>
            <a:ext cx="7772400" cy="1200150"/>
          </a:xfrm>
        </p:spPr>
        <p:txBody>
          <a:bodyPr/>
          <a:lstStyle/>
          <a:p>
            <a:pPr eaLnBrk="1" hangingPunct="1"/>
            <a:r>
              <a:rPr lang="en-US" dirty="0" smtClean="0"/>
              <a:t>Myth #8</a:t>
            </a:r>
          </a:p>
        </p:txBody>
      </p:sp>
      <p:sp>
        <p:nvSpPr>
          <p:cNvPr id="54275" name="Subtitle 2"/>
          <p:cNvSpPr>
            <a:spLocks noGrp="1"/>
          </p:cNvSpPr>
          <p:nvPr>
            <p:ph type="subTitle" idx="1"/>
          </p:nvPr>
        </p:nvSpPr>
        <p:spPr>
          <a:xfrm>
            <a:off x="685800" y="3505200"/>
            <a:ext cx="7772400" cy="1306513"/>
          </a:xfrm>
        </p:spPr>
        <p:txBody>
          <a:bodyPr/>
          <a:lstStyle/>
          <a:p>
            <a:pPr eaLnBrk="1" hangingPunct="1"/>
            <a:r>
              <a:rPr lang="en-US" altLang="en-US" b="1" dirty="0" smtClean="0"/>
              <a:t>If the PCDT develops a PC for a student, the student will receive a high school diploma.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additive="base">
                                        <p:cTn id="7" dur="5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173163" y="152400"/>
            <a:ext cx="7772400" cy="838200"/>
          </a:xfrm>
        </p:spPr>
        <p:txBody>
          <a:bodyPr/>
          <a:lstStyle/>
          <a:p>
            <a:pPr eaLnBrk="1" hangingPunct="1"/>
            <a:r>
              <a:rPr lang="en-US" dirty="0" smtClean="0"/>
              <a:t>Diplomas for All?</a:t>
            </a:r>
          </a:p>
        </p:txBody>
      </p:sp>
      <p:sp>
        <p:nvSpPr>
          <p:cNvPr id="63491" name="Rectangle 3"/>
          <p:cNvSpPr>
            <a:spLocks noGrp="1" noChangeArrowheads="1"/>
          </p:cNvSpPr>
          <p:nvPr>
            <p:ph idx="1"/>
          </p:nvPr>
        </p:nvSpPr>
        <p:spPr>
          <a:xfrm>
            <a:off x="838200" y="1066800"/>
            <a:ext cx="8305800" cy="5791200"/>
          </a:xfrm>
        </p:spPr>
        <p:txBody>
          <a:bodyPr/>
          <a:lstStyle/>
          <a:p>
            <a:pPr eaLnBrk="1" hangingPunct="1">
              <a:lnSpc>
                <a:spcPct val="90000"/>
              </a:lnSpc>
            </a:pPr>
            <a:r>
              <a:rPr lang="en-US" altLang="en-US" dirty="0" smtClean="0"/>
              <a:t>MMC guidance document from Michigan Dept. of Education in November 2006 says: </a:t>
            </a:r>
          </a:p>
          <a:p>
            <a:pPr lvl="1">
              <a:lnSpc>
                <a:spcPct val="90000"/>
              </a:lnSpc>
            </a:pPr>
            <a:r>
              <a:rPr lang="en-US" altLang="en-US" i="1" dirty="0" smtClean="0"/>
              <a:t>The federal Individuals with Disabilities Education Act (IDEA) is very clear that all students have the right to access, participate and perform in the general education curriculum.  </a:t>
            </a:r>
          </a:p>
          <a:p>
            <a:pPr lvl="1">
              <a:lnSpc>
                <a:spcPct val="90000"/>
              </a:lnSpc>
            </a:pPr>
            <a:r>
              <a:rPr lang="en-US" altLang="en-US" i="1" dirty="0" smtClean="0"/>
              <a:t>While IDEA guarantees a free, appropriate, public education, it does not provide a guarantee that a student with disabilities is entitled to a diploma.</a:t>
            </a:r>
          </a:p>
          <a:p>
            <a:pPr eaLnBrk="1" hangingPunct="1">
              <a:lnSpc>
                <a:spcPct val="90000"/>
              </a:lnSpc>
            </a:pPr>
            <a:endParaRPr lang="en-US" altLang="en-US" i="1" dirty="0" smtClean="0"/>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6080" y="3352800"/>
            <a:ext cx="8458200" cy="1534711"/>
          </a:xfrm>
        </p:spPr>
        <p:txBody>
          <a:bodyPr/>
          <a:lstStyle/>
          <a:p>
            <a:pPr algn="l"/>
            <a:r>
              <a:rPr lang="en-US" sz="3600" dirty="0" smtClean="0"/>
              <a:t>Certificate of Completion and Diploma:</a:t>
            </a:r>
          </a:p>
          <a:p>
            <a:pPr algn="l"/>
            <a:r>
              <a:rPr lang="en-US" sz="3600" dirty="0" smtClean="0"/>
              <a:t>Course of Study Issues</a:t>
            </a:r>
          </a:p>
          <a:p>
            <a:pPr algn="l"/>
            <a:endParaRPr lang="en-US" dirty="0"/>
          </a:p>
          <a:p>
            <a:pPr algn="l"/>
            <a:r>
              <a:rPr lang="en-US" sz="2800" dirty="0" smtClean="0"/>
              <a:t>Section One:  IEP Course of Study Leading to….?</a:t>
            </a:r>
            <a:endParaRPr lang="en-US" sz="2800" dirty="0"/>
          </a:p>
        </p:txBody>
      </p:sp>
      <p:sp>
        <p:nvSpPr>
          <p:cNvPr id="2" name="Title 1"/>
          <p:cNvSpPr>
            <a:spLocks noGrp="1"/>
          </p:cNvSpPr>
          <p:nvPr>
            <p:ph type="ctrTitle"/>
          </p:nvPr>
        </p:nvSpPr>
        <p:spPr>
          <a:xfrm>
            <a:off x="381000" y="304801"/>
            <a:ext cx="8534400" cy="1371600"/>
          </a:xfrm>
        </p:spPr>
        <p:txBody>
          <a:bodyPr/>
          <a:lstStyle/>
          <a:p>
            <a:pPr algn="l"/>
            <a:r>
              <a:rPr lang="en-US" dirty="0" smtClean="0"/>
              <a:t>Part Three</a:t>
            </a:r>
            <a:endParaRPr lang="en-US" dirty="0"/>
          </a:p>
        </p:txBody>
      </p:sp>
    </p:spTree>
    <p:extLst>
      <p:ext uri="{BB962C8B-B14F-4D97-AF65-F5344CB8AC3E}">
        <p14:creationId xmlns:p14="http://schemas.microsoft.com/office/powerpoint/2010/main" val="847291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600200"/>
            <a:ext cx="8229600" cy="4940491"/>
          </a:xfrm>
        </p:spPr>
        <p:txBody>
          <a:bodyPr>
            <a:normAutofit/>
          </a:bodyPr>
          <a:lstStyle/>
          <a:p>
            <a:r>
              <a:rPr lang="en-US" sz="2800" dirty="0" smtClean="0"/>
              <a:t>Convening of two Kent ISD workgroups</a:t>
            </a:r>
          </a:p>
          <a:p>
            <a:pPr lvl="1"/>
            <a:r>
              <a:rPr lang="en-US" sz="2800" dirty="0" smtClean="0"/>
              <a:t>Certificate of Completion and Diploma (Course of Study issues)</a:t>
            </a:r>
          </a:p>
          <a:p>
            <a:pPr lvl="1"/>
            <a:r>
              <a:rPr lang="en-US" sz="2800" dirty="0" smtClean="0"/>
              <a:t>Personal Curriculum</a:t>
            </a:r>
          </a:p>
          <a:p>
            <a:r>
              <a:rPr lang="en-US" sz="2800" dirty="0" smtClean="0"/>
              <a:t>Meetings from November, 2013 to May, 2014 </a:t>
            </a:r>
          </a:p>
          <a:p>
            <a:pPr lvl="1"/>
            <a:r>
              <a:rPr lang="en-US" sz="2650" dirty="0" smtClean="0"/>
              <a:t>Identify contributing factors and possible solutions </a:t>
            </a:r>
          </a:p>
          <a:p>
            <a:pPr lvl="1"/>
            <a:r>
              <a:rPr lang="en-US" sz="2650" dirty="0" smtClean="0"/>
              <a:t>Review of practices in other states</a:t>
            </a:r>
          </a:p>
          <a:p>
            <a:pPr marL="598932" lvl="2" indent="0">
              <a:buNone/>
            </a:pPr>
            <a:endParaRPr lang="en-US" sz="2975" dirty="0"/>
          </a:p>
        </p:txBody>
      </p:sp>
      <p:sp>
        <p:nvSpPr>
          <p:cNvPr id="3" name="Title 2"/>
          <p:cNvSpPr>
            <a:spLocks noGrp="1"/>
          </p:cNvSpPr>
          <p:nvPr>
            <p:ph type="title"/>
          </p:nvPr>
        </p:nvSpPr>
        <p:spPr>
          <a:xfrm>
            <a:off x="914400" y="381000"/>
            <a:ext cx="7696200" cy="1143000"/>
          </a:xfrm>
        </p:spPr>
        <p:txBody>
          <a:bodyPr>
            <a:normAutofit/>
          </a:bodyPr>
          <a:lstStyle/>
          <a:p>
            <a:r>
              <a:rPr lang="en-US" sz="4000" dirty="0" smtClean="0"/>
              <a:t>Kent ISD Response</a:t>
            </a:r>
            <a:endParaRPr lang="en-US" sz="4000" dirty="0"/>
          </a:p>
        </p:txBody>
      </p:sp>
    </p:spTree>
    <p:extLst>
      <p:ext uri="{BB962C8B-B14F-4D97-AF65-F5344CB8AC3E}">
        <p14:creationId xmlns:p14="http://schemas.microsoft.com/office/powerpoint/2010/main" val="1950318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71600"/>
            <a:ext cx="8229600" cy="5486400"/>
          </a:xfrm>
        </p:spPr>
        <p:txBody>
          <a:bodyPr>
            <a:normAutofit/>
          </a:bodyPr>
          <a:lstStyle/>
          <a:p>
            <a:r>
              <a:rPr lang="en-US" sz="2800" dirty="0" smtClean="0"/>
              <a:t>June 26, 2014 </a:t>
            </a:r>
            <a:r>
              <a:rPr lang="en-US" sz="2800" u="sng" dirty="0" smtClean="0"/>
              <a:t>Joint Final Report and Recommendations </a:t>
            </a:r>
          </a:p>
          <a:p>
            <a:pPr lvl="1"/>
            <a:r>
              <a:rPr lang="en-US" sz="2800" dirty="0" smtClean="0"/>
              <a:t>Document from the Certificate of Completion and Diploma and Personal Curriculum Committees</a:t>
            </a:r>
          </a:p>
          <a:p>
            <a:pPr lvl="1"/>
            <a:r>
              <a:rPr lang="en-US" sz="2800" dirty="0" smtClean="0"/>
              <a:t>Referred to as “JFRR” in this PowerPoint</a:t>
            </a:r>
          </a:p>
          <a:p>
            <a:r>
              <a:rPr lang="en-US" sz="2800" dirty="0" smtClean="0"/>
              <a:t>Roll-out plan for 2014-15 school year</a:t>
            </a:r>
            <a:endParaRPr lang="en-US" sz="2800" dirty="0"/>
          </a:p>
        </p:txBody>
      </p:sp>
      <p:sp>
        <p:nvSpPr>
          <p:cNvPr id="3" name="Title 2"/>
          <p:cNvSpPr>
            <a:spLocks noGrp="1"/>
          </p:cNvSpPr>
          <p:nvPr>
            <p:ph type="title"/>
          </p:nvPr>
        </p:nvSpPr>
        <p:spPr>
          <a:xfrm>
            <a:off x="914400" y="381000"/>
            <a:ext cx="8229600" cy="1143000"/>
          </a:xfrm>
        </p:spPr>
        <p:txBody>
          <a:bodyPr>
            <a:normAutofit/>
          </a:bodyPr>
          <a:lstStyle/>
          <a:p>
            <a:r>
              <a:rPr lang="en-US" sz="3400" dirty="0" smtClean="0"/>
              <a:t>Kent ISD Response</a:t>
            </a:r>
            <a:endParaRPr lang="en-US" sz="3400" dirty="0"/>
          </a:p>
        </p:txBody>
      </p:sp>
    </p:spTree>
    <p:extLst>
      <p:ext uri="{BB962C8B-B14F-4D97-AF65-F5344CB8AC3E}">
        <p14:creationId xmlns:p14="http://schemas.microsoft.com/office/powerpoint/2010/main" val="278941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057400"/>
            <a:ext cx="8153400" cy="4800600"/>
          </a:xfrm>
        </p:spPr>
        <p:txBody>
          <a:bodyPr>
            <a:normAutofit lnSpcReduction="10000"/>
          </a:bodyPr>
          <a:lstStyle/>
          <a:p>
            <a:r>
              <a:rPr lang="en-US" dirty="0" smtClean="0"/>
              <a:t>1.Failure to provide notice that a purpose of IEP will include COS determination</a:t>
            </a:r>
          </a:p>
          <a:p>
            <a:pPr lvl="1"/>
            <a:r>
              <a:rPr lang="en-US" dirty="0" smtClean="0"/>
              <a:t>In IEP invite or on the IEP itself</a:t>
            </a:r>
          </a:p>
          <a:p>
            <a:r>
              <a:rPr lang="en-US" dirty="0" smtClean="0"/>
              <a:t>2.Drive-by discussion: </a:t>
            </a:r>
          </a:p>
          <a:p>
            <a:pPr lvl="1"/>
            <a:r>
              <a:rPr lang="en-US" dirty="0" smtClean="0"/>
              <a:t> a. Mythology</a:t>
            </a:r>
            <a:endParaRPr lang="en-US" dirty="0"/>
          </a:p>
          <a:p>
            <a:pPr lvl="2"/>
            <a:r>
              <a:rPr lang="en-US" sz="3000" dirty="0" smtClean="0"/>
              <a:t>Certificate </a:t>
            </a:r>
            <a:r>
              <a:rPr lang="en-US" sz="3000" dirty="0"/>
              <a:t>of </a:t>
            </a:r>
            <a:r>
              <a:rPr lang="en-US" sz="3000" dirty="0" smtClean="0"/>
              <a:t>Completion </a:t>
            </a:r>
            <a:r>
              <a:rPr lang="en-US" sz="3000" dirty="0"/>
              <a:t>by </a:t>
            </a:r>
            <a:r>
              <a:rPr lang="en-US" sz="3000" dirty="0" smtClean="0"/>
              <a:t>default</a:t>
            </a:r>
          </a:p>
          <a:p>
            <a:pPr lvl="3"/>
            <a:r>
              <a:rPr lang="en-US" sz="2400" dirty="0" smtClean="0"/>
              <a:t>Stereotypes as to who gets a diploma/who doesn’t</a:t>
            </a:r>
          </a:p>
          <a:p>
            <a:pPr lvl="3"/>
            <a:r>
              <a:rPr lang="en-US" sz="2400" dirty="0" smtClean="0"/>
              <a:t>Credit deficit situations</a:t>
            </a:r>
          </a:p>
          <a:p>
            <a:pPr marL="630936" lvl="2" indent="0">
              <a:buNone/>
            </a:pPr>
            <a:r>
              <a:rPr lang="en-US" dirty="0" smtClean="0"/>
              <a:t> </a:t>
            </a:r>
            <a:endParaRPr lang="en-US" dirty="0"/>
          </a:p>
        </p:txBody>
      </p:sp>
      <p:sp>
        <p:nvSpPr>
          <p:cNvPr id="3" name="Title 2"/>
          <p:cNvSpPr>
            <a:spLocks noGrp="1"/>
          </p:cNvSpPr>
          <p:nvPr>
            <p:ph type="title"/>
          </p:nvPr>
        </p:nvSpPr>
        <p:spPr>
          <a:xfrm>
            <a:off x="762000" y="304800"/>
            <a:ext cx="8534400" cy="1752600"/>
          </a:xfrm>
        </p:spPr>
        <p:txBody>
          <a:bodyPr>
            <a:normAutofit fontScale="90000"/>
          </a:bodyPr>
          <a:lstStyle/>
          <a:p>
            <a:r>
              <a:rPr lang="en-US" dirty="0" smtClean="0"/>
              <a:t>Long Hard Look at Short IEP Q: Problems with “Course of Study” (COS)</a:t>
            </a:r>
            <a:endParaRPr lang="en-US" dirty="0"/>
          </a:p>
        </p:txBody>
      </p:sp>
    </p:spTree>
    <p:extLst>
      <p:ext uri="{BB962C8B-B14F-4D97-AF65-F5344CB8AC3E}">
        <p14:creationId xmlns:p14="http://schemas.microsoft.com/office/powerpoint/2010/main" val="3505177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90600" y="0"/>
            <a:ext cx="7954963" cy="1295400"/>
          </a:xfrm>
        </p:spPr>
        <p:txBody>
          <a:bodyPr/>
          <a:lstStyle/>
          <a:p>
            <a:pPr eaLnBrk="1" hangingPunct="1"/>
            <a:r>
              <a:rPr lang="en-US" dirty="0" smtClean="0"/>
              <a:t>P.S. to the MMC Cornerstones:</a:t>
            </a:r>
            <a:br>
              <a:rPr lang="en-US" dirty="0" smtClean="0"/>
            </a:br>
            <a:r>
              <a:rPr lang="en-US" dirty="0" smtClean="0"/>
              <a:t>The Personal Curriculum</a:t>
            </a:r>
          </a:p>
        </p:txBody>
      </p:sp>
      <p:sp>
        <p:nvSpPr>
          <p:cNvPr id="11267" name="Content Placeholder 2"/>
          <p:cNvSpPr>
            <a:spLocks noGrp="1"/>
          </p:cNvSpPr>
          <p:nvPr>
            <p:ph idx="1"/>
          </p:nvPr>
        </p:nvSpPr>
        <p:spPr>
          <a:xfrm>
            <a:off x="838200" y="1524000"/>
            <a:ext cx="8305800" cy="5334000"/>
          </a:xfrm>
        </p:spPr>
        <p:txBody>
          <a:bodyPr/>
          <a:lstStyle/>
          <a:p>
            <a:pPr eaLnBrk="1" hangingPunct="1"/>
            <a:r>
              <a:rPr lang="en-US" altLang="en-US" dirty="0" smtClean="0"/>
              <a:t>MMC sets “default” (core) requirements</a:t>
            </a:r>
          </a:p>
          <a:p>
            <a:pPr lvl="1" eaLnBrk="1" hangingPunct="1"/>
            <a:r>
              <a:rPr lang="en-US" altLang="en-US" dirty="0" smtClean="0"/>
              <a:t>NOTE:  The district can impose additional graduation requirements beyond the MMC</a:t>
            </a:r>
          </a:p>
          <a:p>
            <a:pPr eaLnBrk="1" hangingPunct="1"/>
            <a:r>
              <a:rPr lang="en-US" altLang="en-US" dirty="0" smtClean="0"/>
              <a:t>But a request can be made to modify default MMC requirements through a “personal curriculum”  See 1278b(5)</a:t>
            </a:r>
          </a:p>
          <a:p>
            <a:pPr eaLnBrk="1" hangingPunct="1"/>
            <a:r>
              <a:rPr lang="en-US" altLang="en-US" dirty="0" smtClean="0"/>
              <a:t>Two potential options for PC modifications</a:t>
            </a:r>
          </a:p>
          <a:p>
            <a:pPr lvl="1" eaLnBrk="1" hangingPunct="1"/>
            <a:r>
              <a:rPr lang="en-US" altLang="en-US" dirty="0" smtClean="0"/>
              <a:t>Content expectations per (5)(b)</a:t>
            </a:r>
          </a:p>
          <a:p>
            <a:pPr lvl="1" eaLnBrk="1" hangingPunct="1"/>
            <a:r>
              <a:rPr lang="en-US" altLang="en-US" dirty="0" smtClean="0"/>
              <a:t>Credit requirements per “standard” (5)(f)-(j) plus (5)(k) “special k” and (5)(l) for transfer 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additive="base">
                                        <p:cTn id="37"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066800"/>
            <a:ext cx="8143240" cy="5626291"/>
          </a:xfrm>
        </p:spPr>
        <p:txBody>
          <a:bodyPr>
            <a:normAutofit/>
          </a:bodyPr>
          <a:lstStyle/>
          <a:p>
            <a:r>
              <a:rPr lang="en-US" dirty="0" smtClean="0"/>
              <a:t>Drive-by discussion:  </a:t>
            </a:r>
          </a:p>
          <a:p>
            <a:pPr lvl="1"/>
            <a:r>
              <a:rPr lang="en-US" sz="3100" dirty="0" smtClean="0"/>
              <a:t>b. Methodology</a:t>
            </a:r>
            <a:endParaRPr lang="en-US" dirty="0"/>
          </a:p>
          <a:p>
            <a:pPr lvl="2"/>
            <a:r>
              <a:rPr lang="en-US" sz="2800" dirty="0" smtClean="0"/>
              <a:t>Failure </a:t>
            </a:r>
            <a:r>
              <a:rPr lang="en-US" sz="2800" dirty="0"/>
              <a:t>to understand criteria for and pathways to obtaining </a:t>
            </a:r>
            <a:r>
              <a:rPr lang="en-US" sz="2800" dirty="0" smtClean="0"/>
              <a:t>a diploma </a:t>
            </a:r>
            <a:r>
              <a:rPr lang="en-US" sz="2800" dirty="0"/>
              <a:t>versus </a:t>
            </a:r>
            <a:r>
              <a:rPr lang="en-US" sz="2800" dirty="0" smtClean="0"/>
              <a:t>a certificate</a:t>
            </a:r>
            <a:endParaRPr lang="en-US" sz="2800" dirty="0"/>
          </a:p>
          <a:p>
            <a:pPr lvl="2"/>
            <a:r>
              <a:rPr lang="en-US" sz="2800" dirty="0" smtClean="0"/>
              <a:t>Failure </a:t>
            </a:r>
            <a:r>
              <a:rPr lang="en-US" sz="2800" dirty="0"/>
              <a:t>to consider whether PC option might enable opportunity to earn credit toward </a:t>
            </a:r>
            <a:r>
              <a:rPr lang="en-US" sz="2800" dirty="0" smtClean="0"/>
              <a:t>diploma</a:t>
            </a:r>
          </a:p>
          <a:p>
            <a:pPr lvl="2"/>
            <a:r>
              <a:rPr lang="en-US" sz="2800" dirty="0" smtClean="0"/>
              <a:t>Lack </a:t>
            </a:r>
            <a:r>
              <a:rPr lang="en-US" sz="2800" dirty="0"/>
              <a:t>of student data for review and </a:t>
            </a:r>
            <a:r>
              <a:rPr lang="en-US" sz="2800" dirty="0" smtClean="0"/>
              <a:t>consideration</a:t>
            </a:r>
          </a:p>
          <a:p>
            <a:pPr lvl="2"/>
            <a:r>
              <a:rPr lang="en-US" sz="2800" dirty="0" smtClean="0"/>
              <a:t>Lack </a:t>
            </a:r>
            <a:r>
              <a:rPr lang="en-US" sz="2800" dirty="0"/>
              <a:t>of understanding of import of decision</a:t>
            </a:r>
          </a:p>
          <a:p>
            <a:pPr lvl="1"/>
            <a:endParaRPr lang="en-US" sz="3200" dirty="0"/>
          </a:p>
        </p:txBody>
      </p:sp>
      <p:sp>
        <p:nvSpPr>
          <p:cNvPr id="3" name="Title 2"/>
          <p:cNvSpPr>
            <a:spLocks noGrp="1"/>
          </p:cNvSpPr>
          <p:nvPr>
            <p:ph type="title"/>
          </p:nvPr>
        </p:nvSpPr>
        <p:spPr>
          <a:xfrm>
            <a:off x="838200" y="152400"/>
            <a:ext cx="8305800" cy="914400"/>
          </a:xfrm>
        </p:spPr>
        <p:txBody>
          <a:bodyPr>
            <a:noAutofit/>
          </a:bodyPr>
          <a:lstStyle/>
          <a:p>
            <a:r>
              <a:rPr lang="en-US" dirty="0" smtClean="0"/>
              <a:t>“Course of Study” Problems, cont.</a:t>
            </a:r>
            <a:endParaRPr lang="en-US" dirty="0"/>
          </a:p>
        </p:txBody>
      </p:sp>
    </p:spTree>
    <p:extLst>
      <p:ext uri="{BB962C8B-B14F-4D97-AF65-F5344CB8AC3E}">
        <p14:creationId xmlns:p14="http://schemas.microsoft.com/office/powerpoint/2010/main" val="3243513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905000"/>
            <a:ext cx="8153400" cy="4495800"/>
          </a:xfrm>
        </p:spPr>
        <p:txBody>
          <a:bodyPr>
            <a:noAutofit/>
          </a:bodyPr>
          <a:lstStyle/>
          <a:p>
            <a:r>
              <a:rPr lang="en-US" dirty="0" smtClean="0"/>
              <a:t>Michigan’s IEP COS language is currently limited to either the regular high school diploma or the certificate of completion</a:t>
            </a:r>
          </a:p>
          <a:p>
            <a:r>
              <a:rPr lang="en-US" dirty="0" smtClean="0"/>
              <a:t>OCR concerned that only one diploma option and one certificate option</a:t>
            </a:r>
          </a:p>
          <a:p>
            <a:r>
              <a:rPr lang="en-US" dirty="0" smtClean="0"/>
              <a:t>Other states have multiple diploma options and multiple certificate options</a:t>
            </a:r>
          </a:p>
          <a:p>
            <a:r>
              <a:rPr lang="en-US" dirty="0" smtClean="0"/>
              <a:t>Options?</a:t>
            </a:r>
          </a:p>
          <a:p>
            <a:pPr lvl="1"/>
            <a:r>
              <a:rPr lang="en-US" sz="3200" dirty="0" smtClean="0"/>
              <a:t>Shockingly, yes!</a:t>
            </a:r>
            <a:endParaRPr lang="en-US" sz="3200" dirty="0"/>
          </a:p>
        </p:txBody>
      </p:sp>
      <p:sp>
        <p:nvSpPr>
          <p:cNvPr id="3" name="Title 2"/>
          <p:cNvSpPr>
            <a:spLocks noGrp="1"/>
          </p:cNvSpPr>
          <p:nvPr>
            <p:ph type="title"/>
          </p:nvPr>
        </p:nvSpPr>
        <p:spPr>
          <a:xfrm>
            <a:off x="990600" y="381000"/>
            <a:ext cx="7620000" cy="1143000"/>
          </a:xfrm>
        </p:spPr>
        <p:txBody>
          <a:bodyPr>
            <a:normAutofit/>
          </a:bodyPr>
          <a:lstStyle/>
          <a:p>
            <a:r>
              <a:rPr lang="en-US" dirty="0" smtClean="0"/>
              <a:t>The Current Hobson’s Choice</a:t>
            </a:r>
            <a:endParaRPr lang="en-US" dirty="0"/>
          </a:p>
        </p:txBody>
      </p:sp>
    </p:spTree>
    <p:extLst>
      <p:ext uri="{BB962C8B-B14F-4D97-AF65-F5344CB8AC3E}">
        <p14:creationId xmlns:p14="http://schemas.microsoft.com/office/powerpoint/2010/main" val="692247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21272494"/>
              </p:ext>
            </p:extLst>
          </p:nvPr>
        </p:nvGraphicFramePr>
        <p:xfrm>
          <a:off x="838200" y="1371600"/>
          <a:ext cx="8305800" cy="5486400"/>
        </p:xfrm>
        <a:graphic>
          <a:graphicData uri="http://schemas.openxmlformats.org/drawingml/2006/table">
            <a:tbl>
              <a:tblPr firstRow="1" bandRow="1">
                <a:tableStyleId>{5C22544A-7EE6-4342-B048-85BDC9FD1C3A}</a:tableStyleId>
              </a:tblPr>
              <a:tblGrid>
                <a:gridCol w="3846740"/>
                <a:gridCol w="4459060"/>
              </a:tblGrid>
              <a:tr h="864619">
                <a:tc>
                  <a:txBody>
                    <a:bodyPr/>
                    <a:lstStyle/>
                    <a:p>
                      <a:r>
                        <a:rPr lang="en-US" sz="2400" dirty="0" smtClean="0"/>
                        <a:t>MMC  (Required by law)</a:t>
                      </a:r>
                      <a:endParaRPr lang="en-US" sz="2400" dirty="0"/>
                    </a:p>
                  </a:txBody>
                  <a:tcPr/>
                </a:tc>
                <a:tc>
                  <a:txBody>
                    <a:bodyPr/>
                    <a:lstStyle/>
                    <a:p>
                      <a:r>
                        <a:rPr lang="en-US" sz="2400" dirty="0" smtClean="0"/>
                        <a:t>MMC Plus (Permitted</a:t>
                      </a:r>
                      <a:r>
                        <a:rPr lang="en-US" sz="2400" baseline="0" dirty="0" smtClean="0"/>
                        <a:t> by law.  </a:t>
                      </a:r>
                      <a:r>
                        <a:rPr lang="en-US" sz="2400" dirty="0" smtClean="0"/>
                        <a:t>District </a:t>
                      </a:r>
                      <a:r>
                        <a:rPr lang="en-US" sz="2400" baseline="0" dirty="0" smtClean="0"/>
                        <a:t> prerogative.)</a:t>
                      </a:r>
                      <a:endParaRPr lang="en-US" sz="2400" dirty="0"/>
                    </a:p>
                  </a:txBody>
                  <a:tcPr/>
                </a:tc>
              </a:tr>
              <a:tr h="4621781">
                <a:tc>
                  <a:txBody>
                    <a:bodyPr/>
                    <a:lstStyle/>
                    <a:p>
                      <a:r>
                        <a:rPr lang="en-US" sz="2000" dirty="0" smtClean="0"/>
                        <a:t>Student meets MMC requirements, with or without PC</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Student meets MMC requirements, with or without PC, plus any additional district requirements</a:t>
                      </a:r>
                    </a:p>
                    <a:p>
                      <a:endParaRPr lang="en-US" dirty="0" smtClean="0"/>
                    </a:p>
                    <a:p>
                      <a:endParaRPr lang="en-US" dirty="0" smtClean="0"/>
                    </a:p>
                    <a:p>
                      <a:r>
                        <a:rPr lang="en-US" sz="2400" b="1" dirty="0" smtClean="0"/>
                        <a:t>Kent ISD 6-26-14 JFRR recommendation</a:t>
                      </a:r>
                      <a:r>
                        <a:rPr lang="en-US" sz="2400" b="1" baseline="0" dirty="0" smtClean="0"/>
                        <a:t> to</a:t>
                      </a:r>
                      <a:r>
                        <a:rPr lang="en-US" sz="2400" b="1" dirty="0" smtClean="0"/>
                        <a:t> offer both</a:t>
                      </a:r>
                      <a:r>
                        <a:rPr lang="en-US" sz="2400" b="1" baseline="0" dirty="0" smtClean="0"/>
                        <a:t> diploma options.</a:t>
                      </a:r>
                      <a:endParaRPr lang="en-US" sz="2400" b="1" dirty="0"/>
                    </a:p>
                  </a:txBody>
                  <a:tcPr/>
                </a:tc>
              </a:tr>
            </a:tbl>
          </a:graphicData>
        </a:graphic>
      </p:graphicFrame>
      <p:sp>
        <p:nvSpPr>
          <p:cNvPr id="3" name="Title 2"/>
          <p:cNvSpPr>
            <a:spLocks noGrp="1"/>
          </p:cNvSpPr>
          <p:nvPr>
            <p:ph type="title"/>
          </p:nvPr>
        </p:nvSpPr>
        <p:spPr>
          <a:xfrm>
            <a:off x="914400" y="381000"/>
            <a:ext cx="8229600" cy="1143000"/>
          </a:xfrm>
        </p:spPr>
        <p:txBody>
          <a:bodyPr>
            <a:normAutofit/>
          </a:bodyPr>
          <a:lstStyle/>
          <a:p>
            <a:r>
              <a:rPr lang="en-US" dirty="0" smtClean="0"/>
              <a:t>What Diploma Options Are There?</a:t>
            </a:r>
            <a:endParaRPr lang="en-US" dirty="0"/>
          </a:p>
        </p:txBody>
      </p:sp>
    </p:spTree>
    <p:extLst>
      <p:ext uri="{BB962C8B-B14F-4D97-AF65-F5344CB8AC3E}">
        <p14:creationId xmlns:p14="http://schemas.microsoft.com/office/powerpoint/2010/main" val="1448281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5032449"/>
              </p:ext>
            </p:extLst>
          </p:nvPr>
        </p:nvGraphicFramePr>
        <p:xfrm>
          <a:off x="838200" y="1219200"/>
          <a:ext cx="8305800" cy="5809921"/>
        </p:xfrm>
        <a:graphic>
          <a:graphicData uri="http://schemas.openxmlformats.org/drawingml/2006/table">
            <a:tbl>
              <a:tblPr firstRow="1" bandRow="1">
                <a:tableStyleId>{5C22544A-7EE6-4342-B048-85BDC9FD1C3A}</a:tableStyleId>
              </a:tblPr>
              <a:tblGrid>
                <a:gridCol w="3002459"/>
                <a:gridCol w="2719662"/>
                <a:gridCol w="2583679"/>
              </a:tblGrid>
              <a:tr h="10851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Certificate of Performance</a:t>
                      </a:r>
                    </a:p>
                    <a:p>
                      <a:endParaRPr lang="en-US" dirty="0"/>
                    </a:p>
                  </a:txBody>
                  <a:tcPr/>
                </a:tc>
                <a:tc>
                  <a:txBody>
                    <a:bodyPr/>
                    <a:lstStyle/>
                    <a:p>
                      <a:r>
                        <a:rPr lang="en-US" dirty="0" smtClean="0"/>
                        <a:t>Certificate</a:t>
                      </a:r>
                      <a:r>
                        <a:rPr lang="en-US" baseline="0" dirty="0" smtClean="0"/>
                        <a:t> of Academic Achievement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Certificate of Participation</a:t>
                      </a:r>
                    </a:p>
                    <a:p>
                      <a:endParaRPr lang="en-US" dirty="0"/>
                    </a:p>
                  </a:txBody>
                  <a:tcPr/>
                </a:tc>
              </a:tr>
              <a:tr h="4724727">
                <a:tc>
                  <a:txBody>
                    <a:bodyPr/>
                    <a:lstStyle/>
                    <a:p>
                      <a:r>
                        <a:rPr lang="en-US" dirty="0" smtClean="0"/>
                        <a:t>Student completes vocational program</a:t>
                      </a:r>
                      <a:r>
                        <a:rPr lang="en-US" baseline="0" dirty="0" smtClean="0"/>
                        <a:t> </a:t>
                      </a:r>
                      <a:r>
                        <a:rPr lang="en-US" dirty="0" smtClean="0"/>
                        <a:t>and/or worksite based learning.</a:t>
                      </a:r>
                    </a:p>
                    <a:p>
                      <a:r>
                        <a:rPr lang="en-US" dirty="0" smtClean="0"/>
                        <a:t>Instructor rates performance on associated vocational skill sets.</a:t>
                      </a:r>
                    </a:p>
                    <a:p>
                      <a:r>
                        <a:rPr lang="en-US" dirty="0" smtClean="0"/>
                        <a:t>Instructor rates performance on related skills, e.g., attendance, social skills, self-advocacy, following rules and directions, hygiene.</a:t>
                      </a:r>
                    </a:p>
                  </a:txBody>
                  <a:tcPr/>
                </a:tc>
                <a:tc>
                  <a:txBody>
                    <a:bodyPr/>
                    <a:lstStyle/>
                    <a:p>
                      <a:r>
                        <a:rPr lang="en-US" dirty="0" smtClean="0"/>
                        <a:t>Student demonstrates a minimum proficiency on ACT</a:t>
                      </a:r>
                      <a:r>
                        <a:rPr lang="en-US" baseline="0" dirty="0" smtClean="0"/>
                        <a:t> WorkKeys in academic skills of reading for information, locating information, and applied mathematics.</a:t>
                      </a:r>
                      <a:endParaRPr lang="en-US" dirty="0"/>
                    </a:p>
                  </a:txBody>
                  <a:tcPr/>
                </a:tc>
                <a:tc>
                  <a:txBody>
                    <a:bodyPr/>
                    <a:lstStyle/>
                    <a:p>
                      <a:r>
                        <a:rPr lang="en-US" dirty="0" smtClean="0"/>
                        <a:t>Individualized participation and integration into the community.</a:t>
                      </a:r>
                      <a:endParaRPr lang="en-US" dirty="0"/>
                    </a:p>
                  </a:txBody>
                  <a:tcPr/>
                </a:tc>
              </a:tr>
            </a:tbl>
          </a:graphicData>
        </a:graphic>
      </p:graphicFrame>
      <p:sp>
        <p:nvSpPr>
          <p:cNvPr id="3" name="Title 2"/>
          <p:cNvSpPr>
            <a:spLocks noGrp="1"/>
          </p:cNvSpPr>
          <p:nvPr>
            <p:ph type="title"/>
          </p:nvPr>
        </p:nvSpPr>
        <p:spPr>
          <a:xfrm>
            <a:off x="914400" y="0"/>
            <a:ext cx="8153400" cy="1371600"/>
          </a:xfrm>
        </p:spPr>
        <p:txBody>
          <a:bodyPr>
            <a:normAutofit/>
          </a:bodyPr>
          <a:lstStyle/>
          <a:p>
            <a:r>
              <a:rPr lang="en-US" sz="3400" dirty="0" smtClean="0"/>
              <a:t>Certificates are a District decision. JFRR recommends</a:t>
            </a:r>
            <a:r>
              <a:rPr lang="en-US" sz="3400" dirty="0"/>
              <a:t> </a:t>
            </a:r>
            <a:r>
              <a:rPr lang="en-US" sz="3400" dirty="0" smtClean="0"/>
              <a:t>three options:</a:t>
            </a:r>
            <a:endParaRPr lang="en-US" sz="3400" dirty="0"/>
          </a:p>
        </p:txBody>
      </p:sp>
    </p:spTree>
    <p:extLst>
      <p:ext uri="{BB962C8B-B14F-4D97-AF65-F5344CB8AC3E}">
        <p14:creationId xmlns:p14="http://schemas.microsoft.com/office/powerpoint/2010/main" val="1630105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752600"/>
            <a:ext cx="8229600" cy="5029200"/>
          </a:xfrm>
        </p:spPr>
        <p:txBody>
          <a:bodyPr>
            <a:normAutofit/>
          </a:bodyPr>
          <a:lstStyle/>
          <a:p>
            <a:r>
              <a:rPr lang="en-US" sz="2800" dirty="0" smtClean="0"/>
              <a:t>Recognize that COS requires planful preparation</a:t>
            </a:r>
          </a:p>
          <a:p>
            <a:pPr lvl="1"/>
            <a:r>
              <a:rPr lang="en-US" sz="2800" dirty="0" smtClean="0"/>
              <a:t>IEP decisions made along the way can impact the COS discussion</a:t>
            </a:r>
          </a:p>
          <a:p>
            <a:pPr lvl="1"/>
            <a:r>
              <a:rPr lang="en-US" sz="2800" dirty="0" smtClean="0"/>
              <a:t>Parents need to know early on that graduation with a regular high school diploma requires documented proficiency/mastery of MMC requirements with or without a PC</a:t>
            </a:r>
          </a:p>
          <a:p>
            <a:r>
              <a:rPr lang="en-US" sz="2800" dirty="0" smtClean="0"/>
              <a:t>Use a chart to illustrate potential impact of various exit documents.  See, e.g., JFRR, Appendix D.</a:t>
            </a:r>
          </a:p>
          <a:p>
            <a:pPr lvl="1"/>
            <a:endParaRPr lang="en-US" sz="3600" dirty="0" smtClean="0"/>
          </a:p>
        </p:txBody>
      </p:sp>
      <p:sp>
        <p:nvSpPr>
          <p:cNvPr id="3" name="Title 2"/>
          <p:cNvSpPr>
            <a:spLocks noGrp="1"/>
          </p:cNvSpPr>
          <p:nvPr>
            <p:ph type="title"/>
          </p:nvPr>
        </p:nvSpPr>
        <p:spPr>
          <a:xfrm>
            <a:off x="990600" y="609600"/>
            <a:ext cx="8077200" cy="914400"/>
          </a:xfrm>
        </p:spPr>
        <p:txBody>
          <a:bodyPr>
            <a:normAutofit/>
          </a:bodyPr>
          <a:lstStyle/>
          <a:p>
            <a:r>
              <a:rPr lang="en-US" sz="3400" dirty="0" smtClean="0"/>
              <a:t>JFRR Keys to Improved COS Decisions</a:t>
            </a:r>
            <a:endParaRPr lang="en-US" sz="3400" dirty="0"/>
          </a:p>
        </p:txBody>
      </p:sp>
    </p:spTree>
    <p:extLst>
      <p:ext uri="{BB962C8B-B14F-4D97-AF65-F5344CB8AC3E}">
        <p14:creationId xmlns:p14="http://schemas.microsoft.com/office/powerpoint/2010/main" val="2803685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990600"/>
            <a:ext cx="8305800" cy="5994400"/>
          </a:xfrm>
        </p:spPr>
        <p:txBody>
          <a:bodyPr>
            <a:normAutofit/>
          </a:bodyPr>
          <a:lstStyle/>
          <a:p>
            <a:r>
              <a:rPr lang="en-US" sz="3200" dirty="0"/>
              <a:t>COS </a:t>
            </a:r>
            <a:r>
              <a:rPr lang="en-US" sz="3200" dirty="0" smtClean="0"/>
              <a:t>decisions should </a:t>
            </a:r>
            <a:r>
              <a:rPr lang="en-US" sz="3200" u="sng" dirty="0"/>
              <a:t>not</a:t>
            </a:r>
            <a:r>
              <a:rPr lang="en-US" sz="3200" dirty="0"/>
              <a:t> be based on stereotypes of proficiency related to</a:t>
            </a:r>
          </a:p>
          <a:p>
            <a:pPr lvl="2"/>
            <a:r>
              <a:rPr lang="en-US" sz="2800" dirty="0"/>
              <a:t>eligibility category</a:t>
            </a:r>
          </a:p>
          <a:p>
            <a:pPr lvl="2"/>
            <a:r>
              <a:rPr lang="en-US" sz="2800" dirty="0" smtClean="0"/>
              <a:t>educational </a:t>
            </a:r>
            <a:r>
              <a:rPr lang="en-US" sz="2800" dirty="0"/>
              <a:t>placement</a:t>
            </a:r>
          </a:p>
          <a:p>
            <a:pPr lvl="2"/>
            <a:r>
              <a:rPr lang="en-US" sz="2800" dirty="0"/>
              <a:t>credit status </a:t>
            </a:r>
          </a:p>
          <a:p>
            <a:pPr lvl="2"/>
            <a:r>
              <a:rPr lang="en-US" sz="2800" dirty="0"/>
              <a:t>attendance </a:t>
            </a:r>
          </a:p>
          <a:p>
            <a:pPr lvl="2"/>
            <a:r>
              <a:rPr lang="en-US" sz="2800" dirty="0"/>
              <a:t>disciplinary status</a:t>
            </a:r>
          </a:p>
          <a:p>
            <a:pPr lvl="1"/>
            <a:endParaRPr lang="en-US" sz="2800" dirty="0"/>
          </a:p>
          <a:p>
            <a:endParaRPr lang="en-US" dirty="0"/>
          </a:p>
        </p:txBody>
      </p:sp>
      <p:sp>
        <p:nvSpPr>
          <p:cNvPr id="3" name="Title 2"/>
          <p:cNvSpPr>
            <a:spLocks noGrp="1"/>
          </p:cNvSpPr>
          <p:nvPr>
            <p:ph type="title"/>
          </p:nvPr>
        </p:nvSpPr>
        <p:spPr>
          <a:xfrm>
            <a:off x="990600" y="0"/>
            <a:ext cx="8001000" cy="990600"/>
          </a:xfrm>
        </p:spPr>
        <p:txBody>
          <a:bodyPr>
            <a:normAutofit/>
          </a:bodyPr>
          <a:lstStyle/>
          <a:p>
            <a:r>
              <a:rPr lang="en-US" dirty="0"/>
              <a:t>Keys to Improved COS </a:t>
            </a:r>
            <a:r>
              <a:rPr lang="en-US" dirty="0" smtClean="0"/>
              <a:t>Decisions</a:t>
            </a:r>
            <a:endParaRPr lang="en-US" dirty="0"/>
          </a:p>
        </p:txBody>
      </p:sp>
    </p:spTree>
    <p:extLst>
      <p:ext uri="{BB962C8B-B14F-4D97-AF65-F5344CB8AC3E}">
        <p14:creationId xmlns:p14="http://schemas.microsoft.com/office/powerpoint/2010/main" val="1338692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8305800" cy="914400"/>
          </a:xfrm>
        </p:spPr>
        <p:txBody>
          <a:bodyPr/>
          <a:lstStyle/>
          <a:p>
            <a:r>
              <a:rPr lang="en-US" dirty="0" smtClean="0"/>
              <a:t>Keys to Improved COS Decisions</a:t>
            </a:r>
            <a:endParaRPr lang="en-US" dirty="0"/>
          </a:p>
        </p:txBody>
      </p:sp>
      <p:sp>
        <p:nvSpPr>
          <p:cNvPr id="3" name="Content Placeholder 2"/>
          <p:cNvSpPr>
            <a:spLocks noGrp="1"/>
          </p:cNvSpPr>
          <p:nvPr>
            <p:ph idx="1"/>
          </p:nvPr>
        </p:nvSpPr>
        <p:spPr>
          <a:xfrm>
            <a:off x="914400" y="990600"/>
            <a:ext cx="8229600" cy="5715000"/>
          </a:xfrm>
        </p:spPr>
        <p:txBody>
          <a:bodyPr/>
          <a:lstStyle/>
          <a:p>
            <a:r>
              <a:rPr lang="en-US" u="sng" dirty="0"/>
              <a:t>Should</a:t>
            </a:r>
            <a:r>
              <a:rPr lang="en-US" dirty="0"/>
              <a:t> be based on student performance data prepared in anticipation of the IEP COS discussion (see JFRR, Appendix B</a:t>
            </a:r>
            <a:r>
              <a:rPr lang="en-US" dirty="0" smtClean="0"/>
              <a:t>)</a:t>
            </a:r>
          </a:p>
          <a:p>
            <a:r>
              <a:rPr lang="en-US" dirty="0" smtClean="0"/>
              <a:t>There are two levels of analysis of the COS data</a:t>
            </a:r>
          </a:p>
          <a:p>
            <a:pPr lvl="1"/>
            <a:r>
              <a:rPr lang="en-US" dirty="0" smtClean="0"/>
              <a:t>1. Consider </a:t>
            </a:r>
            <a:r>
              <a:rPr lang="en-US" dirty="0"/>
              <a:t>whether students would benefit from a PC before determining that they be placed on a certificate </a:t>
            </a:r>
            <a:r>
              <a:rPr lang="en-US" dirty="0" smtClean="0"/>
              <a:t>track</a:t>
            </a:r>
          </a:p>
          <a:p>
            <a:pPr lvl="1"/>
            <a:r>
              <a:rPr lang="en-US" dirty="0" smtClean="0"/>
              <a:t>2.</a:t>
            </a:r>
            <a:r>
              <a:rPr lang="en-US" dirty="0"/>
              <a:t> Consider whether students </a:t>
            </a:r>
            <a:r>
              <a:rPr lang="en-US" dirty="0" smtClean="0"/>
              <a:t>on a diploma track have a disability which may necessitate a request for a PC  </a:t>
            </a:r>
            <a:endParaRPr lang="en-US" dirty="0"/>
          </a:p>
          <a:p>
            <a:pPr marL="457200" lvl="1" indent="0">
              <a:buNone/>
            </a:pPr>
            <a:r>
              <a:rPr lang="en-US" dirty="0" smtClean="0"/>
              <a:t> </a:t>
            </a:r>
          </a:p>
          <a:p>
            <a:pPr lvl="1"/>
            <a:endParaRPr lang="en-US" dirty="0"/>
          </a:p>
          <a:p>
            <a:endParaRPr lang="en-US" dirty="0"/>
          </a:p>
        </p:txBody>
      </p:sp>
    </p:spTree>
    <p:extLst>
      <p:ext uri="{BB962C8B-B14F-4D97-AF65-F5344CB8AC3E}">
        <p14:creationId xmlns:p14="http://schemas.microsoft.com/office/powerpoint/2010/main" val="354138603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581400"/>
            <a:ext cx="7854696" cy="1905000"/>
          </a:xfrm>
        </p:spPr>
        <p:txBody>
          <a:bodyPr>
            <a:normAutofit/>
          </a:bodyPr>
          <a:lstStyle/>
          <a:p>
            <a:pPr algn="l"/>
            <a:r>
              <a:rPr lang="en-US" sz="3600" dirty="0" smtClean="0"/>
              <a:t>Section Two:  Course of Study as an IEP Layout</a:t>
            </a:r>
            <a:endParaRPr lang="en-US" sz="3600" dirty="0"/>
          </a:p>
        </p:txBody>
      </p:sp>
      <p:sp>
        <p:nvSpPr>
          <p:cNvPr id="2" name="Title 1"/>
          <p:cNvSpPr>
            <a:spLocks noGrp="1"/>
          </p:cNvSpPr>
          <p:nvPr>
            <p:ph type="ctrTitle"/>
          </p:nvPr>
        </p:nvSpPr>
        <p:spPr>
          <a:xfrm>
            <a:off x="381000" y="1238071"/>
            <a:ext cx="7851648" cy="1200329"/>
          </a:xfrm>
        </p:spPr>
        <p:txBody>
          <a:bodyPr/>
          <a:lstStyle/>
          <a:p>
            <a:pPr algn="l"/>
            <a:r>
              <a:rPr lang="en-US" dirty="0" smtClean="0"/>
              <a:t>Part Four</a:t>
            </a:r>
            <a:endParaRPr lang="en-US" dirty="0"/>
          </a:p>
        </p:txBody>
      </p:sp>
    </p:spTree>
    <p:extLst>
      <p:ext uri="{BB962C8B-B14F-4D97-AF65-F5344CB8AC3E}">
        <p14:creationId xmlns:p14="http://schemas.microsoft.com/office/powerpoint/2010/main" val="4206921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066800"/>
            <a:ext cx="8305800" cy="5638800"/>
          </a:xfrm>
        </p:spPr>
        <p:txBody>
          <a:bodyPr>
            <a:normAutofit fontScale="85000" lnSpcReduction="10000"/>
          </a:bodyPr>
          <a:lstStyle/>
          <a:p>
            <a:r>
              <a:rPr lang="en-US" sz="3500" dirty="0" smtClean="0"/>
              <a:t>Not just a question of diploma or not</a:t>
            </a:r>
          </a:p>
          <a:p>
            <a:r>
              <a:rPr lang="en-US" sz="3500" dirty="0" smtClean="0"/>
              <a:t>Treated as substantive part of the transition IEP</a:t>
            </a:r>
          </a:p>
          <a:p>
            <a:pPr lvl="1"/>
            <a:r>
              <a:rPr lang="en-US" sz="3000" dirty="0" smtClean="0"/>
              <a:t>4 year layout of courses supporting the exit outcome and the student’s post-secondary vision.  </a:t>
            </a:r>
          </a:p>
          <a:p>
            <a:pPr lvl="2"/>
            <a:r>
              <a:rPr lang="en-US" sz="3000" dirty="0" smtClean="0"/>
              <a:t>See JFRR, Appendix A for examples</a:t>
            </a:r>
            <a:endParaRPr lang="en-US" sz="3000" dirty="0"/>
          </a:p>
          <a:p>
            <a:r>
              <a:rPr lang="en-US" sz="3500" dirty="0" smtClean="0"/>
              <a:t>Embeddedness </a:t>
            </a:r>
          </a:p>
          <a:p>
            <a:pPr lvl="1"/>
            <a:r>
              <a:rPr lang="en-US" sz="3000" dirty="0" smtClean="0"/>
              <a:t>Facilitates the coordination of credit acquisition and transition</a:t>
            </a:r>
          </a:p>
          <a:p>
            <a:pPr lvl="1"/>
            <a:r>
              <a:rPr lang="en-US" sz="3000" dirty="0" smtClean="0"/>
              <a:t>Higher probability of meeting diploma and transition needs in a timely fashion</a:t>
            </a:r>
          </a:p>
          <a:p>
            <a:r>
              <a:rPr lang="en-US" sz="3500" dirty="0" smtClean="0"/>
              <a:t>Communication with parents begins early on. </a:t>
            </a:r>
          </a:p>
          <a:p>
            <a:endParaRPr lang="en-US" dirty="0"/>
          </a:p>
        </p:txBody>
      </p:sp>
      <p:sp>
        <p:nvSpPr>
          <p:cNvPr id="3" name="Title 2"/>
          <p:cNvSpPr>
            <a:spLocks noGrp="1"/>
          </p:cNvSpPr>
          <p:nvPr>
            <p:ph type="title"/>
          </p:nvPr>
        </p:nvSpPr>
        <p:spPr>
          <a:xfrm>
            <a:off x="990600" y="152400"/>
            <a:ext cx="8153400" cy="914400"/>
          </a:xfrm>
        </p:spPr>
        <p:txBody>
          <a:bodyPr>
            <a:noAutofit/>
          </a:bodyPr>
          <a:lstStyle/>
          <a:p>
            <a:r>
              <a:rPr lang="en-US" dirty="0" smtClean="0"/>
              <a:t>Course of Study in Other States</a:t>
            </a:r>
            <a:endParaRPr lang="en-US" dirty="0"/>
          </a:p>
        </p:txBody>
      </p:sp>
    </p:spTree>
    <p:extLst>
      <p:ext uri="{BB962C8B-B14F-4D97-AF65-F5344CB8AC3E}">
        <p14:creationId xmlns:p14="http://schemas.microsoft.com/office/powerpoint/2010/main" val="4098676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581400"/>
            <a:ext cx="8991600" cy="1371600"/>
          </a:xfrm>
        </p:spPr>
        <p:txBody>
          <a:bodyPr>
            <a:noAutofit/>
          </a:bodyPr>
          <a:lstStyle/>
          <a:p>
            <a:pPr algn="l"/>
            <a:r>
              <a:rPr lang="en-US" dirty="0" smtClean="0"/>
              <a:t>Personal Curriculum:</a:t>
            </a:r>
          </a:p>
          <a:p>
            <a:pPr algn="l"/>
            <a:r>
              <a:rPr lang="en-US" dirty="0" smtClean="0"/>
              <a:t>Backdrop, Barriers, &amp; Suggestions</a:t>
            </a:r>
            <a:endParaRPr lang="en-US" dirty="0"/>
          </a:p>
        </p:txBody>
      </p:sp>
      <p:sp>
        <p:nvSpPr>
          <p:cNvPr id="2" name="Title 1"/>
          <p:cNvSpPr>
            <a:spLocks noGrp="1"/>
          </p:cNvSpPr>
          <p:nvPr>
            <p:ph type="ctrTitle"/>
          </p:nvPr>
        </p:nvSpPr>
        <p:spPr>
          <a:xfrm>
            <a:off x="457200" y="1314271"/>
            <a:ext cx="7851648" cy="1200329"/>
          </a:xfrm>
        </p:spPr>
        <p:txBody>
          <a:bodyPr/>
          <a:lstStyle/>
          <a:p>
            <a:pPr algn="l"/>
            <a:r>
              <a:rPr lang="en-US" dirty="0" smtClean="0"/>
              <a:t>Part Five</a:t>
            </a:r>
            <a:endParaRPr lang="en-US" dirty="0"/>
          </a:p>
        </p:txBody>
      </p:sp>
    </p:spTree>
    <p:extLst>
      <p:ext uri="{BB962C8B-B14F-4D97-AF65-F5344CB8AC3E}">
        <p14:creationId xmlns:p14="http://schemas.microsoft.com/office/powerpoint/2010/main" val="2510311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228600"/>
            <a:ext cx="7772400" cy="1143000"/>
          </a:xfrm>
        </p:spPr>
        <p:txBody>
          <a:bodyPr/>
          <a:lstStyle/>
          <a:p>
            <a:pPr eaLnBrk="1" hangingPunct="1"/>
            <a:r>
              <a:rPr lang="en-US" sz="4000" dirty="0" smtClean="0"/>
              <a:t>Personal Curriculum Modification Process for </a:t>
            </a:r>
            <a:r>
              <a:rPr lang="en-US" sz="4000" u="sng" dirty="0" smtClean="0"/>
              <a:t>All</a:t>
            </a:r>
            <a:r>
              <a:rPr lang="en-US" sz="4000" dirty="0" smtClean="0"/>
              <a:t> Students</a:t>
            </a:r>
          </a:p>
        </p:txBody>
      </p:sp>
      <p:sp>
        <p:nvSpPr>
          <p:cNvPr id="12290" name="Rectangle 3"/>
          <p:cNvSpPr>
            <a:spLocks noGrp="1" noChangeArrowheads="1"/>
          </p:cNvSpPr>
          <p:nvPr>
            <p:ph idx="1"/>
          </p:nvPr>
        </p:nvSpPr>
        <p:spPr>
          <a:xfrm>
            <a:off x="914400" y="1447800"/>
            <a:ext cx="8229600" cy="5410200"/>
          </a:xfrm>
        </p:spPr>
        <p:txBody>
          <a:bodyPr/>
          <a:lstStyle/>
          <a:p>
            <a:pPr eaLnBrk="1" hangingPunct="1"/>
            <a:r>
              <a:rPr lang="en-US" altLang="en-US" dirty="0" smtClean="0"/>
              <a:t>Must be requested</a:t>
            </a:r>
            <a:endParaRPr lang="en-US" altLang="en-US" u="sng" dirty="0" smtClean="0"/>
          </a:p>
          <a:p>
            <a:pPr eaLnBrk="1" hangingPunct="1"/>
            <a:r>
              <a:rPr lang="en-US" altLang="en-US" dirty="0" smtClean="0"/>
              <a:t>Must be developed by a </a:t>
            </a:r>
            <a:r>
              <a:rPr lang="en-US" altLang="en-US" u="sng" dirty="0" smtClean="0"/>
              <a:t>group</a:t>
            </a:r>
            <a:r>
              <a:rPr lang="en-US" altLang="en-US" dirty="0"/>
              <a:t> </a:t>
            </a:r>
            <a:r>
              <a:rPr lang="en-US" altLang="en-US" dirty="0" smtClean="0"/>
              <a:t>as defined in (5)(a)</a:t>
            </a:r>
          </a:p>
          <a:p>
            <a:pPr eaLnBrk="1" hangingPunct="1"/>
            <a:r>
              <a:rPr lang="en-US" altLang="en-US" dirty="0" smtClean="0"/>
              <a:t>Must be consistent with the student’s EDP</a:t>
            </a:r>
          </a:p>
          <a:p>
            <a:pPr eaLnBrk="1" hangingPunct="1"/>
            <a:r>
              <a:rPr lang="en-US" altLang="en-US" dirty="0" smtClean="0"/>
              <a:t>Must be signed by the superintendent and the parent/guardian or age of majority/emancipated minor student (5)(c)</a:t>
            </a:r>
          </a:p>
          <a:p>
            <a:pPr eaLnBrk="1" hangingPunct="1">
              <a:buNone/>
            </a:pPr>
            <a:r>
              <a:rPr lang="en-US" altLang="en-US" dirty="0" smtClean="0"/>
              <a:t>*NOTE:  For special (5)(k) modifications, must be necessary because of disability and also consistent with IEP.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 calcmode="lin" valueType="num">
                                      <p:cBhvr additive="base">
                                        <p:cTn id="7" dur="5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0">
                                            <p:txEl>
                                              <p:pRg st="1" end="1"/>
                                            </p:txEl>
                                          </p:spTgt>
                                        </p:tgtEl>
                                        <p:attrNameLst>
                                          <p:attrName>style.visibility</p:attrName>
                                        </p:attrNameLst>
                                      </p:cBhvr>
                                      <p:to>
                                        <p:strVal val="visible"/>
                                      </p:to>
                                    </p:set>
                                    <p:anim calcmode="lin" valueType="num">
                                      <p:cBhvr additive="base">
                                        <p:cTn id="13" dur="5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0">
                                            <p:txEl>
                                              <p:pRg st="2" end="2"/>
                                            </p:txEl>
                                          </p:spTgt>
                                        </p:tgtEl>
                                        <p:attrNameLst>
                                          <p:attrName>style.visibility</p:attrName>
                                        </p:attrNameLst>
                                      </p:cBhvr>
                                      <p:to>
                                        <p:strVal val="visible"/>
                                      </p:to>
                                    </p:set>
                                    <p:anim calcmode="lin" valueType="num">
                                      <p:cBhvr additive="base">
                                        <p:cTn id="19" dur="5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0">
                                            <p:txEl>
                                              <p:pRg st="3" end="3"/>
                                            </p:txEl>
                                          </p:spTgt>
                                        </p:tgtEl>
                                        <p:attrNameLst>
                                          <p:attrName>style.visibility</p:attrName>
                                        </p:attrNameLst>
                                      </p:cBhvr>
                                      <p:to>
                                        <p:strVal val="visible"/>
                                      </p:to>
                                    </p:set>
                                    <p:anim calcmode="lin" valueType="num">
                                      <p:cBhvr additive="base">
                                        <p:cTn id="25" dur="5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290">
                                            <p:txEl>
                                              <p:pRg st="4" end="4"/>
                                            </p:txEl>
                                          </p:spTgt>
                                        </p:tgtEl>
                                        <p:attrNameLst>
                                          <p:attrName>style.visibility</p:attrName>
                                        </p:attrNameLst>
                                      </p:cBhvr>
                                      <p:to>
                                        <p:strVal val="visible"/>
                                      </p:to>
                                    </p:set>
                                    <p:anim calcmode="lin" valueType="num">
                                      <p:cBhvr additive="base">
                                        <p:cTn id="31" dur="5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838200"/>
            <a:ext cx="8305800" cy="6019800"/>
          </a:xfrm>
        </p:spPr>
        <p:txBody>
          <a:bodyPr>
            <a:noAutofit/>
          </a:bodyPr>
          <a:lstStyle/>
          <a:p>
            <a:r>
              <a:rPr lang="en-US" sz="2800" dirty="0" smtClean="0"/>
              <a:t>See JFRR, p.11 for overall chart of barriers, recommendations, and rationale</a:t>
            </a:r>
          </a:p>
          <a:p>
            <a:r>
              <a:rPr lang="en-US" sz="2800" dirty="0" smtClean="0"/>
              <a:t>See JFRR, Appendix C for an individualized checklist exploring whether PC request would be a feasible strategy for a particular student given </a:t>
            </a:r>
          </a:p>
          <a:p>
            <a:pPr lvl="1"/>
            <a:r>
              <a:rPr lang="en-US" sz="2400" dirty="0" smtClean="0"/>
              <a:t>the degree of modifications necessary </a:t>
            </a:r>
          </a:p>
          <a:p>
            <a:pPr lvl="1"/>
            <a:r>
              <a:rPr lang="en-US" sz="2400" dirty="0" smtClean="0"/>
              <a:t>in comparison to the level of mastery and proficiency required </a:t>
            </a:r>
            <a:r>
              <a:rPr lang="en-US" sz="2400" dirty="0"/>
              <a:t>under </a:t>
            </a:r>
            <a:r>
              <a:rPr lang="en-US" sz="2400" dirty="0" smtClean="0"/>
              <a:t>a district’s alternate </a:t>
            </a:r>
            <a:r>
              <a:rPr lang="en-US" sz="2400" dirty="0"/>
              <a:t>decision </a:t>
            </a:r>
            <a:r>
              <a:rPr lang="en-US" sz="2400" dirty="0" smtClean="0"/>
              <a:t>rules </a:t>
            </a:r>
            <a:r>
              <a:rPr lang="en-US" sz="2400" dirty="0"/>
              <a:t>for students with </a:t>
            </a:r>
            <a:r>
              <a:rPr lang="en-US" sz="2400" dirty="0" smtClean="0"/>
              <a:t>disabilities.  </a:t>
            </a:r>
          </a:p>
          <a:p>
            <a:pPr lvl="1"/>
            <a:r>
              <a:rPr lang="en-US" sz="2400" dirty="0" smtClean="0"/>
              <a:t>Note:  A request seeking modifications beyond the alternate decision rules would by definition create an alternate curriculum, which cannot be the basis for a regular high school diploma and would exceed the authority of the PC development team.</a:t>
            </a:r>
            <a:endParaRPr lang="en-US" sz="2400" dirty="0"/>
          </a:p>
        </p:txBody>
      </p:sp>
      <p:sp>
        <p:nvSpPr>
          <p:cNvPr id="3" name="Title 2"/>
          <p:cNvSpPr>
            <a:spLocks noGrp="1"/>
          </p:cNvSpPr>
          <p:nvPr>
            <p:ph type="title"/>
          </p:nvPr>
        </p:nvSpPr>
        <p:spPr>
          <a:xfrm>
            <a:off x="838200" y="76200"/>
            <a:ext cx="8191500" cy="762000"/>
          </a:xfrm>
        </p:spPr>
        <p:txBody>
          <a:bodyPr>
            <a:normAutofit/>
          </a:bodyPr>
          <a:lstStyle/>
          <a:p>
            <a:r>
              <a:rPr lang="en-US" sz="3600" dirty="0" smtClean="0"/>
              <a:t>JFRR Recommendations re PC Barriers</a:t>
            </a:r>
            <a:endParaRPr lang="en-US" sz="3600" dirty="0"/>
          </a:p>
        </p:txBody>
      </p:sp>
    </p:spTree>
    <p:extLst>
      <p:ext uri="{BB962C8B-B14F-4D97-AF65-F5344CB8AC3E}">
        <p14:creationId xmlns:p14="http://schemas.microsoft.com/office/powerpoint/2010/main" val="2830481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752601"/>
            <a:ext cx="8305800" cy="5105400"/>
          </a:xfrm>
        </p:spPr>
        <p:txBody>
          <a:bodyPr>
            <a:normAutofit/>
          </a:bodyPr>
          <a:lstStyle/>
          <a:p>
            <a:r>
              <a:rPr lang="en-US" sz="3000" dirty="0" smtClean="0"/>
              <a:t>Student level</a:t>
            </a:r>
          </a:p>
          <a:p>
            <a:pPr lvl="1"/>
            <a:r>
              <a:rPr lang="en-US" sz="2200" dirty="0" smtClean="0"/>
              <a:t>Build in ongoing progress monitoring of student mastery and reteaching of standards </a:t>
            </a:r>
            <a:r>
              <a:rPr lang="en-US" sz="2200" u="sng" dirty="0" smtClean="0"/>
              <a:t>during</a:t>
            </a:r>
            <a:r>
              <a:rPr lang="en-US" sz="2200" dirty="0" smtClean="0"/>
              <a:t> the course</a:t>
            </a:r>
          </a:p>
          <a:p>
            <a:pPr lvl="1"/>
            <a:r>
              <a:rPr lang="en-US" sz="2200" dirty="0" smtClean="0"/>
              <a:t>Use of electronic learning assessment resources (ELARS) to reassess student proficiency after reteaching</a:t>
            </a:r>
          </a:p>
          <a:p>
            <a:r>
              <a:rPr lang="en-US" sz="3000" dirty="0" smtClean="0"/>
              <a:t>Building and/or district level</a:t>
            </a:r>
          </a:p>
          <a:p>
            <a:pPr lvl="1"/>
            <a:r>
              <a:rPr lang="en-US" sz="2400" dirty="0" smtClean="0"/>
              <a:t>Analyze student performance to see if reliance on a particular model of instructional support (e.g., team-teaching, pull-out, or TC services) may contribute to varying graduation rates.</a:t>
            </a:r>
          </a:p>
          <a:p>
            <a:pPr lvl="1"/>
            <a:r>
              <a:rPr lang="en-US" sz="2400" dirty="0" smtClean="0"/>
              <a:t>Consider the granting of partial credits and extended time to earn full credits.</a:t>
            </a:r>
          </a:p>
          <a:p>
            <a:endParaRPr lang="en-US" dirty="0"/>
          </a:p>
        </p:txBody>
      </p:sp>
      <p:sp>
        <p:nvSpPr>
          <p:cNvPr id="3" name="Title 2"/>
          <p:cNvSpPr>
            <a:spLocks noGrp="1"/>
          </p:cNvSpPr>
          <p:nvPr>
            <p:ph type="title"/>
          </p:nvPr>
        </p:nvSpPr>
        <p:spPr>
          <a:xfrm>
            <a:off x="838200" y="228600"/>
            <a:ext cx="8305800" cy="1524001"/>
          </a:xfrm>
        </p:spPr>
        <p:txBody>
          <a:bodyPr>
            <a:normAutofit fontScale="90000"/>
          </a:bodyPr>
          <a:lstStyle/>
          <a:p>
            <a:r>
              <a:rPr lang="en-US" dirty="0" smtClean="0"/>
              <a:t>Reexamine General Education Course Design and Instructional Practices</a:t>
            </a:r>
            <a:endParaRPr lang="en-US" dirty="0"/>
          </a:p>
        </p:txBody>
      </p:sp>
    </p:spTree>
    <p:extLst>
      <p:ext uri="{BB962C8B-B14F-4D97-AF65-F5344CB8AC3E}">
        <p14:creationId xmlns:p14="http://schemas.microsoft.com/office/powerpoint/2010/main" val="3732394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PC Fears in 2006</a:t>
            </a:r>
            <a:endParaRPr lang="en-US" dirty="0"/>
          </a:p>
        </p:txBody>
      </p:sp>
      <p:sp>
        <p:nvSpPr>
          <p:cNvPr id="3" name="Content Placeholder 2"/>
          <p:cNvSpPr>
            <a:spLocks noGrp="1"/>
          </p:cNvSpPr>
          <p:nvPr>
            <p:ph idx="1"/>
          </p:nvPr>
        </p:nvSpPr>
        <p:spPr>
          <a:xfrm>
            <a:off x="838200" y="1676400"/>
            <a:ext cx="8305800" cy="4953000"/>
          </a:xfrm>
        </p:spPr>
        <p:txBody>
          <a:bodyPr/>
          <a:lstStyle/>
          <a:p>
            <a:r>
              <a:rPr lang="en-US" dirty="0" smtClean="0"/>
              <a:t>Too many PCs would be granted</a:t>
            </a:r>
          </a:p>
          <a:p>
            <a:pPr lvl="1"/>
            <a:r>
              <a:rPr lang="en-US" dirty="0" smtClean="0"/>
              <a:t>Pressure to achieve higher graduation rates and lower drop-out rates</a:t>
            </a:r>
          </a:p>
          <a:p>
            <a:r>
              <a:rPr lang="en-US" dirty="0" smtClean="0"/>
              <a:t>The PC modifications would go too far </a:t>
            </a:r>
          </a:p>
          <a:p>
            <a:pPr lvl="1"/>
            <a:r>
              <a:rPr lang="en-US" dirty="0" smtClean="0"/>
              <a:t>Sacrifice too many content expectations</a:t>
            </a:r>
          </a:p>
          <a:p>
            <a:pPr lvl="1"/>
            <a:r>
              <a:rPr lang="en-US" dirty="0" smtClean="0"/>
              <a:t>Set the bar for proficiency too low</a:t>
            </a:r>
          </a:p>
          <a:p>
            <a:r>
              <a:rPr lang="en-US" dirty="0" smtClean="0"/>
              <a:t>Law calls for Superintendent of Public Instruction to monitor for “PC abuse”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76200"/>
            <a:ext cx="7772400" cy="609600"/>
          </a:xfrm>
        </p:spPr>
        <p:txBody>
          <a:bodyPr/>
          <a:lstStyle/>
          <a:p>
            <a:r>
              <a:rPr lang="en-US" dirty="0" smtClean="0"/>
              <a:t>The PC Reality by 2013</a:t>
            </a:r>
            <a:endParaRPr lang="en-US" dirty="0"/>
          </a:p>
        </p:txBody>
      </p:sp>
      <p:sp>
        <p:nvSpPr>
          <p:cNvPr id="3" name="Content Placeholder 2"/>
          <p:cNvSpPr>
            <a:spLocks noGrp="1"/>
          </p:cNvSpPr>
          <p:nvPr>
            <p:ph idx="1"/>
          </p:nvPr>
        </p:nvSpPr>
        <p:spPr>
          <a:xfrm>
            <a:off x="838200" y="685800"/>
            <a:ext cx="8305800" cy="6172200"/>
          </a:xfrm>
        </p:spPr>
        <p:txBody>
          <a:bodyPr/>
          <a:lstStyle/>
          <a:p>
            <a:r>
              <a:rPr lang="en-US" dirty="0" smtClean="0"/>
              <a:t>Too few PCs</a:t>
            </a:r>
          </a:p>
          <a:p>
            <a:r>
              <a:rPr lang="en-US" dirty="0" smtClean="0"/>
              <a:t>Too many IEP Course of Study decisions defaulting to Certificate of Completion</a:t>
            </a:r>
          </a:p>
          <a:p>
            <a:r>
              <a:rPr lang="en-US" dirty="0" smtClean="0"/>
              <a:t>Under-graduating students with disabilities</a:t>
            </a:r>
          </a:p>
        </p:txBody>
      </p:sp>
    </p:spTree>
    <p:extLst>
      <p:ext uri="{BB962C8B-B14F-4D97-AF65-F5344CB8AC3E}">
        <p14:creationId xmlns:p14="http://schemas.microsoft.com/office/powerpoint/2010/main" val="204958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2193</TotalTime>
  <Words>4194</Words>
  <Application>Microsoft Office PowerPoint</Application>
  <PresentationFormat>On-screen Show (4:3)</PresentationFormat>
  <Paragraphs>465</Paragraphs>
  <Slides>71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71</vt:i4>
      </vt:variant>
    </vt:vector>
  </HeadingPairs>
  <TitlesOfParts>
    <vt:vector size="78" baseType="lpstr">
      <vt:lpstr>Arial</vt:lpstr>
      <vt:lpstr>Calibri</vt:lpstr>
      <vt:lpstr>Times New Roman</vt:lpstr>
      <vt:lpstr>Verdana</vt:lpstr>
      <vt:lpstr>Wingdings</vt:lpstr>
      <vt:lpstr>Wingdings 3</vt:lpstr>
      <vt:lpstr>Theme1</vt:lpstr>
      <vt:lpstr>Increased Access to Equitable Learning Opportunities:  Improved PC, Course of Study, and MMC Implementation  </vt:lpstr>
      <vt:lpstr>Part One: Introduction </vt:lpstr>
      <vt:lpstr>Basic Structure of MMC Law</vt:lpstr>
      <vt:lpstr>The 3 Cornerstones of the MMC</vt:lpstr>
      <vt:lpstr>Net Result of MMC= New Construct for “Credit”</vt:lpstr>
      <vt:lpstr>P.S. to the MMC Cornerstones: The Personal Curriculum</vt:lpstr>
      <vt:lpstr>Personal Curriculum Modification Process for All Students</vt:lpstr>
      <vt:lpstr>The PC Fears in 2006</vt:lpstr>
      <vt:lpstr>The PC Reality by 2013</vt:lpstr>
      <vt:lpstr>Three Pressure Points Trigger Corrective Measures</vt:lpstr>
      <vt:lpstr>Graduation Data</vt:lpstr>
      <vt:lpstr> The U of M Research Study</vt:lpstr>
      <vt:lpstr>U of M Research – Implementation of Personal Curriculum</vt:lpstr>
      <vt:lpstr>Let’s Look at the Data</vt:lpstr>
      <vt:lpstr>PowerPoint Presentation</vt:lpstr>
      <vt:lpstr>PowerPoint Presentation</vt:lpstr>
      <vt:lpstr>OCR and PC:  A Cautionary Tale</vt:lpstr>
      <vt:lpstr>A Cautionary Tale, continued</vt:lpstr>
      <vt:lpstr>A Cautionary Tale, continued</vt:lpstr>
      <vt:lpstr>A Cautionary Tale, continued</vt:lpstr>
      <vt:lpstr>Part Two:   The MMC/PC in 2015</vt:lpstr>
      <vt:lpstr>Myth # 1:</vt:lpstr>
      <vt:lpstr>Fact:  The Personal Curriculum Option Must Be Offered </vt:lpstr>
      <vt:lpstr>March 2015 MMC PC Mandates</vt:lpstr>
      <vt:lpstr>Reasons for a PC Modification</vt:lpstr>
      <vt:lpstr>Myth #2:</vt:lpstr>
      <vt:lpstr>Fact:  The MMC law names specific persons as authorized PC “requesters”.</vt:lpstr>
      <vt:lpstr>Fact:  The PC is developed by a PC Development Team (PCDT)</vt:lpstr>
      <vt:lpstr>IEP Team Should Not…</vt:lpstr>
      <vt:lpstr> Myth #3</vt:lpstr>
      <vt:lpstr>Fact: – It depends…</vt:lpstr>
      <vt:lpstr>Myth #4</vt:lpstr>
      <vt:lpstr>Fact:  The PCDT is allowed varying flexibility depending on situation </vt:lpstr>
      <vt:lpstr>April 2015 “Script Expansion”</vt:lpstr>
      <vt:lpstr>News Flash re April 2015 Changes</vt:lpstr>
      <vt:lpstr>News Flash re April 2015 Changes</vt:lpstr>
      <vt:lpstr>Special (k):   More Latitude for Students with IEPs </vt:lpstr>
      <vt:lpstr>PC Modification for Students w/IEPs</vt:lpstr>
      <vt:lpstr>What Can be MODIFIED?</vt:lpstr>
      <vt:lpstr>Myth #5</vt:lpstr>
      <vt:lpstr>Fact:  The district needs to develop decision rules to guide the PCDT. </vt:lpstr>
      <vt:lpstr>Myth #6</vt:lpstr>
      <vt:lpstr>Fact:  Grades are contaminated by non-competency variables. </vt:lpstr>
      <vt:lpstr>Fact:  A student can flunk a class but still demonstrate mastery for earning credit.</vt:lpstr>
      <vt:lpstr>Critical Task #1: Mastery/Proficiency Rules</vt:lpstr>
      <vt:lpstr>Critical Task #2:   Determining Competency</vt:lpstr>
      <vt:lpstr>Practice Recommendations for Critical Tasks #1 and #2</vt:lpstr>
      <vt:lpstr>Critical Task #3:  Monitoring Implementation</vt:lpstr>
      <vt:lpstr>Myth #7</vt:lpstr>
      <vt:lpstr>Fact:  IEP Team “Course of Study” determination interfaces with PC </vt:lpstr>
      <vt:lpstr>Fact:  IEP Team “Course of Study” determination interfaces with PC </vt:lpstr>
      <vt:lpstr>Preparation for Course of Study and Transition Planning</vt:lpstr>
      <vt:lpstr>Fact:  The IEP Supports the PC</vt:lpstr>
      <vt:lpstr>Myth #8</vt:lpstr>
      <vt:lpstr>Diplomas for All?</vt:lpstr>
      <vt:lpstr>Part Three</vt:lpstr>
      <vt:lpstr>Kent ISD Response</vt:lpstr>
      <vt:lpstr>Kent ISD Response</vt:lpstr>
      <vt:lpstr>Long Hard Look at Short IEP Q: Problems with “Course of Study” (COS)</vt:lpstr>
      <vt:lpstr>“Course of Study” Problems, cont.</vt:lpstr>
      <vt:lpstr>The Current Hobson’s Choice</vt:lpstr>
      <vt:lpstr>What Diploma Options Are There?</vt:lpstr>
      <vt:lpstr>Certificates are a District decision. JFRR recommends three options:</vt:lpstr>
      <vt:lpstr>JFRR Keys to Improved COS Decisions</vt:lpstr>
      <vt:lpstr>Keys to Improved COS Decisions</vt:lpstr>
      <vt:lpstr>Keys to Improved COS Decisions</vt:lpstr>
      <vt:lpstr>Part Four</vt:lpstr>
      <vt:lpstr>Course of Study in Other States</vt:lpstr>
      <vt:lpstr>Part Five</vt:lpstr>
      <vt:lpstr>JFRR Recommendations re PC Barriers</vt:lpstr>
      <vt:lpstr>Reexamine General Education Course Design and Instructional Practices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Operationalizing the PC for Students with IEPs</dc:title>
  <dc:creator>Mc Squared Technology Inc</dc:creator>
  <cp:lastModifiedBy>Laurie VanderPloeg</cp:lastModifiedBy>
  <cp:revision>128</cp:revision>
  <cp:lastPrinted>2015-02-24T00:59:10Z</cp:lastPrinted>
  <dcterms:created xsi:type="dcterms:W3CDTF">2014-01-21T16:26:38Z</dcterms:created>
  <dcterms:modified xsi:type="dcterms:W3CDTF">2015-03-31T11:03:52Z</dcterms:modified>
</cp:coreProperties>
</file>