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Nunito"/>
      <p:regular r:id="rId31"/>
      <p:bold r:id="rId32"/>
      <p:italic r:id="rId33"/>
      <p:boldItalic r:id="rId34"/>
    </p:embeddedFont>
    <p:embeddedFont>
      <p:font typeface="Franklin Gothic"/>
      <p:bold r:id="rId35"/>
    </p:embeddedFont>
    <p:embeddedFont>
      <p:font typeface="Poppins"/>
      <p:regular r:id="rId36"/>
      <p:bold r:id="rId37"/>
      <p:italic r:id="rId38"/>
      <p:boldItalic r:id="rId39"/>
    </p:embeddedFont>
    <p:embeddedFont>
      <p:font typeface="Questrial"/>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estrial-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Nunito-italic.fntdata"/><Relationship Id="rId10" Type="http://schemas.openxmlformats.org/officeDocument/2006/relationships/slide" Target="slides/slide4.xml"/><Relationship Id="rId32" Type="http://schemas.openxmlformats.org/officeDocument/2006/relationships/font" Target="fonts/Nunito-bold.fntdata"/><Relationship Id="rId13" Type="http://schemas.openxmlformats.org/officeDocument/2006/relationships/slide" Target="slides/slide7.xml"/><Relationship Id="rId35" Type="http://schemas.openxmlformats.org/officeDocument/2006/relationships/font" Target="fonts/FranklinGothic-bold.fntdata"/><Relationship Id="rId12" Type="http://schemas.openxmlformats.org/officeDocument/2006/relationships/slide" Target="slides/slide6.xml"/><Relationship Id="rId34" Type="http://schemas.openxmlformats.org/officeDocument/2006/relationships/font" Target="fonts/Nunito-boldItalic.fntdata"/><Relationship Id="rId15" Type="http://schemas.openxmlformats.org/officeDocument/2006/relationships/slide" Target="slides/slide9.xml"/><Relationship Id="rId37" Type="http://schemas.openxmlformats.org/officeDocument/2006/relationships/font" Target="fonts/Poppins-bold.fntdata"/><Relationship Id="rId14" Type="http://schemas.openxmlformats.org/officeDocument/2006/relationships/slide" Target="slides/slide8.xml"/><Relationship Id="rId36" Type="http://schemas.openxmlformats.org/officeDocument/2006/relationships/font" Target="fonts/Poppins-regular.fntdata"/><Relationship Id="rId17" Type="http://schemas.openxmlformats.org/officeDocument/2006/relationships/slide" Target="slides/slide11.xml"/><Relationship Id="rId39" Type="http://schemas.openxmlformats.org/officeDocument/2006/relationships/font" Target="fonts/Poppins-boldItalic.fntdata"/><Relationship Id="rId16" Type="http://schemas.openxmlformats.org/officeDocument/2006/relationships/slide" Target="slides/slide10.xml"/><Relationship Id="rId38" Type="http://schemas.openxmlformats.org/officeDocument/2006/relationships/font" Target="fonts/Poppi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allengingbehavior.org/implementation/family-engagement/#backpack"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Together</a:t>
            </a:r>
            <a:endParaRPr sz="1400">
              <a:highlight>
                <a:srgbClr val="F4CCCC"/>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113f9ec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4113f9ec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Laura</a:t>
            </a:r>
            <a:endParaRPr sz="1400">
              <a:highlight>
                <a:srgbClr val="F4CCCC"/>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Tip sheets for 0-12 and 12-60 months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Babies and toddlers thrive when their world feels loving, safe, predictable. Respond with smiles, words and touch to help them see, hear, and feel your love. You will help them develop a sense of security and self-control. </a:t>
            </a:r>
            <a:endParaRPr sz="1400"/>
          </a:p>
          <a:p>
            <a:pPr indent="-317500" lvl="0" marL="457200" rtl="0" algn="l">
              <a:spcBef>
                <a:spcPts val="0"/>
              </a:spcBef>
              <a:spcAft>
                <a:spcPts val="0"/>
              </a:spcAft>
              <a:buSzPts val="1400"/>
              <a:buChar char="-"/>
            </a:pPr>
            <a:r>
              <a:rPr lang="en" sz="1400"/>
              <a:t>Have your child help you prepare dinner</a:t>
            </a:r>
            <a:endParaRPr sz="1400"/>
          </a:p>
          <a:p>
            <a:pPr indent="-317500" lvl="0" marL="457200" rtl="0" algn="l">
              <a:spcBef>
                <a:spcPts val="0"/>
              </a:spcBef>
              <a:spcAft>
                <a:spcPts val="0"/>
              </a:spcAft>
              <a:buSzPts val="1400"/>
              <a:buChar char="-"/>
            </a:pPr>
            <a:r>
              <a:rPr lang="en" sz="1400"/>
              <a:t>Spend time outside together. Spread out a blanket, and look at the clouds/sky.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4113f9ec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4113f9ec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Rachel </a:t>
            </a:r>
            <a:endParaRPr sz="1400">
              <a:highlight>
                <a:srgbClr val="F4CCCC"/>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Babies learn language from the moment they are born. Respond to their sounds and, later, their words. Connect through eye contact and a loving tone of voice, while pointing to help them know what you are talking about. </a:t>
            </a:r>
            <a:endParaRPr sz="1400"/>
          </a:p>
          <a:p>
            <a:pPr indent="-317500" lvl="0" marL="457200" rtl="0" algn="l">
              <a:spcBef>
                <a:spcPts val="0"/>
              </a:spcBef>
              <a:spcAft>
                <a:spcPts val="0"/>
              </a:spcAft>
              <a:buSzPts val="1400"/>
              <a:buChar char="-"/>
            </a:pPr>
            <a:r>
              <a:rPr lang="en" sz="1400"/>
              <a:t>Say and do the motions to one of your favorite rhymes. Rhymes is a first stepping stone to reading later on! </a:t>
            </a:r>
            <a:endParaRPr sz="1400"/>
          </a:p>
          <a:p>
            <a:pPr indent="-317500" lvl="0" marL="457200" rtl="0" algn="l">
              <a:spcBef>
                <a:spcPts val="0"/>
              </a:spcBef>
              <a:spcAft>
                <a:spcPts val="0"/>
              </a:spcAft>
              <a:buSzPts val="1400"/>
              <a:buChar char="-"/>
            </a:pPr>
            <a:r>
              <a:rPr lang="en" sz="1400"/>
              <a:t>Make up your own verses for the song, “if you are happy and you know it”</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113f9eca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4113f9eca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Laura</a:t>
            </a:r>
            <a:endParaRPr sz="1400">
              <a:highlight>
                <a:srgbClr val="F4CCCC"/>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Every child’s brain is wired for math. Talk about numbers, shapes, patterns and comparisons as you go </a:t>
            </a:r>
            <a:r>
              <a:rPr lang="en" sz="1400"/>
              <a:t>about</a:t>
            </a:r>
            <a:r>
              <a:rPr lang="en" sz="1400"/>
              <a:t> your routines together. Watch your child learn to love math! </a:t>
            </a:r>
            <a:endParaRPr sz="1400"/>
          </a:p>
          <a:p>
            <a:pPr indent="-317500" lvl="0" marL="457200" rtl="0" algn="l">
              <a:spcBef>
                <a:spcPts val="0"/>
              </a:spcBef>
              <a:spcAft>
                <a:spcPts val="0"/>
              </a:spcAft>
              <a:buSzPts val="1400"/>
              <a:buChar char="-"/>
            </a:pPr>
            <a:r>
              <a:rPr lang="en" sz="1400"/>
              <a:t>Help your child clap to the beat as you listen to a song. </a:t>
            </a:r>
            <a:endParaRPr sz="1400"/>
          </a:p>
          <a:p>
            <a:pPr indent="-317500" lvl="0" marL="457200" rtl="0" algn="l">
              <a:spcBef>
                <a:spcPts val="0"/>
              </a:spcBef>
              <a:spcAft>
                <a:spcPts val="0"/>
              </a:spcAft>
              <a:buSzPts val="1400"/>
              <a:buChar char="-"/>
            </a:pPr>
            <a:r>
              <a:rPr lang="en" sz="1400"/>
              <a:t>Count a basket of objects together and sort them into related groups/categories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113f9eca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4113f9eca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Rachel</a:t>
            </a:r>
            <a:endParaRPr sz="1400">
              <a:highlight>
                <a:srgbClr val="F4CCCC"/>
              </a:highlight>
            </a:endParaRPr>
          </a:p>
          <a:p>
            <a:pPr indent="0" lvl="0" marL="0" rtl="0" algn="l">
              <a:spcBef>
                <a:spcPts val="0"/>
              </a:spcBef>
              <a:spcAft>
                <a:spcPts val="0"/>
              </a:spcAft>
              <a:buNone/>
            </a:pPr>
            <a:r>
              <a:t/>
            </a:r>
            <a:endParaRPr sz="1400">
              <a:highlight>
                <a:srgbClr val="F4CCCC"/>
              </a:highlight>
            </a:endParaRPr>
          </a:p>
          <a:p>
            <a:pPr indent="0" lvl="0" marL="0" rtl="0" algn="l">
              <a:spcBef>
                <a:spcPts val="0"/>
              </a:spcBef>
              <a:spcAft>
                <a:spcPts val="0"/>
              </a:spcAft>
              <a:buNone/>
            </a:pPr>
            <a:r>
              <a:rPr lang="en" sz="1400"/>
              <a:t>Babies are like scientist who love making discoveries. Watch to see what interests you child, then encourage their curiosity and help them learn when they play and explore. </a:t>
            </a:r>
            <a:endParaRPr sz="1400"/>
          </a:p>
          <a:p>
            <a:pPr indent="-317500" lvl="0" marL="457200" rtl="0" algn="l">
              <a:spcBef>
                <a:spcPts val="0"/>
              </a:spcBef>
              <a:spcAft>
                <a:spcPts val="0"/>
              </a:spcAft>
              <a:buSzPts val="1400"/>
              <a:buChar char="●"/>
            </a:pPr>
            <a:r>
              <a:rPr lang="en" sz="1400"/>
              <a:t>Put on a puppet show using stuffed animals, or make your own sock puppet.</a:t>
            </a:r>
            <a:endParaRPr sz="1400"/>
          </a:p>
          <a:p>
            <a:pPr indent="-317500" lvl="0" marL="457200" rtl="0" algn="l">
              <a:spcBef>
                <a:spcPts val="0"/>
              </a:spcBef>
              <a:spcAft>
                <a:spcPts val="0"/>
              </a:spcAft>
              <a:buSzPts val="1400"/>
              <a:buChar char="●"/>
            </a:pPr>
            <a:r>
              <a:rPr lang="en" sz="1400"/>
              <a:t>Get out spoons and pots to make a kitchen band.</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113f9eca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4113f9eca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Laura</a:t>
            </a:r>
            <a:endParaRPr sz="1400">
              <a:highlight>
                <a:srgbClr val="F4CCCC"/>
              </a:highlight>
            </a:endParaRPr>
          </a:p>
          <a:p>
            <a:pPr indent="0" lvl="0" marL="0" rtl="0" algn="l">
              <a:spcBef>
                <a:spcPts val="0"/>
              </a:spcBef>
              <a:spcAft>
                <a:spcPts val="0"/>
              </a:spcAft>
              <a:buNone/>
            </a:pPr>
            <a:r>
              <a:t/>
            </a:r>
            <a:endParaRPr sz="1400">
              <a:highlight>
                <a:srgbClr val="F4CCCC"/>
              </a:highlight>
            </a:endParaRPr>
          </a:p>
          <a:p>
            <a:pPr indent="0" lvl="0" marL="0" rtl="0" algn="l">
              <a:spcBef>
                <a:spcPts val="0"/>
              </a:spcBef>
              <a:spcAft>
                <a:spcPts val="0"/>
              </a:spcAft>
              <a:buNone/>
            </a:pPr>
            <a:r>
              <a:rPr lang="en" sz="1400"/>
              <a:t>Reading turns kids into confident thinkers. Make books a regular part of your relationship from the very beginning. With infants, point at the pictures and speak with excitement. With toddles, just make it fun.</a:t>
            </a:r>
            <a:endParaRPr sz="1400"/>
          </a:p>
          <a:p>
            <a:pPr indent="-317500" lvl="0" marL="457200" rtl="0" algn="l">
              <a:spcBef>
                <a:spcPts val="0"/>
              </a:spcBef>
              <a:spcAft>
                <a:spcPts val="0"/>
              </a:spcAft>
              <a:buSzPts val="1400"/>
              <a:buChar char="●"/>
            </a:pPr>
            <a:r>
              <a:rPr lang="en" sz="1400"/>
              <a:t>Read a story and ac tout movements to some of the actions words.</a:t>
            </a:r>
            <a:endParaRPr sz="1400"/>
          </a:p>
          <a:p>
            <a:pPr indent="-317500" lvl="0" marL="457200" rtl="0" algn="l">
              <a:spcBef>
                <a:spcPts val="0"/>
              </a:spcBef>
              <a:spcAft>
                <a:spcPts val="0"/>
              </a:spcAft>
              <a:buSzPts val="1400"/>
              <a:buChar char="●"/>
            </a:pPr>
            <a:r>
              <a:rPr lang="en" sz="1400"/>
              <a:t>While reading, describe the pictures, talking about colors, shapes, and characters</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2e3f93c9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2e3f93c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highlight>
                  <a:srgbClr val="F4CCCC"/>
                </a:highlight>
              </a:rPr>
              <a:t>Rachel</a:t>
            </a:r>
            <a:endParaRPr sz="1400">
              <a:solidFill>
                <a:schemeClr val="dk1"/>
              </a:solidFill>
              <a:highlight>
                <a:srgbClr val="F4CCCC"/>
              </a:highlight>
            </a:endParaRPr>
          </a:p>
          <a:p>
            <a:pPr indent="-317500" lvl="0" marL="457200" rtl="0" algn="l">
              <a:lnSpc>
                <a:spcPct val="115000"/>
              </a:lnSpc>
              <a:spcBef>
                <a:spcPts val="1200"/>
              </a:spcBef>
              <a:spcAft>
                <a:spcPts val="0"/>
              </a:spcAft>
              <a:buClr>
                <a:schemeClr val="dk1"/>
              </a:buClr>
              <a:buSzPts val="1400"/>
              <a:buChar char="➢"/>
            </a:pPr>
            <a:r>
              <a:rPr lang="en" sz="1400">
                <a:solidFill>
                  <a:schemeClr val="dk1"/>
                </a:solidFill>
              </a:rPr>
              <a:t>Age requirement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If your child meets the age requirement (five years old by September 1), they may enroll in Kindergarten. There is no entry test for Kindergarten.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Readiness</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Most children are ready by age five, so it is likely that your child will be, too. The important part of making sure they are ready is for families and teachers to work together to make sure each child feels confident and ready to learn.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How families can support</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Family support is the most important factor to make your child feel safe and ready for school. Do things like: keep a daily routine and make sure they have plenty of play time. Read to, play with and listen to your child. Also, make sure your child’s shots and health checkups are current.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Kindergarten daily routine</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Your child will have active and quiet activities, in large and small groups. There will be time for your child to work alone on projects. There will be a snack time. Also, there may be extra classes such as gym, music, art, library, computers, etc. Ask your teacher for a sample daily routine.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How to engage as a family member</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Being engaged in your child’s school helps them succeed. There are many ways to become involved. You can volunteer at the school, join the PTA, or serve on a committee. You can read and respond to the school notices or newsletters. You can also be involved simply by helping organize your child’s time, helping with homework, and talking to them positively about school. </a:t>
            </a:r>
            <a:endParaRPr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c2e3f93c9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c2e3f93c9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400"/>
              </a:spcAft>
              <a:buClr>
                <a:schemeClr val="dk1"/>
              </a:buClr>
              <a:buSzPts val="1100"/>
              <a:buFont typeface="Arial"/>
              <a:buNone/>
            </a:pPr>
            <a:r>
              <a:rPr lang="en" sz="1400">
                <a:highlight>
                  <a:srgbClr val="F4CCCC"/>
                </a:highlight>
              </a:rPr>
              <a:t>Laura</a:t>
            </a:r>
            <a:endParaRPr sz="1400">
              <a:highlight>
                <a:srgbClr val="F4CCCC"/>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b0dc280a0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7b0dc280a0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solidFill>
                  <a:schemeClr val="dk1"/>
                </a:solidFill>
                <a:highlight>
                  <a:srgbClr val="F4CCCC"/>
                </a:highlight>
              </a:rPr>
              <a:t>Rachel</a:t>
            </a:r>
            <a:endParaRPr sz="1400">
              <a:solidFill>
                <a:schemeClr val="dk1"/>
              </a:solidFill>
              <a:highlight>
                <a:srgbClr val="F4CCCC"/>
              </a:highlight>
            </a:endParaRPr>
          </a:p>
          <a:p>
            <a:pPr indent="0" lvl="0" marL="0" rtl="0" algn="l">
              <a:lnSpc>
                <a:spcPct val="100000"/>
              </a:lnSpc>
              <a:spcBef>
                <a:spcPts val="0"/>
              </a:spcBef>
              <a:spcAft>
                <a:spcPts val="0"/>
              </a:spcAft>
              <a:buSzPts val="1100"/>
              <a:buNone/>
            </a:pPr>
            <a:r>
              <a:rPr lang="en" sz="1400">
                <a:solidFill>
                  <a:schemeClr val="dk1"/>
                </a:solidFill>
                <a:highlight>
                  <a:srgbClr val="B6D7A8"/>
                </a:highlight>
              </a:rPr>
              <a:t>READ:</a:t>
            </a:r>
            <a:r>
              <a:rPr lang="en" sz="1400">
                <a:solidFill>
                  <a:schemeClr val="dk1"/>
                </a:solidFill>
              </a:rPr>
              <a:t> </a:t>
            </a:r>
            <a:r>
              <a:rPr lang="en" sz="1400"/>
              <a:t>The Backpack Connection handouts that can be downloaded for free from challengingbehavior.org or </a:t>
            </a:r>
            <a:r>
              <a:rPr lang="en" sz="1400" u="sng">
                <a:solidFill>
                  <a:schemeClr val="hlink"/>
                </a:solidFill>
                <a:hlinkClick r:id="rId2"/>
              </a:rPr>
              <a:t>https://challengingbehavior.org/implementation/family-engagement/#backpack</a:t>
            </a:r>
            <a:r>
              <a:rPr lang="en" sz="1400"/>
              <a:t>. This can be used by teachers to help families understand the social emotional skills taught in the classroom and how they can be supported at home. They are available in areas of addressing behaviors, emotions, routines and schedules, and social skills. These family handouts are available in a variety of different languages. There are about 60 handouts to use at your convenience with individual families or to connect with your student’s families as a whole!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b0dc280a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7b0dc280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Laura</a:t>
            </a:r>
            <a:endParaRPr sz="1400">
              <a:highlight>
                <a:srgbClr val="F4CCCC"/>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2e3f93c9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2e3f93c9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Rachel</a:t>
            </a:r>
            <a:endParaRPr sz="1400">
              <a:highlight>
                <a:srgbClr val="F4CCCC"/>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2e3f93c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2e3f93c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Laura</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“Guidance” </a:t>
            </a:r>
            <a:endParaRPr sz="1400">
              <a:solidFill>
                <a:schemeClr val="dk1"/>
              </a:solidFill>
            </a:endParaRPr>
          </a:p>
          <a:p>
            <a:pPr indent="0" lvl="0" marL="0" rtl="0" algn="l">
              <a:spcBef>
                <a:spcPts val="0"/>
              </a:spcBef>
              <a:spcAft>
                <a:spcPts val="0"/>
              </a:spcAft>
              <a:buNone/>
            </a:pPr>
            <a:r>
              <a:rPr lang="en" sz="1400">
                <a:solidFill>
                  <a:schemeClr val="dk1"/>
                </a:solidFill>
                <a:latin typeface="Roboto"/>
                <a:ea typeface="Roboto"/>
                <a:cs typeface="Roboto"/>
                <a:sym typeface="Roboto"/>
              </a:rPr>
              <a:t>Children with disabilities and developmental delays are still ready for kindergarten- teachers will meet them where they are.</a:t>
            </a:r>
            <a:endParaRPr sz="14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eec7d867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3eec7d867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Laura</a:t>
            </a:r>
            <a:endParaRPr sz="1400">
              <a:highlight>
                <a:srgbClr val="F4CCCC"/>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eec7d86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3eec7d86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Rachel </a:t>
            </a:r>
            <a:endParaRPr sz="1400">
              <a:highlight>
                <a:srgbClr val="F4CCCC"/>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2e3f93c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2e3f93c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Laura</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This falls under language development. Here are some things you can do at home to support </a:t>
            </a:r>
            <a:r>
              <a:rPr lang="en" sz="1400">
                <a:solidFill>
                  <a:schemeClr val="dk1"/>
                </a:solidFill>
              </a:rPr>
              <a:t>your child’s</a:t>
            </a:r>
            <a:r>
              <a:rPr lang="en" sz="1400">
                <a:solidFill>
                  <a:schemeClr val="dk1"/>
                </a:solidFill>
              </a:rPr>
              <a:t> language development: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Ask who, what, where, when and why questions (in car, walking, store, etc)</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Have conversations and explain why</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Listen to child’s words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Talk about all feelings</a:t>
            </a: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eec8f33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eec8f33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Rachel </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This falls under approaches to learning. Here are some things you can do at home to support your child’s learning:</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Engage in and expand learning together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Use senses when learning</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Allow extra time to solve problems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Minimize screen time to increase more hands-on learning (0 minutes until 2 years old, 2-5 years old 1 hour per weekday)</a:t>
            </a:r>
            <a:endParaRPr sz="14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eec8f330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3eec8f330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Laura</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This falls under social emotional development. Here are some things you can do at home to support your child’s social emotional development: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Model managing emotions (taking deep breaths, having time alone, modeling calmness)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Label feelings (happy, sad, mad, afraid, lonely, etc)</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Use consistent bedtime routine</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eec8f330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eec8f33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Rachel </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This falls under cognitive development. Here are some things you can do at home to support your child’s cognitive development: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Teach letters in name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Count items out loud altogether and by touch</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Sort items together by shape, size and color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Play games together using letters or numbers</a:t>
            </a:r>
            <a:endParaRPr sz="1400">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3eec8f33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3eec8f33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4CCCC"/>
                </a:highlight>
              </a:rPr>
              <a:t>Laura</a:t>
            </a:r>
            <a:endParaRPr sz="1400">
              <a:solidFill>
                <a:schemeClr val="dk1"/>
              </a:solidFill>
              <a:highlight>
                <a:srgbClr val="F4CCCC"/>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This falls under physical development. Here are some things you can do at home to support your child’s physical development: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Show how to use scissors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Encourage to dress self</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Be active outside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Plan enough sleep and healthy food options with meals</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2e3f93c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2e3f93c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4CCCC"/>
                </a:highlight>
              </a:rPr>
              <a:t>Rachel </a:t>
            </a:r>
            <a:endParaRPr sz="1400">
              <a:highlight>
                <a:srgbClr val="F4CCCC"/>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Success Basics video linked in image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54" name="Shape 54"/>
        <p:cNvGrpSpPr/>
        <p:nvPr/>
      </p:nvGrpSpPr>
      <p:grpSpPr>
        <a:xfrm>
          <a:off x="0" y="0"/>
          <a:ext cx="0" cy="0"/>
          <a:chOff x="0" y="0"/>
          <a:chExt cx="0" cy="0"/>
        </a:xfrm>
      </p:grpSpPr>
      <p:sp>
        <p:nvSpPr>
          <p:cNvPr id="55" name="Google Shape;55;p14"/>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4"/>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14"/>
          <p:cNvGrpSpPr/>
          <p:nvPr/>
        </p:nvGrpSpPr>
        <p:grpSpPr>
          <a:xfrm>
            <a:off x="255200" y="592"/>
            <a:ext cx="2250363" cy="1044300"/>
            <a:chOff x="255200" y="592"/>
            <a:chExt cx="2250363" cy="1044300"/>
          </a:xfrm>
        </p:grpSpPr>
        <p:sp>
          <p:nvSpPr>
            <p:cNvPr id="60" name="Google Shape;60;p14"/>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 name="Google Shape;63;p14"/>
          <p:cNvGrpSpPr/>
          <p:nvPr/>
        </p:nvGrpSpPr>
        <p:grpSpPr>
          <a:xfrm>
            <a:off x="905395" y="592"/>
            <a:ext cx="2250363" cy="1044300"/>
            <a:chOff x="905395" y="592"/>
            <a:chExt cx="2250363" cy="1044300"/>
          </a:xfrm>
        </p:grpSpPr>
        <p:sp>
          <p:nvSpPr>
            <p:cNvPr id="64" name="Google Shape;64;p14"/>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 name="Google Shape;67;p14"/>
          <p:cNvGrpSpPr/>
          <p:nvPr/>
        </p:nvGrpSpPr>
        <p:grpSpPr>
          <a:xfrm>
            <a:off x="7057470" y="5088"/>
            <a:ext cx="1851282" cy="752108"/>
            <a:chOff x="6917201" y="0"/>
            <a:chExt cx="2227776" cy="863400"/>
          </a:xfrm>
        </p:grpSpPr>
        <p:sp>
          <p:nvSpPr>
            <p:cNvPr id="68" name="Google Shape;68;p1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14"/>
          <p:cNvGrpSpPr/>
          <p:nvPr/>
        </p:nvGrpSpPr>
        <p:grpSpPr>
          <a:xfrm>
            <a:off x="6553032" y="4217852"/>
            <a:ext cx="2389067" cy="925737"/>
            <a:chOff x="6917201" y="0"/>
            <a:chExt cx="2227776" cy="863400"/>
          </a:xfrm>
        </p:grpSpPr>
        <p:sp>
          <p:nvSpPr>
            <p:cNvPr id="72" name="Google Shape;72;p14"/>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 name="Google Shape;75;p14"/>
          <p:cNvGrpSpPr/>
          <p:nvPr/>
        </p:nvGrpSpPr>
        <p:grpSpPr>
          <a:xfrm>
            <a:off x="199151" y="4055652"/>
            <a:ext cx="2795413" cy="1083308"/>
            <a:chOff x="6917201" y="0"/>
            <a:chExt cx="2227776" cy="863400"/>
          </a:xfrm>
        </p:grpSpPr>
        <p:sp>
          <p:nvSpPr>
            <p:cNvPr id="76" name="Google Shape;76;p14"/>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4"/>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4"/>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14"/>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800"/>
              <a:buNone/>
              <a:defRPr sz="3800"/>
            </a:lvl1pPr>
            <a:lvl2pPr lvl="1" rtl="0" algn="ctr">
              <a:lnSpc>
                <a:spcPct val="100000"/>
              </a:lnSpc>
              <a:spcBef>
                <a:spcPts val="0"/>
              </a:spcBef>
              <a:spcAft>
                <a:spcPts val="0"/>
              </a:spcAft>
              <a:buSzPts val="3800"/>
              <a:buNone/>
              <a:defRPr sz="3800"/>
            </a:lvl2pPr>
            <a:lvl3pPr lvl="2" rtl="0" algn="ctr">
              <a:lnSpc>
                <a:spcPct val="100000"/>
              </a:lnSpc>
              <a:spcBef>
                <a:spcPts val="0"/>
              </a:spcBef>
              <a:spcAft>
                <a:spcPts val="0"/>
              </a:spcAft>
              <a:buSzPts val="3800"/>
              <a:buNone/>
              <a:defRPr sz="3800"/>
            </a:lvl3pPr>
            <a:lvl4pPr lvl="3" rtl="0" algn="ctr">
              <a:lnSpc>
                <a:spcPct val="100000"/>
              </a:lnSpc>
              <a:spcBef>
                <a:spcPts val="0"/>
              </a:spcBef>
              <a:spcAft>
                <a:spcPts val="0"/>
              </a:spcAft>
              <a:buSzPts val="3800"/>
              <a:buNone/>
              <a:defRPr sz="3800"/>
            </a:lvl4pPr>
            <a:lvl5pPr lvl="4" rtl="0" algn="ctr">
              <a:lnSpc>
                <a:spcPct val="100000"/>
              </a:lnSpc>
              <a:spcBef>
                <a:spcPts val="0"/>
              </a:spcBef>
              <a:spcAft>
                <a:spcPts val="0"/>
              </a:spcAft>
              <a:buSzPts val="3800"/>
              <a:buNone/>
              <a:defRPr sz="3800"/>
            </a:lvl5pPr>
            <a:lvl6pPr lvl="5" rtl="0" algn="ctr">
              <a:lnSpc>
                <a:spcPct val="100000"/>
              </a:lnSpc>
              <a:spcBef>
                <a:spcPts val="0"/>
              </a:spcBef>
              <a:spcAft>
                <a:spcPts val="0"/>
              </a:spcAft>
              <a:buSzPts val="3800"/>
              <a:buNone/>
              <a:defRPr sz="3800"/>
            </a:lvl6pPr>
            <a:lvl7pPr lvl="6" rtl="0" algn="ctr">
              <a:lnSpc>
                <a:spcPct val="100000"/>
              </a:lnSpc>
              <a:spcBef>
                <a:spcPts val="0"/>
              </a:spcBef>
              <a:spcAft>
                <a:spcPts val="0"/>
              </a:spcAft>
              <a:buSzPts val="3800"/>
              <a:buNone/>
              <a:defRPr sz="3800"/>
            </a:lvl7pPr>
            <a:lvl8pPr lvl="7" rtl="0" algn="ctr">
              <a:lnSpc>
                <a:spcPct val="100000"/>
              </a:lnSpc>
              <a:spcBef>
                <a:spcPts val="0"/>
              </a:spcBef>
              <a:spcAft>
                <a:spcPts val="0"/>
              </a:spcAft>
              <a:buSzPts val="3800"/>
              <a:buNone/>
              <a:defRPr sz="3800"/>
            </a:lvl8pPr>
            <a:lvl9pPr lvl="8" rtl="0" algn="ctr">
              <a:lnSpc>
                <a:spcPct val="100000"/>
              </a:lnSpc>
              <a:spcBef>
                <a:spcPts val="0"/>
              </a:spcBef>
              <a:spcAft>
                <a:spcPts val="0"/>
              </a:spcAft>
              <a:buSzPts val="3800"/>
              <a:buNone/>
              <a:defRPr sz="3800"/>
            </a:lvl9pPr>
          </a:lstStyle>
          <a:p/>
        </p:txBody>
      </p:sp>
      <p:sp>
        <p:nvSpPr>
          <p:cNvPr id="80" name="Google Shape;80;p14"/>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81" name="Google Shape;81;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82" name="Shape 82"/>
        <p:cNvGrpSpPr/>
        <p:nvPr/>
      </p:nvGrpSpPr>
      <p:grpSpPr>
        <a:xfrm>
          <a:off x="0" y="0"/>
          <a:ext cx="0" cy="0"/>
          <a:chOff x="0" y="0"/>
          <a:chExt cx="0" cy="0"/>
        </a:xfrm>
      </p:grpSpPr>
      <p:sp>
        <p:nvSpPr>
          <p:cNvPr id="83" name="Google Shape;83;p1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87" name="Google Shape;87;p15"/>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88" name="Google Shape;88;p1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89" name="Shape 89"/>
        <p:cNvGrpSpPr/>
        <p:nvPr/>
      </p:nvGrpSpPr>
      <p:grpSpPr>
        <a:xfrm>
          <a:off x="0" y="0"/>
          <a:ext cx="0" cy="0"/>
          <a:chOff x="0" y="0"/>
          <a:chExt cx="0" cy="0"/>
        </a:xfrm>
      </p:grpSpPr>
      <p:sp>
        <p:nvSpPr>
          <p:cNvPr id="90" name="Google Shape;90;p16"/>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 name="Google Shape;91;p16"/>
          <p:cNvGrpSpPr/>
          <p:nvPr/>
        </p:nvGrpSpPr>
        <p:grpSpPr>
          <a:xfrm>
            <a:off x="5594191" y="3961115"/>
            <a:ext cx="2910144" cy="1182340"/>
            <a:chOff x="6917201" y="0"/>
            <a:chExt cx="2227776" cy="863400"/>
          </a:xfrm>
        </p:grpSpPr>
        <p:sp>
          <p:nvSpPr>
            <p:cNvPr id="92" name="Google Shape;92;p1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16"/>
          <p:cNvGrpSpPr/>
          <p:nvPr/>
        </p:nvGrpSpPr>
        <p:grpSpPr>
          <a:xfrm>
            <a:off x="199151" y="2"/>
            <a:ext cx="2795413" cy="1083308"/>
            <a:chOff x="6917201" y="0"/>
            <a:chExt cx="2227776" cy="863400"/>
          </a:xfrm>
        </p:grpSpPr>
        <p:sp>
          <p:nvSpPr>
            <p:cNvPr id="96" name="Google Shape;96;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16"/>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2"/>
              </a:buClr>
              <a:buSzPts val="3200"/>
              <a:buNone/>
              <a:defRPr sz="3200">
                <a:solidFill>
                  <a:schemeClr val="dk2"/>
                </a:solidFill>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p:txBody>
      </p:sp>
      <p:sp>
        <p:nvSpPr>
          <p:cNvPr id="100" name="Google Shape;100;p1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01" name="Shape 101"/>
        <p:cNvGrpSpPr/>
        <p:nvPr/>
      </p:nvGrpSpPr>
      <p:grpSpPr>
        <a:xfrm>
          <a:off x="0" y="0"/>
          <a:ext cx="0" cy="0"/>
          <a:chOff x="0" y="0"/>
          <a:chExt cx="0" cy="0"/>
        </a:xfrm>
      </p:grpSpPr>
      <p:sp>
        <p:nvSpPr>
          <p:cNvPr id="102" name="Google Shape;102;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06" name="Google Shape;106;p17"/>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07" name="Google Shape;107;p17"/>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08" name="Google Shape;108;p1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09" name="Shape 109"/>
        <p:cNvGrpSpPr/>
        <p:nvPr/>
      </p:nvGrpSpPr>
      <p:grpSpPr>
        <a:xfrm>
          <a:off x="0" y="0"/>
          <a:ext cx="0" cy="0"/>
          <a:chOff x="0" y="0"/>
          <a:chExt cx="0" cy="0"/>
        </a:xfrm>
      </p:grpSpPr>
      <p:sp>
        <p:nvSpPr>
          <p:cNvPr id="110" name="Google Shape;110;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14" name="Google Shape;114;p1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115" name="Shape 115"/>
        <p:cNvGrpSpPr/>
        <p:nvPr/>
      </p:nvGrpSpPr>
      <p:grpSpPr>
        <a:xfrm>
          <a:off x="0" y="0"/>
          <a:ext cx="0" cy="0"/>
          <a:chOff x="0" y="0"/>
          <a:chExt cx="0" cy="0"/>
        </a:xfrm>
      </p:grpSpPr>
      <p:sp>
        <p:nvSpPr>
          <p:cNvPr id="116" name="Google Shape;116;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9"/>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20" name="Google Shape;120;p19"/>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21" name="Google Shape;121;p1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122" name="Shape 122"/>
        <p:cNvGrpSpPr/>
        <p:nvPr/>
      </p:nvGrpSpPr>
      <p:grpSpPr>
        <a:xfrm>
          <a:off x="0" y="0"/>
          <a:ext cx="0" cy="0"/>
          <a:chOff x="0" y="0"/>
          <a:chExt cx="0" cy="0"/>
        </a:xfrm>
      </p:grpSpPr>
      <p:sp>
        <p:nvSpPr>
          <p:cNvPr id="123" name="Google Shape;123;p20"/>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0"/>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 name="Google Shape;125;p20"/>
          <p:cNvGrpSpPr/>
          <p:nvPr/>
        </p:nvGrpSpPr>
        <p:grpSpPr>
          <a:xfrm>
            <a:off x="255991" y="-119"/>
            <a:ext cx="2251347" cy="1043408"/>
            <a:chOff x="3961956" y="4383950"/>
            <a:chExt cx="1160548" cy="548700"/>
          </a:xfrm>
        </p:grpSpPr>
        <p:sp>
          <p:nvSpPr>
            <p:cNvPr id="126" name="Google Shape;126;p20"/>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0"/>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 name="Google Shape;129;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20"/>
          <p:cNvGrpSpPr/>
          <p:nvPr/>
        </p:nvGrpSpPr>
        <p:grpSpPr>
          <a:xfrm>
            <a:off x="34934" y="4522125"/>
            <a:ext cx="1593305" cy="617072"/>
            <a:chOff x="6917201" y="0"/>
            <a:chExt cx="2227776" cy="863400"/>
          </a:xfrm>
        </p:grpSpPr>
        <p:sp>
          <p:nvSpPr>
            <p:cNvPr id="131" name="Google Shape;131;p20"/>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20"/>
          <p:cNvGrpSpPr/>
          <p:nvPr/>
        </p:nvGrpSpPr>
        <p:grpSpPr>
          <a:xfrm>
            <a:off x="5886355" y="1243"/>
            <a:ext cx="3257454" cy="1261514"/>
            <a:chOff x="6917201" y="0"/>
            <a:chExt cx="2227776" cy="863400"/>
          </a:xfrm>
        </p:grpSpPr>
        <p:sp>
          <p:nvSpPr>
            <p:cNvPr id="135" name="Google Shape;135;p2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20"/>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200"/>
              <a:buNone/>
              <a:defRPr sz="3200"/>
            </a:lvl1pPr>
            <a:lvl2pPr lvl="1" rtl="0" algn="ctr">
              <a:lnSpc>
                <a:spcPct val="100000"/>
              </a:lnSpc>
              <a:spcBef>
                <a:spcPts val="0"/>
              </a:spcBef>
              <a:spcAft>
                <a:spcPts val="0"/>
              </a:spcAft>
              <a:buSzPts val="3200"/>
              <a:buNone/>
              <a:defRPr sz="3200"/>
            </a:lvl2pPr>
            <a:lvl3pPr lvl="2" rtl="0" algn="ctr">
              <a:lnSpc>
                <a:spcPct val="100000"/>
              </a:lnSpc>
              <a:spcBef>
                <a:spcPts val="0"/>
              </a:spcBef>
              <a:spcAft>
                <a:spcPts val="0"/>
              </a:spcAft>
              <a:buSzPts val="3200"/>
              <a:buNone/>
              <a:defRPr sz="3200"/>
            </a:lvl3pPr>
            <a:lvl4pPr lvl="3" rtl="0" algn="ctr">
              <a:lnSpc>
                <a:spcPct val="100000"/>
              </a:lnSpc>
              <a:spcBef>
                <a:spcPts val="0"/>
              </a:spcBef>
              <a:spcAft>
                <a:spcPts val="0"/>
              </a:spcAft>
              <a:buSzPts val="3200"/>
              <a:buNone/>
              <a:defRPr sz="3200"/>
            </a:lvl4pPr>
            <a:lvl5pPr lvl="4" rtl="0" algn="ctr">
              <a:lnSpc>
                <a:spcPct val="100000"/>
              </a:lnSpc>
              <a:spcBef>
                <a:spcPts val="0"/>
              </a:spcBef>
              <a:spcAft>
                <a:spcPts val="0"/>
              </a:spcAft>
              <a:buSzPts val="3200"/>
              <a:buNone/>
              <a:defRPr sz="3200"/>
            </a:lvl5pPr>
            <a:lvl6pPr lvl="5" rtl="0" algn="ctr">
              <a:lnSpc>
                <a:spcPct val="100000"/>
              </a:lnSpc>
              <a:spcBef>
                <a:spcPts val="0"/>
              </a:spcBef>
              <a:spcAft>
                <a:spcPts val="0"/>
              </a:spcAft>
              <a:buSzPts val="3200"/>
              <a:buNone/>
              <a:defRPr sz="3200"/>
            </a:lvl6pPr>
            <a:lvl7pPr lvl="6" rtl="0" algn="ctr">
              <a:lnSpc>
                <a:spcPct val="100000"/>
              </a:lnSpc>
              <a:spcBef>
                <a:spcPts val="0"/>
              </a:spcBef>
              <a:spcAft>
                <a:spcPts val="0"/>
              </a:spcAft>
              <a:buSzPts val="3200"/>
              <a:buNone/>
              <a:defRPr sz="3200"/>
            </a:lvl7pPr>
            <a:lvl8pPr lvl="7" rtl="0" algn="ctr">
              <a:lnSpc>
                <a:spcPct val="100000"/>
              </a:lnSpc>
              <a:spcBef>
                <a:spcPts val="0"/>
              </a:spcBef>
              <a:spcAft>
                <a:spcPts val="0"/>
              </a:spcAft>
              <a:buSzPts val="3200"/>
              <a:buNone/>
              <a:defRPr sz="3200"/>
            </a:lvl8pPr>
            <a:lvl9pPr lvl="8" rtl="0" algn="ctr">
              <a:lnSpc>
                <a:spcPct val="100000"/>
              </a:lnSpc>
              <a:spcBef>
                <a:spcPts val="0"/>
              </a:spcBef>
              <a:spcAft>
                <a:spcPts val="0"/>
              </a:spcAft>
              <a:buSzPts val="3200"/>
              <a:buNone/>
              <a:defRPr sz="3200"/>
            </a:lvl9pPr>
          </a:lstStyle>
          <a:p/>
        </p:txBody>
      </p:sp>
      <p:sp>
        <p:nvSpPr>
          <p:cNvPr id="139" name="Google Shape;139;p2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140" name="Shape 140"/>
        <p:cNvGrpSpPr/>
        <p:nvPr/>
      </p:nvGrpSpPr>
      <p:grpSpPr>
        <a:xfrm>
          <a:off x="0" y="0"/>
          <a:ext cx="0" cy="0"/>
          <a:chOff x="0" y="0"/>
          <a:chExt cx="0" cy="0"/>
        </a:xfrm>
      </p:grpSpPr>
      <p:sp>
        <p:nvSpPr>
          <p:cNvPr id="141" name="Google Shape;141;p2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1"/>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45" name="Google Shape;145;p21"/>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1600"/>
              <a:buNone/>
              <a:defRPr sz="1600">
                <a:solidFill>
                  <a:schemeClr val="lt1"/>
                </a:solidFill>
              </a:defRPr>
            </a:lvl1pPr>
            <a:lvl2pPr lvl="1" rtl="0" algn="l">
              <a:lnSpc>
                <a:spcPct val="100000"/>
              </a:lnSpc>
              <a:spcBef>
                <a:spcPts val="0"/>
              </a:spcBef>
              <a:spcAft>
                <a:spcPts val="0"/>
              </a:spcAft>
              <a:buClr>
                <a:schemeClr val="lt1"/>
              </a:buClr>
              <a:buSzPts val="1600"/>
              <a:buNone/>
              <a:defRPr sz="1600">
                <a:solidFill>
                  <a:schemeClr val="lt1"/>
                </a:solidFill>
              </a:defRPr>
            </a:lvl2pPr>
            <a:lvl3pPr lvl="2" rtl="0" algn="l">
              <a:lnSpc>
                <a:spcPct val="100000"/>
              </a:lnSpc>
              <a:spcBef>
                <a:spcPts val="0"/>
              </a:spcBef>
              <a:spcAft>
                <a:spcPts val="0"/>
              </a:spcAft>
              <a:buClr>
                <a:schemeClr val="lt1"/>
              </a:buClr>
              <a:buSzPts val="1600"/>
              <a:buNone/>
              <a:defRPr sz="1600">
                <a:solidFill>
                  <a:schemeClr val="lt1"/>
                </a:solidFill>
              </a:defRPr>
            </a:lvl3pPr>
            <a:lvl4pPr lvl="3" rtl="0" algn="l">
              <a:lnSpc>
                <a:spcPct val="100000"/>
              </a:lnSpc>
              <a:spcBef>
                <a:spcPts val="0"/>
              </a:spcBef>
              <a:spcAft>
                <a:spcPts val="0"/>
              </a:spcAft>
              <a:buClr>
                <a:schemeClr val="lt1"/>
              </a:buClr>
              <a:buSzPts val="1600"/>
              <a:buNone/>
              <a:defRPr sz="1600">
                <a:solidFill>
                  <a:schemeClr val="lt1"/>
                </a:solidFill>
              </a:defRPr>
            </a:lvl4pPr>
            <a:lvl5pPr lvl="4" rtl="0" algn="l">
              <a:lnSpc>
                <a:spcPct val="100000"/>
              </a:lnSpc>
              <a:spcBef>
                <a:spcPts val="0"/>
              </a:spcBef>
              <a:spcAft>
                <a:spcPts val="0"/>
              </a:spcAft>
              <a:buClr>
                <a:schemeClr val="lt1"/>
              </a:buClr>
              <a:buSzPts val="1600"/>
              <a:buNone/>
              <a:defRPr sz="1600">
                <a:solidFill>
                  <a:schemeClr val="lt1"/>
                </a:solidFill>
              </a:defRPr>
            </a:lvl5pPr>
            <a:lvl6pPr lvl="5" rtl="0" algn="l">
              <a:lnSpc>
                <a:spcPct val="100000"/>
              </a:lnSpc>
              <a:spcBef>
                <a:spcPts val="0"/>
              </a:spcBef>
              <a:spcAft>
                <a:spcPts val="0"/>
              </a:spcAft>
              <a:buClr>
                <a:schemeClr val="lt1"/>
              </a:buClr>
              <a:buSzPts val="1600"/>
              <a:buNone/>
              <a:defRPr sz="1600">
                <a:solidFill>
                  <a:schemeClr val="lt1"/>
                </a:solidFill>
              </a:defRPr>
            </a:lvl6pPr>
            <a:lvl7pPr lvl="6" rtl="0" algn="l">
              <a:lnSpc>
                <a:spcPct val="100000"/>
              </a:lnSpc>
              <a:spcBef>
                <a:spcPts val="0"/>
              </a:spcBef>
              <a:spcAft>
                <a:spcPts val="0"/>
              </a:spcAft>
              <a:buClr>
                <a:schemeClr val="lt1"/>
              </a:buClr>
              <a:buSzPts val="1600"/>
              <a:buNone/>
              <a:defRPr sz="1600">
                <a:solidFill>
                  <a:schemeClr val="lt1"/>
                </a:solidFill>
              </a:defRPr>
            </a:lvl7pPr>
            <a:lvl8pPr lvl="7" rtl="0" algn="l">
              <a:lnSpc>
                <a:spcPct val="100000"/>
              </a:lnSpc>
              <a:spcBef>
                <a:spcPts val="0"/>
              </a:spcBef>
              <a:spcAft>
                <a:spcPts val="0"/>
              </a:spcAft>
              <a:buClr>
                <a:schemeClr val="lt1"/>
              </a:buClr>
              <a:buSzPts val="1600"/>
              <a:buNone/>
              <a:defRPr sz="1600">
                <a:solidFill>
                  <a:schemeClr val="lt1"/>
                </a:solidFill>
              </a:defRPr>
            </a:lvl8pPr>
            <a:lvl9pPr lvl="8" rtl="0" algn="l">
              <a:lnSpc>
                <a:spcPct val="100000"/>
              </a:lnSpc>
              <a:spcBef>
                <a:spcPts val="0"/>
              </a:spcBef>
              <a:spcAft>
                <a:spcPts val="0"/>
              </a:spcAft>
              <a:buClr>
                <a:schemeClr val="lt1"/>
              </a:buClr>
              <a:buSzPts val="1600"/>
              <a:buNone/>
              <a:defRPr sz="1600">
                <a:solidFill>
                  <a:schemeClr val="lt1"/>
                </a:solidFill>
              </a:defRPr>
            </a:lvl9pPr>
          </a:lstStyle>
          <a:p/>
        </p:txBody>
      </p:sp>
      <p:sp>
        <p:nvSpPr>
          <p:cNvPr id="146" name="Google Shape;146;p21"/>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7" name="Google Shape;147;p2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48" name="Shape 148"/>
        <p:cNvGrpSpPr/>
        <p:nvPr/>
      </p:nvGrpSpPr>
      <p:grpSpPr>
        <a:xfrm>
          <a:off x="0" y="0"/>
          <a:ext cx="0" cy="0"/>
          <a:chOff x="0" y="0"/>
          <a:chExt cx="0" cy="0"/>
        </a:xfrm>
      </p:grpSpPr>
      <p:sp>
        <p:nvSpPr>
          <p:cNvPr id="149" name="Google Shape;149;p22"/>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2"/>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153" name="Google Shape;153;p2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54" name="Shape 154"/>
        <p:cNvGrpSpPr/>
        <p:nvPr/>
      </p:nvGrpSpPr>
      <p:grpSpPr>
        <a:xfrm>
          <a:off x="0" y="0"/>
          <a:ext cx="0" cy="0"/>
          <a:chOff x="0" y="0"/>
          <a:chExt cx="0" cy="0"/>
        </a:xfrm>
      </p:grpSpPr>
      <p:sp>
        <p:nvSpPr>
          <p:cNvPr id="155" name="Google Shape;155;p23"/>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23"/>
          <p:cNvGrpSpPr/>
          <p:nvPr/>
        </p:nvGrpSpPr>
        <p:grpSpPr>
          <a:xfrm>
            <a:off x="5959223" y="4119576"/>
            <a:ext cx="2520951" cy="1024165"/>
            <a:chOff x="6917201" y="0"/>
            <a:chExt cx="2227776" cy="863400"/>
          </a:xfrm>
        </p:grpSpPr>
        <p:sp>
          <p:nvSpPr>
            <p:cNvPr id="157" name="Google Shape;157;p2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p23"/>
          <p:cNvGrpSpPr/>
          <p:nvPr/>
        </p:nvGrpSpPr>
        <p:grpSpPr>
          <a:xfrm>
            <a:off x="199151" y="2"/>
            <a:ext cx="2795413" cy="1083308"/>
            <a:chOff x="6917201" y="0"/>
            <a:chExt cx="2227776" cy="863400"/>
          </a:xfrm>
        </p:grpSpPr>
        <p:sp>
          <p:nvSpPr>
            <p:cNvPr id="161" name="Google Shape;161;p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23"/>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2"/>
              </a:buClr>
              <a:buSzPts val="8600"/>
              <a:buNone/>
              <a:defRPr sz="8600">
                <a:solidFill>
                  <a:schemeClr val="dk2"/>
                </a:solidFill>
              </a:defRPr>
            </a:lvl1pPr>
            <a:lvl2pPr lvl="1" rtl="0" algn="ctr">
              <a:lnSpc>
                <a:spcPct val="100000"/>
              </a:lnSpc>
              <a:spcBef>
                <a:spcPts val="0"/>
              </a:spcBef>
              <a:spcAft>
                <a:spcPts val="0"/>
              </a:spcAft>
              <a:buClr>
                <a:schemeClr val="dk2"/>
              </a:buClr>
              <a:buSzPts val="8600"/>
              <a:buNone/>
              <a:defRPr sz="8600">
                <a:solidFill>
                  <a:schemeClr val="dk2"/>
                </a:solidFill>
              </a:defRPr>
            </a:lvl2pPr>
            <a:lvl3pPr lvl="2" rtl="0" algn="ctr">
              <a:lnSpc>
                <a:spcPct val="100000"/>
              </a:lnSpc>
              <a:spcBef>
                <a:spcPts val="0"/>
              </a:spcBef>
              <a:spcAft>
                <a:spcPts val="0"/>
              </a:spcAft>
              <a:buClr>
                <a:schemeClr val="dk2"/>
              </a:buClr>
              <a:buSzPts val="8600"/>
              <a:buNone/>
              <a:defRPr sz="8600">
                <a:solidFill>
                  <a:schemeClr val="dk2"/>
                </a:solidFill>
              </a:defRPr>
            </a:lvl3pPr>
            <a:lvl4pPr lvl="3" rtl="0" algn="ctr">
              <a:lnSpc>
                <a:spcPct val="100000"/>
              </a:lnSpc>
              <a:spcBef>
                <a:spcPts val="0"/>
              </a:spcBef>
              <a:spcAft>
                <a:spcPts val="0"/>
              </a:spcAft>
              <a:buClr>
                <a:schemeClr val="dk2"/>
              </a:buClr>
              <a:buSzPts val="8600"/>
              <a:buNone/>
              <a:defRPr sz="8600">
                <a:solidFill>
                  <a:schemeClr val="dk2"/>
                </a:solidFill>
              </a:defRPr>
            </a:lvl4pPr>
            <a:lvl5pPr lvl="4" rtl="0" algn="ctr">
              <a:lnSpc>
                <a:spcPct val="100000"/>
              </a:lnSpc>
              <a:spcBef>
                <a:spcPts val="0"/>
              </a:spcBef>
              <a:spcAft>
                <a:spcPts val="0"/>
              </a:spcAft>
              <a:buClr>
                <a:schemeClr val="dk2"/>
              </a:buClr>
              <a:buSzPts val="8600"/>
              <a:buNone/>
              <a:defRPr sz="8600">
                <a:solidFill>
                  <a:schemeClr val="dk2"/>
                </a:solidFill>
              </a:defRPr>
            </a:lvl5pPr>
            <a:lvl6pPr lvl="5" rtl="0" algn="ctr">
              <a:lnSpc>
                <a:spcPct val="100000"/>
              </a:lnSpc>
              <a:spcBef>
                <a:spcPts val="0"/>
              </a:spcBef>
              <a:spcAft>
                <a:spcPts val="0"/>
              </a:spcAft>
              <a:buClr>
                <a:schemeClr val="dk2"/>
              </a:buClr>
              <a:buSzPts val="8600"/>
              <a:buNone/>
              <a:defRPr sz="8600">
                <a:solidFill>
                  <a:schemeClr val="dk2"/>
                </a:solidFill>
              </a:defRPr>
            </a:lvl6pPr>
            <a:lvl7pPr lvl="6" rtl="0" algn="ctr">
              <a:lnSpc>
                <a:spcPct val="100000"/>
              </a:lnSpc>
              <a:spcBef>
                <a:spcPts val="0"/>
              </a:spcBef>
              <a:spcAft>
                <a:spcPts val="0"/>
              </a:spcAft>
              <a:buClr>
                <a:schemeClr val="dk2"/>
              </a:buClr>
              <a:buSzPts val="8600"/>
              <a:buNone/>
              <a:defRPr sz="8600">
                <a:solidFill>
                  <a:schemeClr val="dk2"/>
                </a:solidFill>
              </a:defRPr>
            </a:lvl7pPr>
            <a:lvl8pPr lvl="7" rtl="0" algn="ctr">
              <a:lnSpc>
                <a:spcPct val="100000"/>
              </a:lnSpc>
              <a:spcBef>
                <a:spcPts val="0"/>
              </a:spcBef>
              <a:spcAft>
                <a:spcPts val="0"/>
              </a:spcAft>
              <a:buClr>
                <a:schemeClr val="dk2"/>
              </a:buClr>
              <a:buSzPts val="8600"/>
              <a:buNone/>
              <a:defRPr sz="8600">
                <a:solidFill>
                  <a:schemeClr val="dk2"/>
                </a:solidFill>
              </a:defRPr>
            </a:lvl8pPr>
            <a:lvl9pPr lvl="8" rtl="0"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65" name="Google Shape;165;p23"/>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rtl="0" algn="ctr">
              <a:lnSpc>
                <a:spcPct val="115000"/>
              </a:lnSpc>
              <a:spcBef>
                <a:spcPts val="0"/>
              </a:spcBef>
              <a:spcAft>
                <a:spcPts val="0"/>
              </a:spcAft>
              <a:buSzPts val="1300"/>
              <a:buChar char="●"/>
              <a:defRPr/>
            </a:lvl1pPr>
            <a:lvl2pPr indent="-298450" lvl="1" marL="914400" rtl="0" algn="ctr">
              <a:lnSpc>
                <a:spcPct val="115000"/>
              </a:lnSpc>
              <a:spcBef>
                <a:spcPts val="0"/>
              </a:spcBef>
              <a:spcAft>
                <a:spcPts val="0"/>
              </a:spcAft>
              <a:buSzPts val="1100"/>
              <a:buChar char="○"/>
              <a:defRPr/>
            </a:lvl2pPr>
            <a:lvl3pPr indent="-298450" lvl="2" marL="1371600" rtl="0" algn="ctr">
              <a:lnSpc>
                <a:spcPct val="115000"/>
              </a:lnSpc>
              <a:spcBef>
                <a:spcPts val="0"/>
              </a:spcBef>
              <a:spcAft>
                <a:spcPts val="0"/>
              </a:spcAft>
              <a:buSzPts val="1100"/>
              <a:buChar char="■"/>
              <a:defRPr/>
            </a:lvl3pPr>
            <a:lvl4pPr indent="-298450" lvl="3" marL="1828800" rtl="0" algn="ctr">
              <a:lnSpc>
                <a:spcPct val="115000"/>
              </a:lnSpc>
              <a:spcBef>
                <a:spcPts val="0"/>
              </a:spcBef>
              <a:spcAft>
                <a:spcPts val="0"/>
              </a:spcAft>
              <a:buSzPts val="1100"/>
              <a:buChar char="●"/>
              <a:defRPr/>
            </a:lvl4pPr>
            <a:lvl5pPr indent="-298450" lvl="4" marL="2286000" rtl="0" algn="ctr">
              <a:lnSpc>
                <a:spcPct val="115000"/>
              </a:lnSpc>
              <a:spcBef>
                <a:spcPts val="0"/>
              </a:spcBef>
              <a:spcAft>
                <a:spcPts val="0"/>
              </a:spcAft>
              <a:buSzPts val="1100"/>
              <a:buChar char="○"/>
              <a:defRPr/>
            </a:lvl5pPr>
            <a:lvl6pPr indent="-298450" lvl="5" marL="2743200" rtl="0" algn="ctr">
              <a:lnSpc>
                <a:spcPct val="115000"/>
              </a:lnSpc>
              <a:spcBef>
                <a:spcPts val="0"/>
              </a:spcBef>
              <a:spcAft>
                <a:spcPts val="0"/>
              </a:spcAft>
              <a:buSzPts val="1100"/>
              <a:buChar char="■"/>
              <a:defRPr/>
            </a:lvl6pPr>
            <a:lvl7pPr indent="-298450" lvl="6" marL="3200400" rtl="0" algn="ctr">
              <a:lnSpc>
                <a:spcPct val="115000"/>
              </a:lnSpc>
              <a:spcBef>
                <a:spcPts val="0"/>
              </a:spcBef>
              <a:spcAft>
                <a:spcPts val="0"/>
              </a:spcAft>
              <a:buSzPts val="1100"/>
              <a:buChar char="●"/>
              <a:defRPr/>
            </a:lvl7pPr>
            <a:lvl8pPr indent="-298450" lvl="7" marL="3657600" rtl="0" algn="ctr">
              <a:lnSpc>
                <a:spcPct val="115000"/>
              </a:lnSpc>
              <a:spcBef>
                <a:spcPts val="0"/>
              </a:spcBef>
              <a:spcAft>
                <a:spcPts val="0"/>
              </a:spcAft>
              <a:buSzPts val="1100"/>
              <a:buChar char="○"/>
              <a:defRPr/>
            </a:lvl8pPr>
            <a:lvl9pPr indent="-298450" lvl="8" marL="4114800" rtl="0" algn="ctr">
              <a:lnSpc>
                <a:spcPct val="115000"/>
              </a:lnSpc>
              <a:spcBef>
                <a:spcPts val="0"/>
              </a:spcBef>
              <a:spcAft>
                <a:spcPts val="0"/>
              </a:spcAft>
              <a:buSzPts val="1100"/>
              <a:buChar char="■"/>
              <a:defRPr/>
            </a:lvl9pPr>
          </a:lstStyle>
          <a:p/>
        </p:txBody>
      </p:sp>
      <p:sp>
        <p:nvSpPr>
          <p:cNvPr id="166" name="Google Shape;166;p2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p2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52" name="Google Shape;52;p13"/>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53" name="Google Shape;53;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hyperlink" Target="https://www.michigan.gov/mikidsmatter/parents/pre-k/faq-transition-to-kindergarten" TargetMode="External"/><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hyperlink" Target="https://www.kentisd.org/early-childhood/bright-beginnings/" TargetMode="External"/><Relationship Id="rId9" Type="http://schemas.openxmlformats.org/officeDocument/2006/relationships/hyperlink" Target="https://www.grymca.org/" TargetMode="External"/><Relationship Id="rId5" Type="http://schemas.openxmlformats.org/officeDocument/2006/relationships/hyperlink" Target="https://www.kentisd.org/early-childhood/great-start-readiness-preschool/" TargetMode="External"/><Relationship Id="rId6" Type="http://schemas.openxmlformats.org/officeDocument/2006/relationships/hyperlink" Target="https://www.kentisd.org/early-childhood/great-start-to-quality-resource-center/" TargetMode="External"/><Relationship Id="rId7" Type="http://schemas.openxmlformats.org/officeDocument/2006/relationships/hyperlink" Target="https://kdl.org/young-children/1kb4k/" TargetMode="External"/><Relationship Id="rId8" Type="http://schemas.openxmlformats.org/officeDocument/2006/relationships/hyperlink" Target="https://grkid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s://challengingbehavior.org/collection/backpack-connection/" TargetMode="External"/><Relationship Id="rId4" Type="http://schemas.openxmlformats.org/officeDocument/2006/relationships/hyperlink" Target="http://cainclusion.org/teachingpyramid/materials/family/" TargetMode="External"/><Relationship Id="rId5" Type="http://schemas.openxmlformats.org/officeDocument/2006/relationships/image" Target="../media/image17.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hyperlink" Target="https://www.sesamestreet.org/apps" TargetMode="External"/><Relationship Id="rId10"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hyperlink" Target="https://www.commonsensemedia.org/app-reviews/khan-academy-kids" TargetMode="External"/><Relationship Id="rId6" Type="http://schemas.openxmlformats.org/officeDocument/2006/relationships/hyperlink" Target="https://pbskids.org/apps/pbs-kids-games.html" TargetMode="External"/><Relationship Id="rId7" Type="http://schemas.openxmlformats.org/officeDocument/2006/relationships/image" Target="../media/image24.png"/><Relationship Id="rId8"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hyperlink" Target="mailto:lauraschumacher@kentisd.org" TargetMode="External"/><Relationship Id="rId5" Type="http://schemas.openxmlformats.org/officeDocument/2006/relationships/hyperlink" Target="mailto:rachelpond@kentisd.org" TargetMode="External"/><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hyperlink" Target="https://vimeo.com/285943773" TargetMode="External"/><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5"/>
          <p:cNvSpPr txBox="1"/>
          <p:nvPr>
            <p:ph type="ctrTitle"/>
          </p:nvPr>
        </p:nvSpPr>
        <p:spPr>
          <a:xfrm>
            <a:off x="838600" y="428400"/>
            <a:ext cx="6303600" cy="232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5000">
                <a:latin typeface="Poppins"/>
                <a:ea typeface="Poppins"/>
                <a:cs typeface="Poppins"/>
                <a:sym typeface="Poppins"/>
              </a:rPr>
              <a:t>What is Kindergarten Readiness?</a:t>
            </a:r>
            <a:endParaRPr b="1" sz="5000">
              <a:latin typeface="Poppins"/>
              <a:ea typeface="Poppins"/>
              <a:cs typeface="Poppins"/>
              <a:sym typeface="Poppins"/>
            </a:endParaRPr>
          </a:p>
        </p:txBody>
      </p:sp>
      <p:sp>
        <p:nvSpPr>
          <p:cNvPr id="174" name="Google Shape;174;p25"/>
          <p:cNvSpPr txBox="1"/>
          <p:nvPr>
            <p:ph idx="1" type="subTitle"/>
          </p:nvPr>
        </p:nvSpPr>
        <p:spPr>
          <a:xfrm>
            <a:off x="358450" y="2876950"/>
            <a:ext cx="72639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b="1" lang="en" sz="1679">
                <a:latin typeface="Franklin Gothic"/>
                <a:ea typeface="Franklin Gothic"/>
                <a:cs typeface="Franklin Gothic"/>
                <a:sym typeface="Franklin Gothic"/>
              </a:rPr>
              <a:t>Laura Schumacher, M.ECE, Early Childhood Specialist</a:t>
            </a:r>
            <a:endParaRPr b="1" sz="1679">
              <a:latin typeface="Franklin Gothic"/>
              <a:ea typeface="Franklin Gothic"/>
              <a:cs typeface="Franklin Gothic"/>
              <a:sym typeface="Franklin Gothic"/>
            </a:endParaRPr>
          </a:p>
          <a:p>
            <a:pPr indent="0" lvl="0" marL="0" rtl="0" algn="ctr">
              <a:lnSpc>
                <a:spcPct val="80000"/>
              </a:lnSpc>
              <a:spcBef>
                <a:spcPts val="0"/>
              </a:spcBef>
              <a:spcAft>
                <a:spcPts val="0"/>
              </a:spcAft>
              <a:buSzPts val="935"/>
              <a:buNone/>
            </a:pPr>
            <a:r>
              <a:rPr b="1" lang="en" sz="1679">
                <a:latin typeface="Franklin Gothic"/>
                <a:ea typeface="Franklin Gothic"/>
                <a:cs typeface="Franklin Gothic"/>
                <a:sym typeface="Franklin Gothic"/>
              </a:rPr>
              <a:t>Rachel Pond, M. Ed, Early Childhood Specialist</a:t>
            </a:r>
            <a:endParaRPr b="1" sz="1679">
              <a:latin typeface="Franklin Gothic"/>
              <a:ea typeface="Franklin Gothic"/>
              <a:cs typeface="Franklin Gothic"/>
              <a:sym typeface="Franklin Gothic"/>
            </a:endParaRPr>
          </a:p>
        </p:txBody>
      </p:sp>
      <p:pic>
        <p:nvPicPr>
          <p:cNvPr descr="https://www.michigan.gov/images/mde/Transparent_Logo_80.4_KB_408826_7.gif" id="175" name="Google Shape;175;p25"/>
          <p:cNvPicPr preferRelativeResize="0"/>
          <p:nvPr/>
        </p:nvPicPr>
        <p:blipFill>
          <a:blip r:embed="rId4">
            <a:alphaModFix/>
          </a:blip>
          <a:stretch>
            <a:fillRect/>
          </a:stretch>
        </p:blipFill>
        <p:spPr>
          <a:xfrm>
            <a:off x="3303375" y="4644400"/>
            <a:ext cx="972200" cy="41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34"/>
          <p:cNvSpPr txBox="1"/>
          <p:nvPr>
            <p:ph type="title"/>
          </p:nvPr>
        </p:nvSpPr>
        <p:spPr>
          <a:xfrm>
            <a:off x="3446625" y="300950"/>
            <a:ext cx="4930800" cy="13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a:latin typeface="Poppins"/>
                <a:ea typeface="Poppins"/>
                <a:cs typeface="Poppins"/>
                <a:sym typeface="Poppins"/>
              </a:rPr>
              <a:t>Love</a:t>
            </a:r>
            <a:endParaRPr b="1" sz="3900">
              <a:latin typeface="Poppins"/>
              <a:ea typeface="Poppins"/>
              <a:cs typeface="Poppins"/>
              <a:sym typeface="Poppins"/>
            </a:endParaRPr>
          </a:p>
          <a:p>
            <a:pPr indent="0" lvl="0" marL="0" rtl="0" algn="l">
              <a:spcBef>
                <a:spcPts val="0"/>
              </a:spcBef>
              <a:spcAft>
                <a:spcPts val="0"/>
              </a:spcAft>
              <a:buNone/>
            </a:pPr>
            <a:r>
              <a:rPr b="1" lang="en" sz="2300">
                <a:latin typeface="Poppins"/>
                <a:ea typeface="Poppins"/>
                <a:cs typeface="Poppins"/>
                <a:sym typeface="Poppins"/>
              </a:rPr>
              <a:t>Maximize Love</a:t>
            </a:r>
            <a:endParaRPr b="1" sz="2300">
              <a:latin typeface="Poppins"/>
              <a:ea typeface="Poppins"/>
              <a:cs typeface="Poppins"/>
              <a:sym typeface="Poppins"/>
            </a:endParaRPr>
          </a:p>
          <a:p>
            <a:pPr indent="0" lvl="0" marL="0" rtl="0" algn="l">
              <a:spcBef>
                <a:spcPts val="0"/>
              </a:spcBef>
              <a:spcAft>
                <a:spcPts val="0"/>
              </a:spcAft>
              <a:buNone/>
            </a:pPr>
            <a:r>
              <a:rPr b="1" lang="en" sz="2300">
                <a:latin typeface="Poppins"/>
                <a:ea typeface="Poppins"/>
                <a:cs typeface="Poppins"/>
                <a:sym typeface="Poppins"/>
              </a:rPr>
              <a:t>Minimize Stress</a:t>
            </a:r>
            <a:endParaRPr b="1" sz="2300">
              <a:latin typeface="Poppins"/>
              <a:ea typeface="Poppins"/>
              <a:cs typeface="Poppins"/>
              <a:sym typeface="Poppins"/>
            </a:endParaRPr>
          </a:p>
        </p:txBody>
      </p:sp>
      <p:pic>
        <p:nvPicPr>
          <p:cNvPr id="234" name="Google Shape;234;p34"/>
          <p:cNvPicPr preferRelativeResize="0"/>
          <p:nvPr/>
        </p:nvPicPr>
        <p:blipFill>
          <a:blip r:embed="rId4">
            <a:alphaModFix/>
          </a:blip>
          <a:stretch>
            <a:fillRect/>
          </a:stretch>
        </p:blipFill>
        <p:spPr>
          <a:xfrm>
            <a:off x="3446625" y="1869650"/>
            <a:ext cx="5238001" cy="3185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35"/>
          <p:cNvSpPr txBox="1"/>
          <p:nvPr>
            <p:ph type="title"/>
          </p:nvPr>
        </p:nvSpPr>
        <p:spPr>
          <a:xfrm>
            <a:off x="3514300" y="199425"/>
            <a:ext cx="4930800" cy="10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Poppins"/>
                <a:ea typeface="Poppins"/>
                <a:cs typeface="Poppins"/>
                <a:sym typeface="Poppins"/>
              </a:rPr>
              <a:t>Talk</a:t>
            </a:r>
            <a:endParaRPr b="1" sz="4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2400">
                <a:latin typeface="Poppins"/>
                <a:ea typeface="Poppins"/>
                <a:cs typeface="Poppins"/>
                <a:sym typeface="Poppins"/>
              </a:rPr>
              <a:t>Sing and Point</a:t>
            </a:r>
            <a:endParaRPr b="1" sz="4000">
              <a:latin typeface="Poppins"/>
              <a:ea typeface="Poppins"/>
              <a:cs typeface="Poppins"/>
              <a:sym typeface="Poppins"/>
            </a:endParaRPr>
          </a:p>
        </p:txBody>
      </p:sp>
      <p:pic>
        <p:nvPicPr>
          <p:cNvPr id="240" name="Google Shape;240;p35"/>
          <p:cNvPicPr preferRelativeResize="0"/>
          <p:nvPr/>
        </p:nvPicPr>
        <p:blipFill>
          <a:blip r:embed="rId4">
            <a:alphaModFix/>
          </a:blip>
          <a:stretch>
            <a:fillRect/>
          </a:stretch>
        </p:blipFill>
        <p:spPr>
          <a:xfrm>
            <a:off x="3611350" y="1466875"/>
            <a:ext cx="5276326" cy="36766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6"/>
          <p:cNvSpPr txBox="1"/>
          <p:nvPr>
            <p:ph type="title"/>
          </p:nvPr>
        </p:nvSpPr>
        <p:spPr>
          <a:xfrm>
            <a:off x="3497375" y="165600"/>
            <a:ext cx="4930800" cy="10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100">
                <a:latin typeface="Poppins"/>
                <a:ea typeface="Poppins"/>
                <a:cs typeface="Poppins"/>
                <a:sym typeface="Poppins"/>
              </a:rPr>
              <a:t>Count</a:t>
            </a:r>
            <a:endParaRPr b="1" sz="41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2500">
                <a:latin typeface="Poppins"/>
                <a:ea typeface="Poppins"/>
                <a:cs typeface="Poppins"/>
                <a:sym typeface="Poppins"/>
              </a:rPr>
              <a:t>Group </a:t>
            </a:r>
            <a:r>
              <a:rPr b="1" lang="en" sz="2500">
                <a:latin typeface="Poppins"/>
                <a:ea typeface="Poppins"/>
                <a:cs typeface="Poppins"/>
                <a:sym typeface="Poppins"/>
              </a:rPr>
              <a:t>and Compare</a:t>
            </a:r>
            <a:endParaRPr b="1" sz="4100">
              <a:latin typeface="Poppins"/>
              <a:ea typeface="Poppins"/>
              <a:cs typeface="Poppins"/>
              <a:sym typeface="Poppins"/>
            </a:endParaRPr>
          </a:p>
          <a:p>
            <a:pPr indent="0" lvl="0" marL="0" rtl="0" algn="l">
              <a:spcBef>
                <a:spcPts val="0"/>
              </a:spcBef>
              <a:spcAft>
                <a:spcPts val="0"/>
              </a:spcAft>
              <a:buNone/>
            </a:pPr>
            <a:r>
              <a:t/>
            </a:r>
            <a:endParaRPr b="1" sz="3700">
              <a:latin typeface="Poppins"/>
              <a:ea typeface="Poppins"/>
              <a:cs typeface="Poppins"/>
              <a:sym typeface="Poppins"/>
            </a:endParaRPr>
          </a:p>
        </p:txBody>
      </p:sp>
      <p:pic>
        <p:nvPicPr>
          <p:cNvPr id="246" name="Google Shape;246;p36"/>
          <p:cNvPicPr preferRelativeResize="0"/>
          <p:nvPr/>
        </p:nvPicPr>
        <p:blipFill>
          <a:blip r:embed="rId4">
            <a:alphaModFix/>
          </a:blip>
          <a:stretch>
            <a:fillRect/>
          </a:stretch>
        </p:blipFill>
        <p:spPr>
          <a:xfrm>
            <a:off x="3574975" y="1450550"/>
            <a:ext cx="5278851" cy="3692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7"/>
          <p:cNvSpPr txBox="1"/>
          <p:nvPr>
            <p:ph type="title"/>
          </p:nvPr>
        </p:nvSpPr>
        <p:spPr>
          <a:xfrm>
            <a:off x="3446625" y="94200"/>
            <a:ext cx="4930800" cy="15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Poppins"/>
                <a:ea typeface="Poppins"/>
                <a:cs typeface="Poppins"/>
                <a:sym typeface="Poppins"/>
              </a:rPr>
              <a:t>Play</a:t>
            </a:r>
            <a:endParaRPr b="1" sz="4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2400">
                <a:latin typeface="Poppins"/>
                <a:ea typeface="Poppins"/>
                <a:cs typeface="Poppins"/>
                <a:sym typeface="Poppins"/>
              </a:rPr>
              <a:t>Explore </a:t>
            </a:r>
            <a:r>
              <a:rPr b="1" lang="en" sz="2400">
                <a:latin typeface="Poppins"/>
                <a:ea typeface="Poppins"/>
                <a:cs typeface="Poppins"/>
                <a:sym typeface="Poppins"/>
              </a:rPr>
              <a:t>through Movement and Play</a:t>
            </a:r>
            <a:endParaRPr b="1" sz="4000">
              <a:latin typeface="Poppins"/>
              <a:ea typeface="Poppins"/>
              <a:cs typeface="Poppins"/>
              <a:sym typeface="Poppins"/>
            </a:endParaRPr>
          </a:p>
          <a:p>
            <a:pPr indent="0" lvl="0" marL="0" rtl="0" algn="l">
              <a:spcBef>
                <a:spcPts val="0"/>
              </a:spcBef>
              <a:spcAft>
                <a:spcPts val="0"/>
              </a:spcAft>
              <a:buNone/>
            </a:pPr>
            <a:r>
              <a:t/>
            </a:r>
            <a:endParaRPr b="1" sz="3700">
              <a:latin typeface="Poppins"/>
              <a:ea typeface="Poppins"/>
              <a:cs typeface="Poppins"/>
              <a:sym typeface="Poppins"/>
            </a:endParaRPr>
          </a:p>
        </p:txBody>
      </p:sp>
      <p:pic>
        <p:nvPicPr>
          <p:cNvPr id="252" name="Google Shape;252;p37"/>
          <p:cNvPicPr preferRelativeResize="0"/>
          <p:nvPr/>
        </p:nvPicPr>
        <p:blipFill>
          <a:blip r:embed="rId4">
            <a:alphaModFix/>
          </a:blip>
          <a:stretch>
            <a:fillRect/>
          </a:stretch>
        </p:blipFill>
        <p:spPr>
          <a:xfrm>
            <a:off x="3446625" y="1630150"/>
            <a:ext cx="5441050" cy="35133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8"/>
          <p:cNvSpPr txBox="1"/>
          <p:nvPr>
            <p:ph type="title"/>
          </p:nvPr>
        </p:nvSpPr>
        <p:spPr>
          <a:xfrm>
            <a:off x="3580125" y="182525"/>
            <a:ext cx="4930800" cy="11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Poppins"/>
                <a:ea typeface="Poppins"/>
                <a:cs typeface="Poppins"/>
                <a:sym typeface="Poppins"/>
              </a:rPr>
              <a:t>Read</a:t>
            </a:r>
            <a:endParaRPr b="1" sz="4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2400">
                <a:latin typeface="Poppins"/>
                <a:ea typeface="Poppins"/>
                <a:cs typeface="Poppins"/>
                <a:sym typeface="Poppins"/>
              </a:rPr>
              <a:t>and Discuss Stories</a:t>
            </a:r>
            <a:endParaRPr b="1" sz="4000">
              <a:latin typeface="Poppins"/>
              <a:ea typeface="Poppins"/>
              <a:cs typeface="Poppins"/>
              <a:sym typeface="Poppins"/>
            </a:endParaRPr>
          </a:p>
          <a:p>
            <a:pPr indent="0" lvl="0" marL="0" rtl="0" algn="l">
              <a:spcBef>
                <a:spcPts val="0"/>
              </a:spcBef>
              <a:spcAft>
                <a:spcPts val="0"/>
              </a:spcAft>
              <a:buNone/>
            </a:pPr>
            <a:r>
              <a:t/>
            </a:r>
            <a:endParaRPr b="1" sz="3700">
              <a:latin typeface="Poppins"/>
              <a:ea typeface="Poppins"/>
              <a:cs typeface="Poppins"/>
              <a:sym typeface="Poppins"/>
            </a:endParaRPr>
          </a:p>
        </p:txBody>
      </p:sp>
      <p:pic>
        <p:nvPicPr>
          <p:cNvPr id="258" name="Google Shape;258;p38"/>
          <p:cNvPicPr preferRelativeResize="0"/>
          <p:nvPr/>
        </p:nvPicPr>
        <p:blipFill>
          <a:blip r:embed="rId4">
            <a:alphaModFix/>
          </a:blip>
          <a:stretch>
            <a:fillRect/>
          </a:stretch>
        </p:blipFill>
        <p:spPr>
          <a:xfrm>
            <a:off x="3580125" y="1515875"/>
            <a:ext cx="5375224" cy="3535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39"/>
          <p:cNvSpPr txBox="1"/>
          <p:nvPr>
            <p:ph type="title"/>
          </p:nvPr>
        </p:nvSpPr>
        <p:spPr>
          <a:xfrm>
            <a:off x="311700" y="216425"/>
            <a:ext cx="71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latin typeface="Poppins"/>
                <a:ea typeface="Poppins"/>
                <a:cs typeface="Poppins"/>
                <a:sym typeface="Poppins"/>
              </a:rPr>
              <a:t>What does Michigan Department of Education (MDE) Say?</a:t>
            </a:r>
            <a:endParaRPr b="1" sz="3100">
              <a:latin typeface="Poppins"/>
              <a:ea typeface="Poppins"/>
              <a:cs typeface="Poppins"/>
              <a:sym typeface="Poppins"/>
            </a:endParaRPr>
          </a:p>
        </p:txBody>
      </p:sp>
      <p:sp>
        <p:nvSpPr>
          <p:cNvPr id="264" name="Google Shape;264;p39"/>
          <p:cNvSpPr txBox="1"/>
          <p:nvPr>
            <p:ph idx="1" type="body"/>
          </p:nvPr>
        </p:nvSpPr>
        <p:spPr>
          <a:xfrm>
            <a:off x="574200" y="1288550"/>
            <a:ext cx="7179900" cy="3147300"/>
          </a:xfrm>
          <a:prstGeom prst="rect">
            <a:avLst/>
          </a:prstGeom>
        </p:spPr>
        <p:txBody>
          <a:bodyPr anchorCtr="0" anchor="t" bIns="91425" lIns="91425" spcFirstLastPara="1" rIns="91425" wrap="square" tIns="91425">
            <a:normAutofit fontScale="92500" lnSpcReduction="20000"/>
          </a:bodyPr>
          <a:lstStyle/>
          <a:p>
            <a:pPr indent="-395137" lvl="0" marL="457200" rtl="0" algn="l">
              <a:spcBef>
                <a:spcPts val="0"/>
              </a:spcBef>
              <a:spcAft>
                <a:spcPts val="0"/>
              </a:spcAft>
              <a:buSzPct val="100000"/>
              <a:buFont typeface="Poppins"/>
              <a:buChar char="➢"/>
            </a:pPr>
            <a:r>
              <a:rPr lang="en" sz="2835">
                <a:latin typeface="Poppins"/>
                <a:ea typeface="Poppins"/>
                <a:cs typeface="Poppins"/>
                <a:sym typeface="Poppins"/>
              </a:rPr>
              <a:t>Age </a:t>
            </a:r>
            <a:r>
              <a:rPr lang="en" sz="2835">
                <a:latin typeface="Poppins"/>
                <a:ea typeface="Poppins"/>
                <a:cs typeface="Poppins"/>
                <a:sym typeface="Poppins"/>
              </a:rPr>
              <a:t>requirement</a:t>
            </a:r>
            <a:r>
              <a:rPr lang="en" sz="2835">
                <a:latin typeface="Poppins"/>
                <a:ea typeface="Poppins"/>
                <a:cs typeface="Poppins"/>
                <a:sym typeface="Poppins"/>
              </a:rPr>
              <a:t> </a:t>
            </a:r>
            <a:endParaRPr sz="2835">
              <a:latin typeface="Poppins"/>
              <a:ea typeface="Poppins"/>
              <a:cs typeface="Poppins"/>
              <a:sym typeface="Poppins"/>
            </a:endParaRPr>
          </a:p>
          <a:p>
            <a:pPr indent="-395137" lvl="0" marL="457200" rtl="0" algn="l">
              <a:spcBef>
                <a:spcPts val="0"/>
              </a:spcBef>
              <a:spcAft>
                <a:spcPts val="0"/>
              </a:spcAft>
              <a:buSzPct val="100000"/>
              <a:buFont typeface="Poppins"/>
              <a:buChar char="➢"/>
            </a:pPr>
            <a:r>
              <a:rPr lang="en" sz="2835">
                <a:latin typeface="Poppins"/>
                <a:ea typeface="Poppins"/>
                <a:cs typeface="Poppins"/>
                <a:sym typeface="Poppins"/>
              </a:rPr>
              <a:t>Readiness</a:t>
            </a:r>
            <a:endParaRPr sz="2835">
              <a:latin typeface="Poppins"/>
              <a:ea typeface="Poppins"/>
              <a:cs typeface="Poppins"/>
              <a:sym typeface="Poppins"/>
            </a:endParaRPr>
          </a:p>
          <a:p>
            <a:pPr indent="-395137" lvl="0" marL="457200" rtl="0" algn="l">
              <a:spcBef>
                <a:spcPts val="0"/>
              </a:spcBef>
              <a:spcAft>
                <a:spcPts val="0"/>
              </a:spcAft>
              <a:buSzPct val="100000"/>
              <a:buFont typeface="Poppins"/>
              <a:buChar char="➢"/>
            </a:pPr>
            <a:r>
              <a:rPr lang="en" sz="2835">
                <a:latin typeface="Poppins"/>
                <a:ea typeface="Poppins"/>
                <a:cs typeface="Poppins"/>
                <a:sym typeface="Poppins"/>
              </a:rPr>
              <a:t>How families can support</a:t>
            </a:r>
            <a:endParaRPr sz="2835">
              <a:latin typeface="Poppins"/>
              <a:ea typeface="Poppins"/>
              <a:cs typeface="Poppins"/>
              <a:sym typeface="Poppins"/>
            </a:endParaRPr>
          </a:p>
          <a:p>
            <a:pPr indent="-395137" lvl="0" marL="457200" rtl="0" algn="l">
              <a:spcBef>
                <a:spcPts val="0"/>
              </a:spcBef>
              <a:spcAft>
                <a:spcPts val="0"/>
              </a:spcAft>
              <a:buSzPct val="100000"/>
              <a:buFont typeface="Poppins"/>
              <a:buChar char="➢"/>
            </a:pPr>
            <a:r>
              <a:rPr lang="en" sz="2835">
                <a:latin typeface="Poppins"/>
                <a:ea typeface="Poppins"/>
                <a:cs typeface="Poppins"/>
                <a:sym typeface="Poppins"/>
              </a:rPr>
              <a:t>Kindergarten daily routine</a:t>
            </a:r>
            <a:endParaRPr sz="2835">
              <a:latin typeface="Poppins"/>
              <a:ea typeface="Poppins"/>
              <a:cs typeface="Poppins"/>
              <a:sym typeface="Poppins"/>
            </a:endParaRPr>
          </a:p>
          <a:p>
            <a:pPr indent="-395137" lvl="0" marL="457200" rtl="0" algn="l">
              <a:spcBef>
                <a:spcPts val="0"/>
              </a:spcBef>
              <a:spcAft>
                <a:spcPts val="0"/>
              </a:spcAft>
              <a:buSzPct val="100000"/>
              <a:buFont typeface="Poppins"/>
              <a:buChar char="➢"/>
            </a:pPr>
            <a:r>
              <a:rPr lang="en" sz="2835">
                <a:latin typeface="Poppins"/>
                <a:ea typeface="Poppins"/>
                <a:cs typeface="Poppins"/>
                <a:sym typeface="Poppins"/>
              </a:rPr>
              <a:t>How to engage as a family member</a:t>
            </a:r>
            <a:endParaRPr sz="2835">
              <a:latin typeface="Poppins"/>
              <a:ea typeface="Poppins"/>
              <a:cs typeface="Poppins"/>
              <a:sym typeface="Poppins"/>
            </a:endParaRPr>
          </a:p>
          <a:p>
            <a:pPr indent="0" lvl="0" marL="457200" rtl="0" algn="l">
              <a:spcBef>
                <a:spcPts val="1200"/>
              </a:spcBef>
              <a:spcAft>
                <a:spcPts val="1200"/>
              </a:spcAft>
              <a:buNone/>
            </a:pPr>
            <a:r>
              <a:rPr lang="en" sz="2100">
                <a:latin typeface="Poppins"/>
                <a:ea typeface="Poppins"/>
                <a:cs typeface="Poppins"/>
                <a:sym typeface="Poppins"/>
              </a:rPr>
              <a:t>Website: </a:t>
            </a:r>
            <a:r>
              <a:rPr lang="en" sz="2100" u="sng">
                <a:solidFill>
                  <a:schemeClr val="accent5"/>
                </a:solidFill>
                <a:latin typeface="Poppins"/>
                <a:ea typeface="Poppins"/>
                <a:cs typeface="Poppins"/>
                <a:sym typeface="Poppins"/>
                <a:hlinkClick r:id="rId4">
                  <a:extLst>
                    <a:ext uri="{A12FA001-AC4F-418D-AE19-62706E023703}">
                      <ahyp:hlinkClr val="tx"/>
                    </a:ext>
                  </a:extLst>
                </a:hlinkClick>
              </a:rPr>
              <a:t>https://www.michigan.gov/mikidsmatter/parents/pre-k/faq-transition-to-kindergarten</a:t>
            </a:r>
            <a:endParaRPr sz="2100">
              <a:latin typeface="Poppins"/>
              <a:ea typeface="Poppins"/>
              <a:cs typeface="Poppins"/>
              <a:sym typeface="Poppins"/>
            </a:endParaRPr>
          </a:p>
        </p:txBody>
      </p:sp>
      <p:pic>
        <p:nvPicPr>
          <p:cNvPr id="265" name="Google Shape;265;p39"/>
          <p:cNvPicPr preferRelativeResize="0"/>
          <p:nvPr/>
        </p:nvPicPr>
        <p:blipFill>
          <a:blip r:embed="rId5">
            <a:alphaModFix/>
          </a:blip>
          <a:stretch>
            <a:fillRect/>
          </a:stretch>
        </p:blipFill>
        <p:spPr>
          <a:xfrm>
            <a:off x="5605550" y="903425"/>
            <a:ext cx="1886050" cy="1886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40"/>
          <p:cNvSpPr txBox="1"/>
          <p:nvPr>
            <p:ph type="title"/>
          </p:nvPr>
        </p:nvSpPr>
        <p:spPr>
          <a:xfrm>
            <a:off x="3394275" y="129750"/>
            <a:ext cx="5586000" cy="8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latin typeface="Franklin Gothic"/>
                <a:ea typeface="Franklin Gothic"/>
                <a:cs typeface="Franklin Gothic"/>
                <a:sym typeface="Franklin Gothic"/>
              </a:rPr>
              <a:t>Opportunities in Kent County To Support Kindergarten Readiness:</a:t>
            </a:r>
            <a:endParaRPr b="1" sz="2900">
              <a:latin typeface="Franklin Gothic"/>
              <a:ea typeface="Franklin Gothic"/>
              <a:cs typeface="Franklin Gothic"/>
              <a:sym typeface="Franklin Gothic"/>
            </a:endParaRPr>
          </a:p>
          <a:p>
            <a:pPr indent="0" lvl="0" marL="0" rtl="0" algn="l">
              <a:spcBef>
                <a:spcPts val="0"/>
              </a:spcBef>
              <a:spcAft>
                <a:spcPts val="0"/>
              </a:spcAft>
              <a:buNone/>
            </a:pPr>
            <a:r>
              <a:t/>
            </a:r>
            <a:endParaRPr b="1" sz="4400">
              <a:latin typeface="Franklin Gothic"/>
              <a:ea typeface="Franklin Gothic"/>
              <a:cs typeface="Franklin Gothic"/>
              <a:sym typeface="Franklin Gothic"/>
            </a:endParaRPr>
          </a:p>
        </p:txBody>
      </p:sp>
      <p:sp>
        <p:nvSpPr>
          <p:cNvPr id="271" name="Google Shape;271;p40"/>
          <p:cNvSpPr txBox="1"/>
          <p:nvPr>
            <p:ph idx="1" type="body"/>
          </p:nvPr>
        </p:nvSpPr>
        <p:spPr>
          <a:xfrm>
            <a:off x="2781300" y="1170225"/>
            <a:ext cx="6265500" cy="319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Bright Beginnings Playgroups for 0-5 year olds: </a:t>
            </a:r>
            <a:r>
              <a:rPr lang="en" sz="1810" u="sng">
                <a:solidFill>
                  <a:schemeClr val="hlink"/>
                </a:solidFill>
                <a:latin typeface="Franklin Gothic"/>
                <a:ea typeface="Franklin Gothic"/>
                <a:cs typeface="Franklin Gothic"/>
                <a:sym typeface="Franklin Gothic"/>
                <a:hlinkClick r:id="rId4"/>
              </a:rPr>
              <a:t>kentisd.org</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Great Start Readiness Program for 4 year olds by Dec. 1: </a:t>
            </a:r>
            <a:r>
              <a:rPr lang="en" sz="1810" u="sng">
                <a:solidFill>
                  <a:schemeClr val="hlink"/>
                </a:solidFill>
                <a:latin typeface="Franklin Gothic"/>
                <a:ea typeface="Franklin Gothic"/>
                <a:cs typeface="Franklin Gothic"/>
                <a:sym typeface="Franklin Gothic"/>
                <a:hlinkClick r:id="rId5"/>
              </a:rPr>
              <a:t>kentisd.org </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Great Start to Quality for High-quality childcare programs: </a:t>
            </a:r>
            <a:r>
              <a:rPr lang="en" sz="1810" u="sng">
                <a:solidFill>
                  <a:schemeClr val="hlink"/>
                </a:solidFill>
                <a:latin typeface="Franklin Gothic"/>
                <a:ea typeface="Franklin Gothic"/>
                <a:cs typeface="Franklin Gothic"/>
                <a:sym typeface="Franklin Gothic"/>
                <a:hlinkClick r:id="rId6"/>
              </a:rPr>
              <a:t>kentisd.org</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1,000 Books Before Kindergarten: </a:t>
            </a:r>
            <a:r>
              <a:rPr lang="en" sz="1810" u="sng">
                <a:solidFill>
                  <a:schemeClr val="hlink"/>
                </a:solidFill>
                <a:latin typeface="Franklin Gothic"/>
                <a:ea typeface="Franklin Gothic"/>
                <a:cs typeface="Franklin Gothic"/>
                <a:sym typeface="Franklin Gothic"/>
                <a:hlinkClick r:id="rId7"/>
              </a:rPr>
              <a:t>kdl.org </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Parks, Free Events: </a:t>
            </a:r>
            <a:r>
              <a:rPr lang="en" sz="1810" u="sng">
                <a:solidFill>
                  <a:schemeClr val="hlink"/>
                </a:solidFill>
                <a:latin typeface="Franklin Gothic"/>
                <a:ea typeface="Franklin Gothic"/>
                <a:cs typeface="Franklin Gothic"/>
                <a:sym typeface="Franklin Gothic"/>
                <a:hlinkClick r:id="rId8"/>
              </a:rPr>
              <a:t>grkids.com</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Family Indoor Swim, Classes, Discounted Memberships: </a:t>
            </a:r>
            <a:r>
              <a:rPr lang="en" sz="1810" u="sng">
                <a:solidFill>
                  <a:schemeClr val="hlink"/>
                </a:solidFill>
                <a:latin typeface="Franklin Gothic"/>
                <a:ea typeface="Franklin Gothic"/>
                <a:cs typeface="Franklin Gothic"/>
                <a:sym typeface="Franklin Gothic"/>
                <a:hlinkClick r:id="rId9"/>
              </a:rPr>
              <a:t>grymca.org </a:t>
            </a:r>
            <a:endParaRPr sz="1810">
              <a:latin typeface="Franklin Gothic"/>
              <a:ea typeface="Franklin Gothic"/>
              <a:cs typeface="Franklin Gothic"/>
              <a:sym typeface="Franklin Gothic"/>
            </a:endParaRPr>
          </a:p>
          <a:p>
            <a:pPr indent="-343535" lvl="0" marL="457200" rtl="0" algn="l">
              <a:lnSpc>
                <a:spcPct val="95000"/>
              </a:lnSpc>
              <a:spcBef>
                <a:spcPts val="0"/>
              </a:spcBef>
              <a:spcAft>
                <a:spcPts val="0"/>
              </a:spcAft>
              <a:buSzPts val="1810"/>
              <a:buFont typeface="Franklin Gothic"/>
              <a:buChar char="❖"/>
            </a:pPr>
            <a:r>
              <a:rPr lang="en" sz="1810">
                <a:latin typeface="Franklin Gothic"/>
                <a:ea typeface="Franklin Gothic"/>
                <a:cs typeface="Franklin Gothic"/>
                <a:sym typeface="Franklin Gothic"/>
              </a:rPr>
              <a:t>Family Futures: ASQ, Family Newsletters, etc. </a:t>
            </a:r>
            <a:r>
              <a:rPr lang="en" sz="1810" u="sng">
                <a:solidFill>
                  <a:schemeClr val="accent5"/>
                </a:solidFill>
                <a:latin typeface="Franklin Gothic"/>
                <a:ea typeface="Franklin Gothic"/>
                <a:cs typeface="Franklin Gothic"/>
                <a:sym typeface="Franklin Gothic"/>
              </a:rPr>
              <a:t>https://familyfutures.org/programs/connections/</a:t>
            </a:r>
            <a:endParaRPr sz="1810" u="sng">
              <a:solidFill>
                <a:schemeClr val="accent5"/>
              </a:solidFill>
              <a:latin typeface="Franklin Gothic"/>
              <a:ea typeface="Franklin Gothic"/>
              <a:cs typeface="Franklin Gothic"/>
              <a:sym typeface="Frankli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idx="4294967295" type="title"/>
          </p:nvPr>
        </p:nvSpPr>
        <p:spPr>
          <a:xfrm>
            <a:off x="329575" y="164900"/>
            <a:ext cx="6649800" cy="4311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23"/>
              <a:buNone/>
            </a:pPr>
            <a:r>
              <a:rPr b="1" lang="en" sz="3332">
                <a:solidFill>
                  <a:srgbClr val="474747"/>
                </a:solidFill>
              </a:rPr>
              <a:t>Family </a:t>
            </a:r>
            <a:r>
              <a:rPr b="1" lang="en" sz="3332">
                <a:solidFill>
                  <a:srgbClr val="474747"/>
                </a:solidFill>
              </a:rPr>
              <a:t>Backpack Connection Series</a:t>
            </a:r>
            <a:endParaRPr b="1" sz="3332">
              <a:solidFill>
                <a:srgbClr val="474747"/>
              </a:solidFill>
            </a:endParaRPr>
          </a:p>
          <a:p>
            <a:pPr indent="0" lvl="0" marL="0" rtl="0" algn="l">
              <a:lnSpc>
                <a:spcPct val="100000"/>
              </a:lnSpc>
              <a:spcBef>
                <a:spcPts val="0"/>
              </a:spcBef>
              <a:spcAft>
                <a:spcPts val="0"/>
              </a:spcAft>
              <a:buSzPct val="176543"/>
              <a:buNone/>
            </a:pPr>
            <a:r>
              <a:rPr b="1" lang="en" sz="1888">
                <a:solidFill>
                  <a:srgbClr val="474747"/>
                </a:solidFill>
              </a:rPr>
              <a:t>Website: </a:t>
            </a:r>
            <a:r>
              <a:rPr b="1" lang="en" sz="1888" u="sng">
                <a:solidFill>
                  <a:schemeClr val="hlink"/>
                </a:solidFill>
                <a:hlinkClick r:id="rId3"/>
              </a:rPr>
              <a:t>https://challengingbehavior.org/collection/backpack-connection/</a:t>
            </a:r>
            <a:r>
              <a:rPr b="1" lang="en" sz="1888">
                <a:solidFill>
                  <a:srgbClr val="474747"/>
                </a:solidFill>
              </a:rPr>
              <a:t> </a:t>
            </a:r>
            <a:endParaRPr b="1" sz="1888">
              <a:solidFill>
                <a:srgbClr val="474747"/>
              </a:solidFill>
            </a:endParaRPr>
          </a:p>
          <a:p>
            <a:pPr indent="0" lvl="0" marL="0" rtl="0" algn="l">
              <a:lnSpc>
                <a:spcPct val="100000"/>
              </a:lnSpc>
              <a:spcBef>
                <a:spcPts val="0"/>
              </a:spcBef>
              <a:spcAft>
                <a:spcPts val="0"/>
              </a:spcAft>
              <a:buSzPct val="200079"/>
              <a:buNone/>
            </a:pPr>
            <a:r>
              <a:t/>
            </a:r>
            <a:endParaRPr sz="1666"/>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Help Your Child Have Successful Bedtime</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Help Your Child Have Successful Morning</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Help Your Child Manage Time and Understand Expectations</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Help Your Child Transition Smoothly Between Places and Activities</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Plan Activities to Reduce Challenging Behavior </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Understand the Meaning of Your Child’s Challenging Behavior</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Give Clear Directions</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How to Help Your Child Stop Hitting and Pushing</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Teachable Moments: How to Help Your Child Avoid Meltdowns </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Recognize and Understand Anger, Disappointment, Fear, Jealousy, Sadness</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Help Your Child Understand and Label Emotions</a:t>
            </a:r>
            <a:endParaRPr sz="1666">
              <a:solidFill>
                <a:srgbClr val="474747"/>
              </a:solidFill>
              <a:latin typeface="Questrial"/>
              <a:ea typeface="Questrial"/>
              <a:cs typeface="Questrial"/>
              <a:sym typeface="Questrial"/>
            </a:endParaRPr>
          </a:p>
          <a:p>
            <a:pPr indent="0" lvl="0" marL="0" rtl="0" algn="l">
              <a:lnSpc>
                <a:spcPct val="100000"/>
              </a:lnSpc>
              <a:spcBef>
                <a:spcPts val="0"/>
              </a:spcBef>
              <a:spcAft>
                <a:spcPts val="0"/>
              </a:spcAft>
              <a:buNone/>
            </a:pPr>
            <a:r>
              <a:rPr lang="en" sz="1666">
                <a:solidFill>
                  <a:srgbClr val="474747"/>
                </a:solidFill>
                <a:latin typeface="Questrial"/>
                <a:ea typeface="Questrial"/>
                <a:cs typeface="Questrial"/>
                <a:sym typeface="Questrial"/>
              </a:rPr>
              <a:t>Help Your Child Learn How to Share, Trade, and Take Turns</a:t>
            </a:r>
            <a:endParaRPr sz="1777"/>
          </a:p>
          <a:p>
            <a:pPr indent="0" lvl="0" marL="0" rtl="0" algn="l">
              <a:lnSpc>
                <a:spcPct val="100000"/>
              </a:lnSpc>
              <a:spcBef>
                <a:spcPts val="0"/>
              </a:spcBef>
              <a:spcAft>
                <a:spcPts val="0"/>
              </a:spcAft>
              <a:buNone/>
            </a:pPr>
            <a:r>
              <a:rPr lang="en"/>
              <a:t> </a:t>
            </a:r>
            <a:endParaRPr/>
          </a:p>
        </p:txBody>
      </p:sp>
      <p:sp>
        <p:nvSpPr>
          <p:cNvPr id="277" name="Google Shape;277;p41"/>
          <p:cNvSpPr txBox="1"/>
          <p:nvPr>
            <p:ph idx="4294967295" type="body"/>
          </p:nvPr>
        </p:nvSpPr>
        <p:spPr>
          <a:xfrm>
            <a:off x="461800" y="4476325"/>
            <a:ext cx="6285600" cy="522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51"/>
              <a:buNone/>
            </a:pPr>
            <a:r>
              <a:rPr b="1" lang="en" sz="1400">
                <a:solidFill>
                  <a:srgbClr val="474747"/>
                </a:solidFill>
                <a:latin typeface="Nunito"/>
                <a:ea typeface="Nunito"/>
                <a:cs typeface="Nunito"/>
                <a:sym typeface="Nunito"/>
              </a:rPr>
              <a:t>Translations: </a:t>
            </a:r>
            <a:r>
              <a:rPr lang="en" sz="1400" u="sng">
                <a:solidFill>
                  <a:schemeClr val="hlink"/>
                </a:solidFill>
                <a:latin typeface="Questrial"/>
                <a:ea typeface="Questrial"/>
                <a:cs typeface="Questrial"/>
                <a:sym typeface="Questrial"/>
                <a:hlinkClick r:id="rId4"/>
              </a:rPr>
              <a:t>http://cainclusion.org/teachingpyramid/materials/family/</a:t>
            </a:r>
            <a:r>
              <a:rPr lang="en" sz="1400">
                <a:latin typeface="Questrial"/>
                <a:ea typeface="Questrial"/>
                <a:cs typeface="Questrial"/>
                <a:sym typeface="Questrial"/>
              </a:rPr>
              <a:t> </a:t>
            </a:r>
            <a:endParaRPr sz="1400">
              <a:latin typeface="Questrial"/>
              <a:ea typeface="Questrial"/>
              <a:cs typeface="Questrial"/>
              <a:sym typeface="Questrial"/>
            </a:endParaRPr>
          </a:p>
        </p:txBody>
      </p:sp>
      <p:pic>
        <p:nvPicPr>
          <p:cNvPr id="278" name="Google Shape;278;p41"/>
          <p:cNvPicPr preferRelativeResize="0"/>
          <p:nvPr/>
        </p:nvPicPr>
        <p:blipFill rotWithShape="1">
          <a:blip r:embed="rId5">
            <a:alphaModFix/>
          </a:blip>
          <a:srcRect b="0" l="12407" r="11332" t="0"/>
          <a:stretch/>
        </p:blipFill>
        <p:spPr>
          <a:xfrm>
            <a:off x="6979375" y="2571750"/>
            <a:ext cx="2053900" cy="2347275"/>
          </a:xfrm>
          <a:prstGeom prst="rect">
            <a:avLst/>
          </a:prstGeom>
          <a:noFill/>
          <a:ln cap="flat" cmpd="sng" w="9525">
            <a:solidFill>
              <a:srgbClr val="000000"/>
            </a:solidFill>
            <a:prstDash val="solid"/>
            <a:round/>
            <a:headEnd len="sm" w="sm" type="none"/>
            <a:tailEnd len="sm" w="sm" type="none"/>
          </a:ln>
        </p:spPr>
      </p:pic>
      <p:pic>
        <p:nvPicPr>
          <p:cNvPr id="279" name="Google Shape;279;p41"/>
          <p:cNvPicPr preferRelativeResize="0"/>
          <p:nvPr/>
        </p:nvPicPr>
        <p:blipFill rotWithShape="1">
          <a:blip r:embed="rId6">
            <a:alphaModFix/>
          </a:blip>
          <a:srcRect b="0" l="0" r="0" t="0"/>
          <a:stretch/>
        </p:blipFill>
        <p:spPr>
          <a:xfrm>
            <a:off x="6979375" y="164900"/>
            <a:ext cx="2053900" cy="22052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p42"/>
          <p:cNvSpPr txBox="1"/>
          <p:nvPr>
            <p:ph type="title"/>
          </p:nvPr>
        </p:nvSpPr>
        <p:spPr>
          <a:xfrm>
            <a:off x="311700" y="216425"/>
            <a:ext cx="626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latin typeface="Poppins"/>
                <a:ea typeface="Poppins"/>
                <a:cs typeface="Poppins"/>
                <a:sym typeface="Poppins"/>
              </a:rPr>
              <a:t>Free Apps for Phones or Tablets:</a:t>
            </a:r>
            <a:endParaRPr b="1" sz="3100">
              <a:latin typeface="Poppins"/>
              <a:ea typeface="Poppins"/>
              <a:cs typeface="Poppins"/>
              <a:sym typeface="Poppins"/>
            </a:endParaRPr>
          </a:p>
        </p:txBody>
      </p:sp>
      <p:sp>
        <p:nvSpPr>
          <p:cNvPr id="285" name="Google Shape;285;p42"/>
          <p:cNvSpPr txBox="1"/>
          <p:nvPr>
            <p:ph idx="1" type="body"/>
          </p:nvPr>
        </p:nvSpPr>
        <p:spPr>
          <a:xfrm>
            <a:off x="311700" y="1498600"/>
            <a:ext cx="7088100" cy="31443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Poppins"/>
              <a:buChar char="➢"/>
            </a:pPr>
            <a:r>
              <a:rPr lang="en" sz="2600" u="sng">
                <a:solidFill>
                  <a:schemeClr val="hlink"/>
                </a:solidFill>
                <a:latin typeface="Poppins"/>
                <a:ea typeface="Poppins"/>
                <a:cs typeface="Poppins"/>
                <a:sym typeface="Poppins"/>
                <a:hlinkClick r:id="rId4"/>
              </a:rPr>
              <a:t>Sesame Street:</a:t>
            </a:r>
            <a:r>
              <a:rPr lang="en" sz="2600">
                <a:latin typeface="Poppins"/>
                <a:ea typeface="Poppins"/>
                <a:cs typeface="Poppins"/>
                <a:sym typeface="Poppins"/>
              </a:rPr>
              <a:t> </a:t>
            </a:r>
            <a:r>
              <a:rPr lang="en" sz="2100">
                <a:latin typeface="Poppins"/>
                <a:ea typeface="Poppins"/>
                <a:cs typeface="Poppins"/>
                <a:sym typeface="Poppins"/>
              </a:rPr>
              <a:t>App has over 100 games from math, science, to dealing with big feelings</a:t>
            </a:r>
            <a:endParaRPr sz="2100">
              <a:latin typeface="Poppins"/>
              <a:ea typeface="Poppins"/>
              <a:cs typeface="Poppins"/>
              <a:sym typeface="Poppins"/>
            </a:endParaRPr>
          </a:p>
          <a:p>
            <a:pPr indent="-361950" lvl="0" marL="457200" rtl="0" algn="l">
              <a:spcBef>
                <a:spcPts val="0"/>
              </a:spcBef>
              <a:spcAft>
                <a:spcPts val="0"/>
              </a:spcAft>
              <a:buSzPts val="2100"/>
              <a:buFont typeface="Poppins"/>
              <a:buChar char="➢"/>
            </a:pPr>
            <a:r>
              <a:rPr lang="en" sz="2600" u="sng">
                <a:solidFill>
                  <a:schemeClr val="hlink"/>
                </a:solidFill>
                <a:latin typeface="Poppins"/>
                <a:ea typeface="Poppins"/>
                <a:cs typeface="Poppins"/>
                <a:sym typeface="Poppins"/>
                <a:hlinkClick r:id="rId5"/>
              </a:rPr>
              <a:t>Khan Academy Kids:</a:t>
            </a:r>
            <a:r>
              <a:rPr lang="en" sz="2600">
                <a:latin typeface="Poppins"/>
                <a:ea typeface="Poppins"/>
                <a:cs typeface="Poppins"/>
                <a:sym typeface="Poppins"/>
              </a:rPr>
              <a:t> </a:t>
            </a:r>
            <a:r>
              <a:rPr lang="en" sz="2100">
                <a:latin typeface="Poppins"/>
                <a:ea typeface="Poppins"/>
                <a:cs typeface="Poppins"/>
                <a:sym typeface="Poppins"/>
              </a:rPr>
              <a:t>kindergarten readiness outcomes for all kids! </a:t>
            </a:r>
            <a:endParaRPr sz="2100">
              <a:latin typeface="Poppins"/>
              <a:ea typeface="Poppins"/>
              <a:cs typeface="Poppins"/>
              <a:sym typeface="Poppins"/>
            </a:endParaRPr>
          </a:p>
          <a:p>
            <a:pPr indent="-393700" lvl="0" marL="457200" rtl="0" algn="l">
              <a:spcBef>
                <a:spcPts val="0"/>
              </a:spcBef>
              <a:spcAft>
                <a:spcPts val="0"/>
              </a:spcAft>
              <a:buClr>
                <a:schemeClr val="accent5"/>
              </a:buClr>
              <a:buSzPts val="2600"/>
              <a:buFont typeface="Poppins"/>
              <a:buChar char="➢"/>
            </a:pPr>
            <a:r>
              <a:rPr lang="en" sz="2600" u="sng">
                <a:solidFill>
                  <a:schemeClr val="hlink"/>
                </a:solidFill>
                <a:latin typeface="Poppins"/>
                <a:ea typeface="Poppins"/>
                <a:cs typeface="Poppins"/>
                <a:sym typeface="Poppins"/>
                <a:hlinkClick r:id="rId6"/>
              </a:rPr>
              <a:t>PBS KIDS:</a:t>
            </a:r>
            <a:r>
              <a:rPr lang="en" sz="2600" u="sng">
                <a:solidFill>
                  <a:schemeClr val="accent5"/>
                </a:solidFill>
                <a:latin typeface="Poppins"/>
                <a:ea typeface="Poppins"/>
                <a:cs typeface="Poppins"/>
                <a:sym typeface="Poppins"/>
              </a:rPr>
              <a:t> </a:t>
            </a:r>
            <a:r>
              <a:rPr lang="en" sz="2100">
                <a:latin typeface="Poppins"/>
                <a:ea typeface="Poppins"/>
                <a:cs typeface="Poppins"/>
                <a:sym typeface="Poppins"/>
              </a:rPr>
              <a:t>child-friendly playing </a:t>
            </a:r>
            <a:r>
              <a:rPr lang="en" sz="2100">
                <a:latin typeface="Poppins"/>
                <a:ea typeface="Poppins"/>
                <a:cs typeface="Poppins"/>
                <a:sym typeface="Poppins"/>
              </a:rPr>
              <a:t>experience</a:t>
            </a:r>
            <a:r>
              <a:rPr lang="en" sz="2100">
                <a:latin typeface="Poppins"/>
                <a:ea typeface="Poppins"/>
                <a:cs typeface="Poppins"/>
                <a:sym typeface="Poppins"/>
              </a:rPr>
              <a:t> </a:t>
            </a:r>
            <a:r>
              <a:rPr lang="en" sz="2100">
                <a:latin typeface="Poppins"/>
                <a:ea typeface="Poppins"/>
                <a:cs typeface="Poppins"/>
                <a:sym typeface="Poppins"/>
              </a:rPr>
              <a:t>focused</a:t>
            </a:r>
            <a:r>
              <a:rPr lang="en" sz="2100">
                <a:latin typeface="Poppins"/>
                <a:ea typeface="Poppins"/>
                <a:cs typeface="Poppins"/>
                <a:sym typeface="Poppins"/>
              </a:rPr>
              <a:t> on science, math and creativity</a:t>
            </a:r>
            <a:endParaRPr b="1" sz="2600" u="sng">
              <a:solidFill>
                <a:schemeClr val="accent5"/>
              </a:solidFill>
              <a:latin typeface="Poppins"/>
              <a:ea typeface="Poppins"/>
              <a:cs typeface="Poppins"/>
              <a:sym typeface="Poppins"/>
            </a:endParaRPr>
          </a:p>
        </p:txBody>
      </p:sp>
      <p:pic>
        <p:nvPicPr>
          <p:cNvPr id="286" name="Google Shape;286;p42"/>
          <p:cNvPicPr preferRelativeResize="0"/>
          <p:nvPr/>
        </p:nvPicPr>
        <p:blipFill>
          <a:blip r:embed="rId7">
            <a:alphaModFix/>
          </a:blip>
          <a:stretch>
            <a:fillRect/>
          </a:stretch>
        </p:blipFill>
        <p:spPr>
          <a:xfrm>
            <a:off x="5715150" y="641350"/>
            <a:ext cx="857250" cy="857250"/>
          </a:xfrm>
          <a:prstGeom prst="rect">
            <a:avLst/>
          </a:prstGeom>
          <a:noFill/>
          <a:ln cap="flat" cmpd="sng" w="9525">
            <a:solidFill>
              <a:schemeClr val="dk2"/>
            </a:solidFill>
            <a:prstDash val="solid"/>
            <a:round/>
            <a:headEnd len="sm" w="sm" type="none"/>
            <a:tailEnd len="sm" w="sm" type="none"/>
          </a:ln>
        </p:spPr>
      </p:pic>
      <p:pic>
        <p:nvPicPr>
          <p:cNvPr id="287" name="Google Shape;287;p42"/>
          <p:cNvPicPr preferRelativeResize="0"/>
          <p:nvPr/>
        </p:nvPicPr>
        <p:blipFill>
          <a:blip r:embed="rId8">
            <a:alphaModFix/>
          </a:blip>
          <a:stretch>
            <a:fillRect/>
          </a:stretch>
        </p:blipFill>
        <p:spPr>
          <a:xfrm>
            <a:off x="6777300" y="641350"/>
            <a:ext cx="857250" cy="857250"/>
          </a:xfrm>
          <a:prstGeom prst="rect">
            <a:avLst/>
          </a:prstGeom>
          <a:noFill/>
          <a:ln cap="flat" cmpd="sng" w="9525">
            <a:solidFill>
              <a:schemeClr val="dk2"/>
            </a:solidFill>
            <a:prstDash val="solid"/>
            <a:round/>
            <a:headEnd len="sm" w="sm" type="none"/>
            <a:tailEnd len="sm" w="sm" type="none"/>
          </a:ln>
        </p:spPr>
      </p:pic>
      <p:pic>
        <p:nvPicPr>
          <p:cNvPr id="288" name="Google Shape;288;p42"/>
          <p:cNvPicPr preferRelativeResize="0"/>
          <p:nvPr/>
        </p:nvPicPr>
        <p:blipFill>
          <a:blip r:embed="rId9">
            <a:alphaModFix/>
          </a:blip>
          <a:stretch>
            <a:fillRect/>
          </a:stretch>
        </p:blipFill>
        <p:spPr>
          <a:xfrm>
            <a:off x="6939525" y="2502806"/>
            <a:ext cx="857250" cy="890219"/>
          </a:xfrm>
          <a:prstGeom prst="rect">
            <a:avLst/>
          </a:prstGeom>
          <a:noFill/>
          <a:ln cap="flat" cmpd="sng" w="9525">
            <a:solidFill>
              <a:schemeClr val="dk2"/>
            </a:solidFill>
            <a:prstDash val="solid"/>
            <a:round/>
            <a:headEnd len="sm" w="sm" type="none"/>
            <a:tailEnd len="sm" w="sm" type="none"/>
          </a:ln>
        </p:spPr>
      </p:pic>
      <p:pic>
        <p:nvPicPr>
          <p:cNvPr id="289" name="Google Shape;289;p42"/>
          <p:cNvPicPr preferRelativeResize="0"/>
          <p:nvPr/>
        </p:nvPicPr>
        <p:blipFill>
          <a:blip r:embed="rId10">
            <a:alphaModFix/>
          </a:blip>
          <a:stretch>
            <a:fillRect/>
          </a:stretch>
        </p:blipFill>
        <p:spPr>
          <a:xfrm>
            <a:off x="6400013" y="3888375"/>
            <a:ext cx="999775" cy="10382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Google Shape;294;p43"/>
          <p:cNvSpPr txBox="1"/>
          <p:nvPr>
            <p:ph type="title"/>
          </p:nvPr>
        </p:nvSpPr>
        <p:spPr>
          <a:xfrm>
            <a:off x="597150" y="175725"/>
            <a:ext cx="6522600" cy="7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Key Takeaways</a:t>
            </a:r>
            <a:endParaRPr b="1" sz="4400">
              <a:latin typeface="Poppins"/>
              <a:ea typeface="Poppins"/>
              <a:cs typeface="Poppins"/>
              <a:sym typeface="Poppins"/>
            </a:endParaRPr>
          </a:p>
        </p:txBody>
      </p:sp>
      <p:sp>
        <p:nvSpPr>
          <p:cNvPr id="295" name="Google Shape;295;p43"/>
          <p:cNvSpPr txBox="1"/>
          <p:nvPr>
            <p:ph idx="1" type="body"/>
          </p:nvPr>
        </p:nvSpPr>
        <p:spPr>
          <a:xfrm>
            <a:off x="492425" y="1076275"/>
            <a:ext cx="6880800" cy="2269800"/>
          </a:xfrm>
          <a:prstGeom prst="rect">
            <a:avLst/>
          </a:prstGeom>
        </p:spPr>
        <p:txBody>
          <a:bodyPr anchorCtr="0" anchor="t" bIns="91425" lIns="91425" spcFirstLastPara="1" rIns="91425" wrap="square" tIns="91425">
            <a:noAutofit/>
          </a:bodyPr>
          <a:lstStyle/>
          <a:p>
            <a:pPr indent="-346075" lvl="0" marL="457200" rtl="0" algn="l">
              <a:lnSpc>
                <a:spcPct val="150000"/>
              </a:lnSpc>
              <a:spcBef>
                <a:spcPts val="1400"/>
              </a:spcBef>
              <a:spcAft>
                <a:spcPts val="0"/>
              </a:spcAft>
              <a:buClr>
                <a:srgbClr val="002938"/>
              </a:buClr>
              <a:buSzPts val="1850"/>
              <a:buFont typeface="Poppins"/>
              <a:buChar char="❖"/>
            </a:pPr>
            <a:r>
              <a:rPr lang="en" sz="1850">
                <a:solidFill>
                  <a:srgbClr val="002938"/>
                </a:solidFill>
                <a:latin typeface="Poppins"/>
                <a:ea typeface="Poppins"/>
                <a:cs typeface="Poppins"/>
                <a:sym typeface="Poppins"/>
              </a:rPr>
              <a:t>Kids develop skills at different rates and might have areas of strengths and areas in which they can grow.</a:t>
            </a:r>
            <a:endParaRPr sz="1850">
              <a:solidFill>
                <a:srgbClr val="002938"/>
              </a:solidFill>
              <a:latin typeface="Poppins"/>
              <a:ea typeface="Poppins"/>
              <a:cs typeface="Poppins"/>
              <a:sym typeface="Poppins"/>
            </a:endParaRPr>
          </a:p>
          <a:p>
            <a:pPr indent="-346075" lvl="0" marL="457200" rtl="0" algn="l">
              <a:lnSpc>
                <a:spcPct val="150000"/>
              </a:lnSpc>
              <a:spcBef>
                <a:spcPts val="0"/>
              </a:spcBef>
              <a:spcAft>
                <a:spcPts val="0"/>
              </a:spcAft>
              <a:buClr>
                <a:srgbClr val="002938"/>
              </a:buClr>
              <a:buSzPts val="1850"/>
              <a:buFont typeface="Poppins"/>
              <a:buChar char="❖"/>
            </a:pPr>
            <a:r>
              <a:rPr lang="en" sz="1850">
                <a:solidFill>
                  <a:srgbClr val="002938"/>
                </a:solidFill>
                <a:latin typeface="Poppins"/>
                <a:ea typeface="Poppins"/>
                <a:cs typeface="Poppins"/>
                <a:sym typeface="Poppins"/>
              </a:rPr>
              <a:t>If you’re concerned your child might not be ready for kindergarten, talk to your child’s preschool teacher or pediatrician about how to help. </a:t>
            </a:r>
            <a:endParaRPr sz="1850">
              <a:solidFill>
                <a:srgbClr val="002938"/>
              </a:solidFill>
              <a:latin typeface="Poppins"/>
              <a:ea typeface="Poppins"/>
              <a:cs typeface="Poppins"/>
              <a:sym typeface="Poppins"/>
            </a:endParaRPr>
          </a:p>
          <a:p>
            <a:pPr indent="0" lvl="0" marL="0" rtl="0" algn="l">
              <a:spcBef>
                <a:spcPts val="1400"/>
              </a:spcBef>
              <a:spcAft>
                <a:spcPts val="1200"/>
              </a:spcAft>
              <a:buNone/>
            </a:pPr>
            <a:r>
              <a:t/>
            </a:r>
            <a:endParaRPr sz="2600">
              <a:latin typeface="Franklin Gothic"/>
              <a:ea typeface="Franklin Gothic"/>
              <a:cs typeface="Franklin Gothic"/>
              <a:sym typeface="Franklin Gothic"/>
            </a:endParaRPr>
          </a:p>
        </p:txBody>
      </p:sp>
      <p:pic>
        <p:nvPicPr>
          <p:cNvPr id="296" name="Google Shape;296;p43"/>
          <p:cNvPicPr preferRelativeResize="0"/>
          <p:nvPr/>
        </p:nvPicPr>
        <p:blipFill>
          <a:blip r:embed="rId4">
            <a:alphaModFix/>
          </a:blip>
          <a:stretch>
            <a:fillRect/>
          </a:stretch>
        </p:blipFill>
        <p:spPr>
          <a:xfrm>
            <a:off x="1551000" y="3346225"/>
            <a:ext cx="5357100" cy="16941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26"/>
          <p:cNvSpPr txBox="1"/>
          <p:nvPr>
            <p:ph type="title"/>
          </p:nvPr>
        </p:nvSpPr>
        <p:spPr>
          <a:xfrm>
            <a:off x="2795400" y="216425"/>
            <a:ext cx="6036900" cy="13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Franklin Gothic"/>
                <a:ea typeface="Franklin Gothic"/>
                <a:cs typeface="Franklin Gothic"/>
                <a:sym typeface="Franklin Gothic"/>
              </a:rPr>
              <a:t>Kindergarten Readiness</a:t>
            </a:r>
            <a:r>
              <a:rPr b="1" lang="en" sz="3600">
                <a:latin typeface="Franklin Gothic"/>
                <a:ea typeface="Franklin Gothic"/>
                <a:cs typeface="Franklin Gothic"/>
                <a:sym typeface="Franklin Gothic"/>
              </a:rPr>
              <a:t>: </a:t>
            </a:r>
            <a:endParaRPr b="1" sz="3600">
              <a:latin typeface="Franklin Gothic"/>
              <a:ea typeface="Franklin Gothic"/>
              <a:cs typeface="Franklin Gothic"/>
              <a:sym typeface="Franklin Gothic"/>
            </a:endParaRPr>
          </a:p>
          <a:p>
            <a:pPr indent="0" lvl="0" marL="0" rtl="0" algn="l">
              <a:spcBef>
                <a:spcPts val="0"/>
              </a:spcBef>
              <a:spcAft>
                <a:spcPts val="0"/>
              </a:spcAft>
              <a:buNone/>
            </a:pPr>
            <a:r>
              <a:rPr b="1" lang="en" sz="3600">
                <a:latin typeface="Franklin Gothic"/>
                <a:ea typeface="Franklin Gothic"/>
                <a:cs typeface="Franklin Gothic"/>
                <a:sym typeface="Franklin Gothic"/>
              </a:rPr>
              <a:t>at a Glance</a:t>
            </a:r>
            <a:endParaRPr b="1" sz="3600">
              <a:latin typeface="Franklin Gothic"/>
              <a:ea typeface="Franklin Gothic"/>
              <a:cs typeface="Franklin Gothic"/>
              <a:sym typeface="Franklin Gothic"/>
            </a:endParaRPr>
          </a:p>
        </p:txBody>
      </p:sp>
      <p:sp>
        <p:nvSpPr>
          <p:cNvPr id="181" name="Google Shape;181;p26"/>
          <p:cNvSpPr txBox="1"/>
          <p:nvPr>
            <p:ph idx="1" type="body"/>
          </p:nvPr>
        </p:nvSpPr>
        <p:spPr>
          <a:xfrm>
            <a:off x="2663825" y="1568400"/>
            <a:ext cx="3598200" cy="3000600"/>
          </a:xfrm>
          <a:prstGeom prst="rect">
            <a:avLst/>
          </a:prstGeom>
        </p:spPr>
        <p:txBody>
          <a:bodyPr anchorCtr="0" anchor="t" bIns="91425" lIns="91425" spcFirstLastPara="1" rIns="91425" wrap="square" tIns="91425">
            <a:noAutofit/>
          </a:bodyPr>
          <a:lstStyle/>
          <a:p>
            <a:pPr indent="-351356" lvl="0" marL="457200" rtl="0" algn="l">
              <a:lnSpc>
                <a:spcPct val="95000"/>
              </a:lnSpc>
              <a:spcBef>
                <a:spcPts val="0"/>
              </a:spcBef>
              <a:spcAft>
                <a:spcPts val="0"/>
              </a:spcAft>
              <a:buClr>
                <a:srgbClr val="002938"/>
              </a:buClr>
              <a:buSzPts val="1933"/>
              <a:buFont typeface="Poppins"/>
              <a:buChar char="❖"/>
            </a:pPr>
            <a:r>
              <a:rPr b="1" lang="en" sz="1933">
                <a:solidFill>
                  <a:srgbClr val="002938"/>
                </a:solidFill>
                <a:latin typeface="Poppins"/>
                <a:ea typeface="Poppins"/>
                <a:cs typeface="Poppins"/>
                <a:sym typeface="Poppins"/>
              </a:rPr>
              <a:t>Academic</a:t>
            </a:r>
            <a:r>
              <a:rPr lang="en" sz="1933">
                <a:solidFill>
                  <a:srgbClr val="002938"/>
                </a:solidFill>
                <a:latin typeface="Poppins"/>
                <a:ea typeface="Poppins"/>
                <a:cs typeface="Poppins"/>
                <a:sym typeface="Poppins"/>
              </a:rPr>
              <a:t>: alphabet, know a few </a:t>
            </a:r>
            <a:r>
              <a:rPr lang="en" sz="1933">
                <a:solidFill>
                  <a:srgbClr val="002938"/>
                </a:solidFill>
                <a:latin typeface="Poppins"/>
                <a:ea typeface="Poppins"/>
                <a:cs typeface="Poppins"/>
                <a:sym typeface="Poppins"/>
              </a:rPr>
              <a:t>letters</a:t>
            </a:r>
            <a:r>
              <a:rPr lang="en" sz="1933">
                <a:solidFill>
                  <a:srgbClr val="002938"/>
                </a:solidFill>
                <a:latin typeface="Poppins"/>
                <a:ea typeface="Poppins"/>
                <a:cs typeface="Poppins"/>
                <a:sym typeface="Poppins"/>
              </a:rPr>
              <a:t>, and can count to 10</a:t>
            </a:r>
            <a:endParaRPr sz="1933">
              <a:solidFill>
                <a:srgbClr val="002938"/>
              </a:solidFill>
              <a:latin typeface="Poppins"/>
              <a:ea typeface="Poppins"/>
              <a:cs typeface="Poppins"/>
              <a:sym typeface="Poppins"/>
            </a:endParaRPr>
          </a:p>
          <a:p>
            <a:pPr indent="-351356" lvl="0" marL="457200" rtl="0" algn="l">
              <a:lnSpc>
                <a:spcPct val="95000"/>
              </a:lnSpc>
              <a:spcBef>
                <a:spcPts val="0"/>
              </a:spcBef>
              <a:spcAft>
                <a:spcPts val="0"/>
              </a:spcAft>
              <a:buClr>
                <a:srgbClr val="002938"/>
              </a:buClr>
              <a:buSzPts val="1933"/>
              <a:buFont typeface="Poppins"/>
              <a:buChar char="❖"/>
            </a:pPr>
            <a:r>
              <a:rPr b="1" lang="en" sz="1933">
                <a:solidFill>
                  <a:srgbClr val="002938"/>
                </a:solidFill>
                <a:latin typeface="Poppins"/>
                <a:ea typeface="Poppins"/>
                <a:cs typeface="Poppins"/>
                <a:sym typeface="Poppins"/>
              </a:rPr>
              <a:t>Fine Motor Skills:  </a:t>
            </a:r>
            <a:r>
              <a:rPr lang="en" sz="1933">
                <a:solidFill>
                  <a:srgbClr val="002938"/>
                </a:solidFill>
                <a:latin typeface="Poppins"/>
                <a:ea typeface="Poppins"/>
                <a:cs typeface="Poppins"/>
                <a:sym typeface="Poppins"/>
              </a:rPr>
              <a:t>like holding a pencil correctly and using scissors</a:t>
            </a:r>
            <a:endParaRPr sz="1933">
              <a:solidFill>
                <a:srgbClr val="002938"/>
              </a:solidFill>
              <a:latin typeface="Poppins"/>
              <a:ea typeface="Poppins"/>
              <a:cs typeface="Poppins"/>
              <a:sym typeface="Poppins"/>
            </a:endParaRPr>
          </a:p>
          <a:p>
            <a:pPr indent="-351356" lvl="0" marL="457200" rtl="0" algn="l">
              <a:lnSpc>
                <a:spcPct val="95000"/>
              </a:lnSpc>
              <a:spcBef>
                <a:spcPts val="0"/>
              </a:spcBef>
              <a:spcAft>
                <a:spcPts val="0"/>
              </a:spcAft>
              <a:buClr>
                <a:srgbClr val="002938"/>
              </a:buClr>
              <a:buSzPts val="1933"/>
              <a:buFont typeface="Poppins"/>
              <a:buChar char="❖"/>
            </a:pPr>
            <a:r>
              <a:rPr b="1" lang="en" sz="1933">
                <a:solidFill>
                  <a:srgbClr val="002938"/>
                </a:solidFill>
                <a:latin typeface="Poppins"/>
                <a:ea typeface="Poppins"/>
                <a:cs typeface="Poppins"/>
                <a:sym typeface="Poppins"/>
              </a:rPr>
              <a:t>Self-Care:</a:t>
            </a:r>
            <a:r>
              <a:rPr lang="en" sz="1933">
                <a:solidFill>
                  <a:srgbClr val="002938"/>
                </a:solidFill>
                <a:latin typeface="Poppins"/>
                <a:ea typeface="Poppins"/>
                <a:cs typeface="Poppins"/>
                <a:sym typeface="Poppins"/>
              </a:rPr>
              <a:t> getting dressed and bathroom independence </a:t>
            </a:r>
            <a:endParaRPr sz="2301">
              <a:latin typeface="Franklin Gothic"/>
              <a:ea typeface="Franklin Gothic"/>
              <a:cs typeface="Franklin Gothic"/>
              <a:sym typeface="Franklin Gothic"/>
            </a:endParaRPr>
          </a:p>
        </p:txBody>
      </p:sp>
      <p:pic>
        <p:nvPicPr>
          <p:cNvPr id="182" name="Google Shape;182;p26"/>
          <p:cNvPicPr preferRelativeResize="0"/>
          <p:nvPr/>
        </p:nvPicPr>
        <p:blipFill>
          <a:blip r:embed="rId4">
            <a:alphaModFix/>
          </a:blip>
          <a:stretch>
            <a:fillRect/>
          </a:stretch>
        </p:blipFill>
        <p:spPr>
          <a:xfrm>
            <a:off x="6262000" y="1649325"/>
            <a:ext cx="2741075" cy="2361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sp>
        <p:nvSpPr>
          <p:cNvPr id="301" name="Google Shape;301;p44"/>
          <p:cNvSpPr txBox="1"/>
          <p:nvPr>
            <p:ph idx="1" type="body"/>
          </p:nvPr>
        </p:nvSpPr>
        <p:spPr>
          <a:xfrm>
            <a:off x="3781075" y="1921250"/>
            <a:ext cx="5220300" cy="244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Poppins"/>
                <a:ea typeface="Poppins"/>
                <a:cs typeface="Poppins"/>
                <a:sym typeface="Poppins"/>
              </a:rPr>
              <a:t>Reach out if you have any questions or wonderings:</a:t>
            </a:r>
            <a:endParaRPr sz="2400">
              <a:latin typeface="Poppins"/>
              <a:ea typeface="Poppins"/>
              <a:cs typeface="Poppins"/>
              <a:sym typeface="Poppins"/>
            </a:endParaRPr>
          </a:p>
          <a:p>
            <a:pPr indent="0" lvl="0" marL="0" rtl="0" algn="l">
              <a:spcBef>
                <a:spcPts val="1200"/>
              </a:spcBef>
              <a:spcAft>
                <a:spcPts val="0"/>
              </a:spcAft>
              <a:buNone/>
            </a:pPr>
            <a:r>
              <a:rPr lang="en" sz="2400" u="sng">
                <a:solidFill>
                  <a:schemeClr val="hlink"/>
                </a:solidFill>
                <a:latin typeface="Poppins"/>
                <a:ea typeface="Poppins"/>
                <a:cs typeface="Poppins"/>
                <a:sym typeface="Poppins"/>
                <a:hlinkClick r:id="rId4"/>
              </a:rPr>
              <a:t>lauraschumacher@kentisd.org</a:t>
            </a:r>
            <a:endParaRPr sz="2400">
              <a:latin typeface="Poppins"/>
              <a:ea typeface="Poppins"/>
              <a:cs typeface="Poppins"/>
              <a:sym typeface="Poppins"/>
            </a:endParaRPr>
          </a:p>
          <a:p>
            <a:pPr indent="0" lvl="0" marL="0" rtl="0" algn="l">
              <a:spcBef>
                <a:spcPts val="1200"/>
              </a:spcBef>
              <a:spcAft>
                <a:spcPts val="1200"/>
              </a:spcAft>
              <a:buNone/>
            </a:pPr>
            <a:r>
              <a:rPr lang="en" sz="2400" u="sng">
                <a:solidFill>
                  <a:schemeClr val="hlink"/>
                </a:solidFill>
                <a:latin typeface="Poppins"/>
                <a:ea typeface="Poppins"/>
                <a:cs typeface="Poppins"/>
                <a:sym typeface="Poppins"/>
                <a:hlinkClick r:id="rId5"/>
              </a:rPr>
              <a:t>rachelpond@kentisd.org</a:t>
            </a:r>
            <a:r>
              <a:rPr lang="en" sz="2400">
                <a:latin typeface="Poppins"/>
                <a:ea typeface="Poppins"/>
                <a:cs typeface="Poppins"/>
                <a:sym typeface="Poppins"/>
              </a:rPr>
              <a:t> </a:t>
            </a:r>
            <a:endParaRPr sz="2400">
              <a:latin typeface="Poppins"/>
              <a:ea typeface="Poppins"/>
              <a:cs typeface="Poppins"/>
              <a:sym typeface="Poppins"/>
            </a:endParaRPr>
          </a:p>
        </p:txBody>
      </p:sp>
      <p:pic>
        <p:nvPicPr>
          <p:cNvPr id="302" name="Google Shape;302;p44"/>
          <p:cNvPicPr preferRelativeResize="0"/>
          <p:nvPr/>
        </p:nvPicPr>
        <p:blipFill>
          <a:blip r:embed="rId6">
            <a:alphaModFix/>
          </a:blip>
          <a:stretch>
            <a:fillRect/>
          </a:stretch>
        </p:blipFill>
        <p:spPr>
          <a:xfrm>
            <a:off x="3781063" y="193100"/>
            <a:ext cx="4736375" cy="15176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27"/>
          <p:cNvSpPr txBox="1"/>
          <p:nvPr>
            <p:ph idx="1" type="body"/>
          </p:nvPr>
        </p:nvSpPr>
        <p:spPr>
          <a:xfrm>
            <a:off x="311700" y="306275"/>
            <a:ext cx="7183500" cy="4124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37511"/>
              <a:buFont typeface="Arial"/>
              <a:buNone/>
            </a:pPr>
            <a:r>
              <a:rPr lang="en" sz="2932">
                <a:solidFill>
                  <a:srgbClr val="002938"/>
                </a:solidFill>
                <a:latin typeface="Poppins"/>
                <a:ea typeface="Poppins"/>
                <a:cs typeface="Poppins"/>
                <a:sym typeface="Poppins"/>
              </a:rPr>
              <a:t>H</a:t>
            </a:r>
            <a:r>
              <a:rPr lang="en" sz="2932">
                <a:solidFill>
                  <a:srgbClr val="002938"/>
                </a:solidFill>
                <a:latin typeface="Poppins"/>
                <a:ea typeface="Poppins"/>
                <a:cs typeface="Poppins"/>
                <a:sym typeface="Poppins"/>
              </a:rPr>
              <a:t>ere are some things to consider if you’re wondering whether your child is ready for kindergarten:</a:t>
            </a:r>
            <a:endParaRPr sz="2932">
              <a:solidFill>
                <a:srgbClr val="002938"/>
              </a:solidFill>
              <a:latin typeface="Poppins"/>
              <a:ea typeface="Poppins"/>
              <a:cs typeface="Poppins"/>
              <a:sym typeface="Poppins"/>
            </a:endParaRPr>
          </a:p>
          <a:p>
            <a:pPr indent="-369372" lvl="0" marL="457200" rtl="0" algn="l">
              <a:spcBef>
                <a:spcPts val="1500"/>
              </a:spcBef>
              <a:spcAft>
                <a:spcPts val="0"/>
              </a:spcAft>
              <a:buClr>
                <a:srgbClr val="002938"/>
              </a:buClr>
              <a:buSzPct val="100000"/>
              <a:buFont typeface="Poppins"/>
              <a:buChar char="❏"/>
            </a:pPr>
            <a:r>
              <a:rPr i="1" lang="en" sz="2608">
                <a:solidFill>
                  <a:srgbClr val="002938"/>
                </a:solidFill>
                <a:latin typeface="Poppins"/>
                <a:ea typeface="Poppins"/>
                <a:cs typeface="Poppins"/>
                <a:sym typeface="Poppins"/>
              </a:rPr>
              <a:t>Can your child communicate?</a:t>
            </a:r>
            <a:endParaRPr i="1" sz="2608">
              <a:solidFill>
                <a:srgbClr val="002938"/>
              </a:solidFill>
              <a:latin typeface="Poppins"/>
              <a:ea typeface="Poppins"/>
              <a:cs typeface="Poppins"/>
              <a:sym typeface="Poppins"/>
            </a:endParaRPr>
          </a:p>
          <a:p>
            <a:pPr indent="-369372" lvl="0" marL="457200" rtl="0" algn="l">
              <a:spcBef>
                <a:spcPts val="0"/>
              </a:spcBef>
              <a:spcAft>
                <a:spcPts val="0"/>
              </a:spcAft>
              <a:buClr>
                <a:srgbClr val="002938"/>
              </a:buClr>
              <a:buSzPct val="100000"/>
              <a:buFont typeface="Poppins"/>
              <a:buChar char="❏"/>
            </a:pPr>
            <a:r>
              <a:rPr i="1" lang="en" sz="2608">
                <a:solidFill>
                  <a:srgbClr val="002938"/>
                </a:solidFill>
                <a:latin typeface="Poppins"/>
                <a:ea typeface="Poppins"/>
                <a:cs typeface="Poppins"/>
                <a:sym typeface="Poppins"/>
              </a:rPr>
              <a:t>Can your child learn independently and with others (adults/peers)?</a:t>
            </a:r>
            <a:endParaRPr i="1" sz="2608">
              <a:solidFill>
                <a:srgbClr val="002938"/>
              </a:solidFill>
              <a:latin typeface="Poppins"/>
              <a:ea typeface="Poppins"/>
              <a:cs typeface="Poppins"/>
              <a:sym typeface="Poppins"/>
            </a:endParaRPr>
          </a:p>
          <a:p>
            <a:pPr indent="-369372" lvl="0" marL="457200" rtl="0" algn="l">
              <a:spcBef>
                <a:spcPts val="0"/>
              </a:spcBef>
              <a:spcAft>
                <a:spcPts val="0"/>
              </a:spcAft>
              <a:buClr>
                <a:srgbClr val="002938"/>
              </a:buClr>
              <a:buSzPct val="100000"/>
              <a:buFont typeface="Poppins"/>
              <a:buChar char="❏"/>
            </a:pPr>
            <a:r>
              <a:rPr i="1" lang="en" sz="2608">
                <a:solidFill>
                  <a:srgbClr val="002938"/>
                </a:solidFill>
                <a:latin typeface="Poppins"/>
                <a:ea typeface="Poppins"/>
                <a:cs typeface="Poppins"/>
                <a:sym typeface="Poppins"/>
              </a:rPr>
              <a:t>Can your child </a:t>
            </a:r>
            <a:r>
              <a:rPr i="1" lang="en" sz="2608">
                <a:solidFill>
                  <a:srgbClr val="002938"/>
                </a:solidFill>
                <a:latin typeface="Poppins"/>
                <a:ea typeface="Poppins"/>
                <a:cs typeface="Poppins"/>
                <a:sym typeface="Poppins"/>
              </a:rPr>
              <a:t>manage</a:t>
            </a:r>
            <a:r>
              <a:rPr i="1" lang="en" sz="2608">
                <a:solidFill>
                  <a:srgbClr val="002938"/>
                </a:solidFill>
                <a:latin typeface="Poppins"/>
                <a:ea typeface="Poppins"/>
                <a:cs typeface="Poppins"/>
                <a:sym typeface="Poppins"/>
              </a:rPr>
              <a:t> emotions?</a:t>
            </a:r>
            <a:endParaRPr i="1" sz="2608">
              <a:solidFill>
                <a:srgbClr val="002938"/>
              </a:solidFill>
              <a:latin typeface="Poppins"/>
              <a:ea typeface="Poppins"/>
              <a:cs typeface="Poppins"/>
              <a:sym typeface="Poppins"/>
            </a:endParaRPr>
          </a:p>
          <a:p>
            <a:pPr indent="-369372" lvl="0" marL="457200" rtl="0" algn="l">
              <a:spcBef>
                <a:spcPts val="0"/>
              </a:spcBef>
              <a:spcAft>
                <a:spcPts val="0"/>
              </a:spcAft>
              <a:buClr>
                <a:srgbClr val="002938"/>
              </a:buClr>
              <a:buSzPct val="100000"/>
              <a:buFont typeface="Poppins"/>
              <a:buChar char="❏"/>
            </a:pPr>
            <a:r>
              <a:rPr i="1" lang="en" sz="2608">
                <a:solidFill>
                  <a:srgbClr val="002938"/>
                </a:solidFill>
                <a:latin typeface="Poppins"/>
                <a:ea typeface="Poppins"/>
                <a:cs typeface="Poppins"/>
                <a:sym typeface="Poppins"/>
              </a:rPr>
              <a:t>Does your child know some letters and numbers?</a:t>
            </a:r>
            <a:endParaRPr i="1" sz="2608">
              <a:solidFill>
                <a:srgbClr val="002938"/>
              </a:solidFill>
              <a:latin typeface="Poppins"/>
              <a:ea typeface="Poppins"/>
              <a:cs typeface="Poppins"/>
              <a:sym typeface="Poppins"/>
            </a:endParaRPr>
          </a:p>
          <a:p>
            <a:pPr indent="-369372" lvl="0" marL="457200" rtl="0" algn="l">
              <a:spcBef>
                <a:spcPts val="0"/>
              </a:spcBef>
              <a:spcAft>
                <a:spcPts val="0"/>
              </a:spcAft>
              <a:buClr>
                <a:srgbClr val="002938"/>
              </a:buClr>
              <a:buSzPct val="100000"/>
              <a:buFont typeface="Poppins"/>
              <a:buChar char="❏"/>
            </a:pPr>
            <a:r>
              <a:rPr i="1" lang="en" sz="2608">
                <a:solidFill>
                  <a:srgbClr val="002938"/>
                </a:solidFill>
                <a:latin typeface="Poppins"/>
                <a:ea typeface="Poppins"/>
                <a:cs typeface="Poppins"/>
                <a:sym typeface="Poppins"/>
              </a:rPr>
              <a:t>Can your child use fine motor skills and large motor skills?</a:t>
            </a:r>
            <a:endParaRPr i="1" sz="2608">
              <a:solidFill>
                <a:srgbClr val="002938"/>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8"/>
          <p:cNvSpPr txBox="1"/>
          <p:nvPr>
            <p:ph type="title"/>
          </p:nvPr>
        </p:nvSpPr>
        <p:spPr>
          <a:xfrm>
            <a:off x="311700" y="140225"/>
            <a:ext cx="704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How I Communicate</a:t>
            </a:r>
            <a:endParaRPr b="1" sz="4400">
              <a:latin typeface="Poppins"/>
              <a:ea typeface="Poppins"/>
              <a:cs typeface="Poppins"/>
              <a:sym typeface="Poppins"/>
            </a:endParaRPr>
          </a:p>
        </p:txBody>
      </p:sp>
      <p:sp>
        <p:nvSpPr>
          <p:cNvPr id="193" name="Google Shape;193;p28"/>
          <p:cNvSpPr txBox="1"/>
          <p:nvPr>
            <p:ph idx="1" type="body"/>
          </p:nvPr>
        </p:nvSpPr>
        <p:spPr>
          <a:xfrm>
            <a:off x="311700" y="1076275"/>
            <a:ext cx="70401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Poppins"/>
              <a:buChar char="❖"/>
            </a:pPr>
            <a:r>
              <a:rPr lang="en" sz="2600">
                <a:latin typeface="Poppins"/>
                <a:ea typeface="Poppins"/>
                <a:cs typeface="Poppins"/>
                <a:sym typeface="Poppins"/>
              </a:rPr>
              <a:t>Use words to ask and answer questions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Listen to a follow 2 to 3 step directions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Sing songs and do fingerplays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Express thoughts, feelings and ideas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Carry on a short conversation</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Use rhyming words</a:t>
            </a:r>
            <a:endParaRPr sz="2600">
              <a:latin typeface="Poppins"/>
              <a:ea typeface="Poppins"/>
              <a:cs typeface="Poppins"/>
              <a:sym typeface="Poppins"/>
            </a:endParaRPr>
          </a:p>
        </p:txBody>
      </p:sp>
      <p:pic>
        <p:nvPicPr>
          <p:cNvPr id="194" name="Google Shape;194;p28"/>
          <p:cNvPicPr preferRelativeResize="0"/>
          <p:nvPr/>
        </p:nvPicPr>
        <p:blipFill>
          <a:blip r:embed="rId4">
            <a:alphaModFix/>
          </a:blip>
          <a:stretch>
            <a:fillRect/>
          </a:stretch>
        </p:blipFill>
        <p:spPr>
          <a:xfrm>
            <a:off x="5969300" y="3663050"/>
            <a:ext cx="1487400" cy="131643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29"/>
          <p:cNvSpPr txBox="1"/>
          <p:nvPr>
            <p:ph type="title"/>
          </p:nvPr>
        </p:nvSpPr>
        <p:spPr>
          <a:xfrm>
            <a:off x="311700" y="140225"/>
            <a:ext cx="704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How I Learn</a:t>
            </a:r>
            <a:endParaRPr b="1" sz="4400">
              <a:latin typeface="Poppins"/>
              <a:ea typeface="Poppins"/>
              <a:cs typeface="Poppins"/>
              <a:sym typeface="Poppins"/>
            </a:endParaRPr>
          </a:p>
        </p:txBody>
      </p:sp>
      <p:sp>
        <p:nvSpPr>
          <p:cNvPr id="200" name="Google Shape;200;p29"/>
          <p:cNvSpPr txBox="1"/>
          <p:nvPr>
            <p:ph idx="1" type="body"/>
          </p:nvPr>
        </p:nvSpPr>
        <p:spPr>
          <a:xfrm>
            <a:off x="311700" y="1076275"/>
            <a:ext cx="70401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Poppins"/>
              <a:buChar char="❖"/>
            </a:pPr>
            <a:r>
              <a:rPr lang="en" sz="2600">
                <a:latin typeface="Poppins"/>
                <a:ea typeface="Poppins"/>
                <a:cs typeface="Poppins"/>
                <a:sym typeface="Poppins"/>
              </a:rPr>
              <a:t>Solve problems </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Explore and explain actions </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Continue trying at tasks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Try new </a:t>
            </a:r>
            <a:r>
              <a:rPr lang="en" sz="2600">
                <a:latin typeface="Poppins"/>
                <a:ea typeface="Poppins"/>
                <a:cs typeface="Poppins"/>
                <a:sym typeface="Poppins"/>
              </a:rPr>
              <a:t>activities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Use imagination </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Use senses </a:t>
            </a:r>
            <a:endParaRPr sz="2600">
              <a:latin typeface="Poppins"/>
              <a:ea typeface="Poppins"/>
              <a:cs typeface="Poppins"/>
              <a:sym typeface="Poppins"/>
            </a:endParaRPr>
          </a:p>
        </p:txBody>
      </p:sp>
      <p:pic>
        <p:nvPicPr>
          <p:cNvPr id="201" name="Google Shape;201;p29"/>
          <p:cNvPicPr preferRelativeResize="0"/>
          <p:nvPr/>
        </p:nvPicPr>
        <p:blipFill>
          <a:blip r:embed="rId4">
            <a:alphaModFix/>
          </a:blip>
          <a:stretch>
            <a:fillRect/>
          </a:stretch>
        </p:blipFill>
        <p:spPr>
          <a:xfrm>
            <a:off x="5274775" y="2571750"/>
            <a:ext cx="2077025" cy="14259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0"/>
          <p:cNvSpPr txBox="1"/>
          <p:nvPr>
            <p:ph type="title"/>
          </p:nvPr>
        </p:nvSpPr>
        <p:spPr>
          <a:xfrm>
            <a:off x="311700" y="140225"/>
            <a:ext cx="704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How I Use My Emotions</a:t>
            </a:r>
            <a:endParaRPr b="1" sz="4400">
              <a:latin typeface="Poppins"/>
              <a:ea typeface="Poppins"/>
              <a:cs typeface="Poppins"/>
              <a:sym typeface="Poppins"/>
            </a:endParaRPr>
          </a:p>
        </p:txBody>
      </p:sp>
      <p:sp>
        <p:nvSpPr>
          <p:cNvPr id="207" name="Google Shape;207;p30"/>
          <p:cNvSpPr txBox="1"/>
          <p:nvPr>
            <p:ph idx="1" type="body"/>
          </p:nvPr>
        </p:nvSpPr>
        <p:spPr>
          <a:xfrm>
            <a:off x="514900" y="958550"/>
            <a:ext cx="5690100" cy="3416400"/>
          </a:xfrm>
          <a:prstGeom prst="rect">
            <a:avLst/>
          </a:prstGeom>
        </p:spPr>
        <p:txBody>
          <a:bodyPr anchorCtr="0" anchor="t" bIns="91425" lIns="91425" spcFirstLastPara="1" rIns="91425" wrap="square" tIns="91425">
            <a:normAutofit fontScale="92500" lnSpcReduction="20000"/>
          </a:bodyPr>
          <a:lstStyle/>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Engage with other children in pretend play</a:t>
            </a:r>
            <a:endParaRPr sz="2600">
              <a:latin typeface="Poppins"/>
              <a:ea typeface="Poppins"/>
              <a:cs typeface="Poppins"/>
              <a:sym typeface="Poppins"/>
            </a:endParaRPr>
          </a:p>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Use a predictable routine</a:t>
            </a:r>
            <a:endParaRPr sz="2600">
              <a:latin typeface="Poppins"/>
              <a:ea typeface="Poppins"/>
              <a:cs typeface="Poppins"/>
              <a:sym typeface="Poppins"/>
            </a:endParaRPr>
          </a:p>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Manage emotions with help</a:t>
            </a:r>
            <a:endParaRPr sz="2600">
              <a:latin typeface="Poppins"/>
              <a:ea typeface="Poppins"/>
              <a:cs typeface="Poppins"/>
              <a:sym typeface="Poppins"/>
            </a:endParaRPr>
          </a:p>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Separate easily from family members/loved ones</a:t>
            </a:r>
            <a:endParaRPr sz="2600">
              <a:latin typeface="Poppins"/>
              <a:ea typeface="Poppins"/>
              <a:cs typeface="Poppins"/>
              <a:sym typeface="Poppins"/>
            </a:endParaRPr>
          </a:p>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Wait and take turns</a:t>
            </a:r>
            <a:endParaRPr sz="2600">
              <a:latin typeface="Poppins"/>
              <a:ea typeface="Poppins"/>
              <a:cs typeface="Poppins"/>
              <a:sym typeface="Poppins"/>
            </a:endParaRPr>
          </a:p>
          <a:p>
            <a:pPr indent="-381317" lvl="0" marL="457200" rtl="0" algn="l">
              <a:spcBef>
                <a:spcPts val="0"/>
              </a:spcBef>
              <a:spcAft>
                <a:spcPts val="0"/>
              </a:spcAft>
              <a:buSzPct val="100000"/>
              <a:buFont typeface="Poppins"/>
              <a:buChar char="❖"/>
            </a:pPr>
            <a:r>
              <a:rPr lang="en" sz="2600">
                <a:latin typeface="Poppins"/>
                <a:ea typeface="Poppins"/>
                <a:cs typeface="Poppins"/>
                <a:sym typeface="Poppins"/>
              </a:rPr>
              <a:t>Respect and care for others (feelings, space, differences)</a:t>
            </a:r>
            <a:endParaRPr sz="2600">
              <a:latin typeface="Franklin Gothic"/>
              <a:ea typeface="Franklin Gothic"/>
              <a:cs typeface="Franklin Gothic"/>
              <a:sym typeface="Franklin Gothic"/>
            </a:endParaRPr>
          </a:p>
        </p:txBody>
      </p:sp>
      <p:pic>
        <p:nvPicPr>
          <p:cNvPr id="208" name="Google Shape;208;p30"/>
          <p:cNvPicPr preferRelativeResize="0"/>
          <p:nvPr/>
        </p:nvPicPr>
        <p:blipFill>
          <a:blip r:embed="rId4">
            <a:alphaModFix/>
          </a:blip>
          <a:stretch>
            <a:fillRect/>
          </a:stretch>
        </p:blipFill>
        <p:spPr>
          <a:xfrm>
            <a:off x="6205000" y="1771650"/>
            <a:ext cx="1276350" cy="1600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1"/>
          <p:cNvSpPr txBox="1"/>
          <p:nvPr>
            <p:ph type="title"/>
          </p:nvPr>
        </p:nvSpPr>
        <p:spPr>
          <a:xfrm>
            <a:off x="311700" y="140225"/>
            <a:ext cx="704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How I Use My Brain</a:t>
            </a:r>
            <a:endParaRPr b="1" sz="4400">
              <a:latin typeface="Poppins"/>
              <a:ea typeface="Poppins"/>
              <a:cs typeface="Poppins"/>
              <a:sym typeface="Poppins"/>
            </a:endParaRPr>
          </a:p>
        </p:txBody>
      </p:sp>
      <p:sp>
        <p:nvSpPr>
          <p:cNvPr id="214" name="Google Shape;214;p31"/>
          <p:cNvSpPr txBox="1"/>
          <p:nvPr>
            <p:ph idx="1" type="body"/>
          </p:nvPr>
        </p:nvSpPr>
        <p:spPr>
          <a:xfrm>
            <a:off x="311700" y="1076275"/>
            <a:ext cx="70401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Poppins"/>
              <a:buChar char="❖"/>
            </a:pPr>
            <a:r>
              <a:rPr lang="en" sz="2600">
                <a:latin typeface="Poppins"/>
                <a:ea typeface="Poppins"/>
                <a:cs typeface="Poppins"/>
                <a:sym typeface="Poppins"/>
              </a:rPr>
              <a:t>Touch and count objects to 10</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Sort objects (size, shape, color)</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Write some letters</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Recognize</a:t>
            </a:r>
            <a:r>
              <a:rPr lang="en" sz="2600">
                <a:latin typeface="Poppins"/>
                <a:ea typeface="Poppins"/>
                <a:cs typeface="Poppins"/>
                <a:sym typeface="Poppins"/>
              </a:rPr>
              <a:t> numbers 1-10</a:t>
            </a:r>
            <a:endParaRPr sz="2600">
              <a:latin typeface="Poppins"/>
              <a:ea typeface="Poppins"/>
              <a:cs typeface="Poppins"/>
              <a:sym typeface="Poppins"/>
            </a:endParaRPr>
          </a:p>
          <a:p>
            <a:pPr indent="-393700" lvl="0" marL="457200" rtl="0" algn="l">
              <a:spcBef>
                <a:spcPts val="0"/>
              </a:spcBef>
              <a:spcAft>
                <a:spcPts val="0"/>
              </a:spcAft>
              <a:buSzPts val="2600"/>
              <a:buFont typeface="Poppins"/>
              <a:buChar char="❖"/>
            </a:pPr>
            <a:r>
              <a:rPr lang="en" sz="2600">
                <a:latin typeface="Poppins"/>
                <a:ea typeface="Poppins"/>
                <a:cs typeface="Poppins"/>
                <a:sym typeface="Poppins"/>
              </a:rPr>
              <a:t>Recognize one’s own name in print</a:t>
            </a:r>
            <a:endParaRPr sz="2600">
              <a:latin typeface="Poppins"/>
              <a:ea typeface="Poppins"/>
              <a:cs typeface="Poppins"/>
              <a:sym typeface="Poppins"/>
            </a:endParaRPr>
          </a:p>
        </p:txBody>
      </p:sp>
      <p:pic>
        <p:nvPicPr>
          <p:cNvPr id="215" name="Google Shape;215;p31"/>
          <p:cNvPicPr preferRelativeResize="0"/>
          <p:nvPr/>
        </p:nvPicPr>
        <p:blipFill>
          <a:blip r:embed="rId4">
            <a:alphaModFix/>
          </a:blip>
          <a:stretch>
            <a:fillRect/>
          </a:stretch>
        </p:blipFill>
        <p:spPr>
          <a:xfrm>
            <a:off x="5435375" y="3514075"/>
            <a:ext cx="1836275" cy="14496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2"/>
          <p:cNvSpPr txBox="1"/>
          <p:nvPr>
            <p:ph type="title"/>
          </p:nvPr>
        </p:nvSpPr>
        <p:spPr>
          <a:xfrm>
            <a:off x="311700" y="140225"/>
            <a:ext cx="704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400">
                <a:latin typeface="Poppins"/>
                <a:ea typeface="Poppins"/>
                <a:cs typeface="Poppins"/>
                <a:sym typeface="Poppins"/>
              </a:rPr>
              <a:t>How I Use My Muscles</a:t>
            </a:r>
            <a:endParaRPr b="1" sz="4400">
              <a:latin typeface="Poppins"/>
              <a:ea typeface="Poppins"/>
              <a:cs typeface="Poppins"/>
              <a:sym typeface="Poppins"/>
            </a:endParaRPr>
          </a:p>
        </p:txBody>
      </p:sp>
      <p:sp>
        <p:nvSpPr>
          <p:cNvPr id="221" name="Google Shape;221;p32"/>
          <p:cNvSpPr txBox="1"/>
          <p:nvPr>
            <p:ph idx="1" type="body"/>
          </p:nvPr>
        </p:nvSpPr>
        <p:spPr>
          <a:xfrm>
            <a:off x="311700" y="1076275"/>
            <a:ext cx="7040100" cy="3416400"/>
          </a:xfrm>
          <a:prstGeom prst="rect">
            <a:avLst/>
          </a:prstGeom>
        </p:spPr>
        <p:txBody>
          <a:bodyPr anchorCtr="0" anchor="t" bIns="91425" lIns="91425" spcFirstLastPara="1" rIns="91425" wrap="square" tIns="91425">
            <a:normAutofit fontScale="85000" lnSpcReduction="10000"/>
          </a:bodyPr>
          <a:lstStyle/>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Hold and use pencils and </a:t>
            </a:r>
            <a:r>
              <a:rPr lang="en" sz="2600">
                <a:latin typeface="Poppins"/>
                <a:ea typeface="Poppins"/>
                <a:cs typeface="Poppins"/>
                <a:sym typeface="Poppins"/>
              </a:rPr>
              <a:t>crayons</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Open snacks and food wrappers</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Get dressed (button, snap, zip, shoes, gloves)</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Take care of personal needs (use bathroom, wash hands, brush teeth, use a tissue)</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Be active (jump, run, climb, hop, throw, kick, catch, balance)</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Cut with scissors</a:t>
            </a:r>
            <a:endParaRPr sz="2600">
              <a:latin typeface="Poppins"/>
              <a:ea typeface="Poppins"/>
              <a:cs typeface="Poppins"/>
              <a:sym typeface="Poppins"/>
            </a:endParaRPr>
          </a:p>
          <a:p>
            <a:pPr indent="-368935" lvl="0" marL="457200" rtl="0" algn="l">
              <a:spcBef>
                <a:spcPts val="0"/>
              </a:spcBef>
              <a:spcAft>
                <a:spcPts val="0"/>
              </a:spcAft>
              <a:buSzPct val="100000"/>
              <a:buFont typeface="Poppins"/>
              <a:buChar char="❖"/>
            </a:pPr>
            <a:r>
              <a:rPr lang="en" sz="2600">
                <a:latin typeface="Poppins"/>
                <a:ea typeface="Poppins"/>
                <a:cs typeface="Poppins"/>
                <a:sym typeface="Poppins"/>
              </a:rPr>
              <a:t>Pick up small objects</a:t>
            </a:r>
            <a:endParaRPr sz="2600">
              <a:latin typeface="Poppins"/>
              <a:ea typeface="Poppins"/>
              <a:cs typeface="Poppins"/>
              <a:sym typeface="Poppins"/>
            </a:endParaRPr>
          </a:p>
        </p:txBody>
      </p:sp>
      <p:pic>
        <p:nvPicPr>
          <p:cNvPr id="222" name="Google Shape;222;p32"/>
          <p:cNvPicPr preferRelativeResize="0"/>
          <p:nvPr/>
        </p:nvPicPr>
        <p:blipFill>
          <a:blip r:embed="rId4">
            <a:alphaModFix/>
          </a:blip>
          <a:stretch>
            <a:fillRect/>
          </a:stretch>
        </p:blipFill>
        <p:spPr>
          <a:xfrm>
            <a:off x="5864400" y="3336475"/>
            <a:ext cx="1487400" cy="170110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3"/>
          <p:cNvSpPr txBox="1"/>
          <p:nvPr>
            <p:ph type="title"/>
          </p:nvPr>
        </p:nvSpPr>
        <p:spPr>
          <a:xfrm>
            <a:off x="3446625" y="300950"/>
            <a:ext cx="4930800" cy="15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latin typeface="Poppins"/>
                <a:ea typeface="Poppins"/>
                <a:cs typeface="Poppins"/>
                <a:sym typeface="Poppins"/>
              </a:rPr>
              <a:t>Success Basics For Kent County</a:t>
            </a:r>
            <a:endParaRPr b="1" sz="3700">
              <a:latin typeface="Poppins"/>
              <a:ea typeface="Poppins"/>
              <a:cs typeface="Poppins"/>
              <a:sym typeface="Poppins"/>
            </a:endParaRPr>
          </a:p>
        </p:txBody>
      </p:sp>
      <p:pic>
        <p:nvPicPr>
          <p:cNvPr id="228" name="Google Shape;228;p33">
            <a:hlinkClick r:id="rId4"/>
          </p:cNvPr>
          <p:cNvPicPr preferRelativeResize="0"/>
          <p:nvPr/>
        </p:nvPicPr>
        <p:blipFill>
          <a:blip r:embed="rId5">
            <a:alphaModFix/>
          </a:blip>
          <a:stretch>
            <a:fillRect/>
          </a:stretch>
        </p:blipFill>
        <p:spPr>
          <a:xfrm>
            <a:off x="2089100" y="1828025"/>
            <a:ext cx="6883149" cy="14874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