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74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62" r:id="rId18"/>
    <p:sldId id="26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79486-86F1-1947-8266-89D0B8E456B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635BE-F4EF-714D-AA4E-87AF92E4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e6a634cbd_4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3e6a634cbd_4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06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FF9816-B137-7147-AFBF-21EEA49273FE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DF5238-0680-D046-B05B-BDD0F2C3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94" y="1605708"/>
            <a:ext cx="11190514" cy="177741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Kent Transition Agency Network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2, 2018</a:t>
            </a:r>
          </a:p>
          <a:p>
            <a:r>
              <a:rPr lang="en-US" dirty="0" smtClean="0"/>
              <a:t>Employment Focus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-792731"/>
            <a:ext cx="12703272" cy="31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32"/>
            <a:ext cx="12192000" cy="1091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12"/>
            <a:ext cx="12192000" cy="44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90"/>
            <a:ext cx="12192000" cy="829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015820"/>
            <a:ext cx="4201404" cy="5032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7" y="2229852"/>
            <a:ext cx="7666493" cy="234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29" y="2024998"/>
            <a:ext cx="6766048" cy="1004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77" y="3060207"/>
            <a:ext cx="7250823" cy="2366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78" y="1370058"/>
            <a:ext cx="7542001" cy="43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97"/>
            <a:ext cx="12192000" cy="73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" y="1219200"/>
            <a:ext cx="2977420" cy="563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89" y="2148840"/>
            <a:ext cx="8726511" cy="2552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980" y="3422469"/>
            <a:ext cx="2977420" cy="1854925"/>
          </a:xfrm>
          <a:prstGeom prst="rect">
            <a:avLst/>
          </a:prstGeom>
          <a:solidFill>
            <a:srgbClr val="FFFF00">
              <a:alpha val="27000"/>
            </a:srgb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71"/>
            <a:ext cx="12192000" cy="421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92"/>
            <a:ext cx="12192000" cy="52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71"/>
            <a:ext cx="12192000" cy="42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12192000" cy="49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781" y="558411"/>
            <a:ext cx="7172030" cy="93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8"/>
          <p:cNvSpPr txBox="1">
            <a:spLocks noGrp="1"/>
          </p:cNvSpPr>
          <p:nvPr>
            <p:ph type="body" idx="1"/>
          </p:nvPr>
        </p:nvSpPr>
        <p:spPr>
          <a:xfrm>
            <a:off x="410793" y="1481477"/>
            <a:ext cx="4607188" cy="57626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Clr>
                <a:schemeClr val="lt1"/>
              </a:buClr>
              <a:buSzPts val="1800"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PLAAFP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8"/>
          <p:cNvSpPr txBox="1">
            <a:spLocks noGrp="1"/>
          </p:cNvSpPr>
          <p:nvPr>
            <p:ph type="body" idx="2"/>
          </p:nvPr>
        </p:nvSpPr>
        <p:spPr>
          <a:xfrm>
            <a:off x="239581" y="2249630"/>
            <a:ext cx="47784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</a:pPr>
            <a:r>
              <a:rPr lang="en" sz="2000" b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Specific Skill</a:t>
            </a:r>
            <a:endParaRPr sz="1467" dirty="0">
              <a:solidFill>
                <a:srgbClr val="9900FF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the academic or functional skill that the student </a:t>
            </a:r>
            <a:r>
              <a:rPr lang="en" sz="2000" b="1" u="sng" dirty="0"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do in observable and measurable terms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endParaRPr sz="2000" dirty="0">
              <a:solidFill>
                <a:srgbClr val="0BE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None/>
            </a:pPr>
            <a:r>
              <a:rPr lang="en" sz="2000" b="1" u="sng" dirty="0">
                <a:solidFill>
                  <a:srgbClr val="0BE122"/>
                </a:solidFill>
                <a:latin typeface="Calibri"/>
                <a:ea typeface="Calibri"/>
                <a:cs typeface="Calibri"/>
                <a:sym typeface="Calibri"/>
              </a:rPr>
              <a:t>Current Level </a:t>
            </a:r>
            <a:endParaRPr sz="1467" dirty="0">
              <a:solidFill>
                <a:srgbClr val="0BE122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current level of performance of the specific skill is the starting point; </a:t>
            </a:r>
            <a:r>
              <a:rPr lang="en" sz="2000" b="1" u="sng" dirty="0">
                <a:latin typeface="Calibri"/>
                <a:ea typeface="Calibri"/>
                <a:cs typeface="Calibri"/>
                <a:sym typeface="Calibri"/>
              </a:rPr>
              <a:t>baseline data</a:t>
            </a:r>
            <a:endParaRPr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endParaRPr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r>
              <a:rPr lang="en" sz="2000" b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467" dirty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of baseline assessment	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467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-US" sz="1333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333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en" sz="2000" b="1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Method of Evaluation</a:t>
            </a:r>
            <a:endParaRPr sz="1467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 used to obtain baseline data and starting point for instruction	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8"/>
          <p:cNvSpPr txBox="1">
            <a:spLocks noGrp="1"/>
          </p:cNvSpPr>
          <p:nvPr>
            <p:ph type="body" idx="3"/>
          </p:nvPr>
        </p:nvSpPr>
        <p:spPr>
          <a:xfrm>
            <a:off x="6880486" y="1461794"/>
            <a:ext cx="4622537" cy="57626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Clr>
                <a:schemeClr val="lt1"/>
              </a:buClr>
              <a:buSzPts val="1800"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Measurable Annual Goal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8"/>
          <p:cNvSpPr txBox="1">
            <a:spLocks noGrp="1"/>
          </p:cNvSpPr>
          <p:nvPr>
            <p:ph type="body" idx="4"/>
          </p:nvPr>
        </p:nvSpPr>
        <p:spPr>
          <a:xfrm>
            <a:off x="6880486" y="2038057"/>
            <a:ext cx="49928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</a:pPr>
            <a:r>
              <a:rPr lang="en" sz="2000" b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Specific Skill</a:t>
            </a:r>
            <a:endParaRPr sz="1467" dirty="0">
              <a:solidFill>
                <a:srgbClr val="9900FF"/>
              </a:solidFill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the academic or functional skill that the student </a:t>
            </a:r>
            <a:r>
              <a:rPr lang="en" sz="2000" b="1" u="sng" dirty="0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do in observable and measurable terms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endParaRPr lang="en-US"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endParaRPr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lang="en" sz="2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Target or Outcome</a:t>
            </a:r>
            <a:endParaRPr sz="1467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level of achievement or mastery that is expected for the specific skill; </a:t>
            </a:r>
            <a:r>
              <a:rPr lang="en" sz="2000" b="1" u="sng" dirty="0">
                <a:latin typeface="Calibri"/>
                <a:ea typeface="Calibri"/>
                <a:cs typeface="Calibri"/>
                <a:sym typeface="Calibri"/>
              </a:rPr>
              <a:t>criteria data</a:t>
            </a:r>
            <a:endParaRPr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endParaRPr sz="2000" b="1" u="sng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500"/>
              <a:buNone/>
            </a:pPr>
            <a:r>
              <a:rPr lang="en" sz="2000" b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467" dirty="0">
              <a:solidFill>
                <a:srgbClr val="0000FF"/>
              </a:solidFill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that the goal will be achieved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en" sz="2000" b="1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Method of Evaluation</a:t>
            </a:r>
            <a:endParaRPr sz="1467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 that will be used to measure student’s </a:t>
            </a:r>
            <a:r>
              <a:rPr lang="e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towards meeting the goal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8"/>
          <p:cNvSpPr/>
          <p:nvPr/>
        </p:nvSpPr>
        <p:spPr>
          <a:xfrm>
            <a:off x="5141287" y="4212857"/>
            <a:ext cx="1520000" cy="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8"/>
          <p:cNvSpPr/>
          <p:nvPr/>
        </p:nvSpPr>
        <p:spPr>
          <a:xfrm>
            <a:off x="5184923" y="1964721"/>
            <a:ext cx="1520000" cy="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78"/>
          <p:cNvSpPr/>
          <p:nvPr/>
        </p:nvSpPr>
        <p:spPr>
          <a:xfrm>
            <a:off x="5118957" y="3130123"/>
            <a:ext cx="1520000" cy="407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FF00"/>
              </a:gs>
              <a:gs pos="100000">
                <a:srgbClr val="FF0000"/>
              </a:gs>
            </a:gsLst>
            <a:lin ang="0" scaled="0"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8"/>
          <p:cNvSpPr/>
          <p:nvPr/>
        </p:nvSpPr>
        <p:spPr>
          <a:xfrm>
            <a:off x="5158683" y="5378259"/>
            <a:ext cx="1520000" cy="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6"/>
            <a:ext cx="12192000" cy="4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4" y="0"/>
            <a:ext cx="4156835" cy="634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6238" y="418449"/>
            <a:ext cx="4043064" cy="62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436" y="46205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mtClean="0"/>
              <a:t>November 26, 2018</a:t>
            </a:r>
            <a:br>
              <a:rPr lang="en-US" smtClean="0"/>
            </a:b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and 3</a:t>
            </a:r>
            <a:r>
              <a:rPr lang="en-US" baseline="30000" smtClean="0"/>
              <a:t>rd</a:t>
            </a:r>
            <a:r>
              <a:rPr lang="en-US" smtClean="0"/>
              <a:t> Sessions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35" y="238727"/>
            <a:ext cx="5651500" cy="3911600"/>
          </a:xfrm>
        </p:spPr>
      </p:pic>
    </p:spTree>
    <p:extLst>
      <p:ext uri="{BB962C8B-B14F-4D97-AF65-F5344CB8AC3E}">
        <p14:creationId xmlns:p14="http://schemas.microsoft.com/office/powerpoint/2010/main" val="834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95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Conference </a:t>
            </a:r>
            <a:r>
              <a:rPr lang="mr-IN" dirty="0" smtClean="0"/>
              <a:t>–</a:t>
            </a:r>
            <a:r>
              <a:rPr lang="en-US" dirty="0" smtClean="0"/>
              <a:t> GRCC March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74410"/>
              </p:ext>
            </p:extLst>
          </p:nvPr>
        </p:nvGraphicFramePr>
        <p:xfrm>
          <a:off x="1097280" y="1055726"/>
          <a:ext cx="10058400" cy="4898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676"/>
                <a:gridCol w="7674724"/>
              </a:tblGrid>
              <a:tr h="76736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cap="small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STUDENT   TRANSITION   CONFERENCE    AGENDA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8:25 - 8:55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Buses arrive at the GRCC Student Community Center,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REGISTRATION AND REFRESHMNETS</a:t>
                      </a:r>
                      <a:endParaRPr lang="en-US" sz="16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27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8:55 - 9:00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Welcome!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521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9:00 - 9:45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Keynote: “. . . take your future by the reigns -  right now”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Ryan </a:t>
                      </a:r>
                      <a:r>
                        <a:rPr lang="en-US" sz="1600" cap="small" dirty="0" err="1">
                          <a:effectLst/>
                        </a:rPr>
                        <a:t>Hipp</a:t>
                      </a:r>
                      <a:r>
                        <a:rPr lang="en-US" sz="1600" cap="small" dirty="0">
                          <a:effectLst/>
                        </a:rPr>
                        <a:t>, author/illustrator of books for kids</a:t>
                      </a:r>
                      <a:endParaRPr lang="en-US" sz="16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27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9:45 - 9:50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Instructions for the day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27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9:50 – 10:00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Move to Applied Technology Center (ATC)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318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10:00 - 10:30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Session I - Career Connections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41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10:35- 11:05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Session II - Career Connections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49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11:10 - 11:40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Session III – Community Connections 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                     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49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11:45 – 12:30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Lunch – student center cafeteria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effectLst/>
                        </a:rPr>
                        <a:t>DJ : EOB from WSNX and PRIZES</a:t>
                      </a:r>
                      <a:endParaRPr lang="en-US" sz="16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  <a:tr h="557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12:30</a:t>
                      </a:r>
                      <a:endParaRPr lang="en-US" sz="1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DEPART</a:t>
                      </a:r>
                      <a:endParaRPr lang="en-US" sz="16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316" marR="613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r>
              <a:rPr lang="en-US" dirty="0" smtClean="0"/>
              <a:t>and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72" y="1922417"/>
            <a:ext cx="4178160" cy="40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Kent Transition </a:t>
            </a:r>
            <a:r>
              <a:rPr lang="en-US" b="1" dirty="0" smtClean="0">
                <a:solidFill>
                  <a:srgbClr val="7030A0"/>
                </a:solidFill>
              </a:rPr>
              <a:t>Agency Network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The Kent Transition Agency Network provides a place for representatives </a:t>
            </a:r>
            <a:r>
              <a:rPr lang="en-US" sz="3900" dirty="0" smtClean="0"/>
              <a:t>from community </a:t>
            </a:r>
            <a:r>
              <a:rPr lang="en-US" sz="3900" dirty="0"/>
              <a:t>agencies and schools, that serve individuals with special needs, </a:t>
            </a:r>
            <a:r>
              <a:rPr lang="en-US" sz="3900" b="1" dirty="0">
                <a:solidFill>
                  <a:srgbClr val="7030A0"/>
                </a:solidFill>
              </a:rPr>
              <a:t>to </a:t>
            </a:r>
            <a:r>
              <a:rPr lang="en-US" sz="3900" b="1" dirty="0" smtClean="0">
                <a:solidFill>
                  <a:srgbClr val="7030A0"/>
                </a:solidFill>
              </a:rPr>
              <a:t>share information</a:t>
            </a:r>
            <a:r>
              <a:rPr lang="en-US" sz="3900" b="1" dirty="0">
                <a:solidFill>
                  <a:srgbClr val="7030A0"/>
                </a:solidFill>
              </a:rPr>
              <a:t>, learn from each other, coordinate their efforts </a:t>
            </a:r>
            <a:r>
              <a:rPr lang="en-US" sz="3900" dirty="0"/>
              <a:t>and find ways to </a:t>
            </a:r>
            <a:r>
              <a:rPr lang="en-US" sz="3900" dirty="0" smtClean="0"/>
              <a:t>have greater </a:t>
            </a:r>
            <a:r>
              <a:rPr lang="en-US" sz="3900" dirty="0"/>
              <a:t>impact together on improving postsecondary </a:t>
            </a:r>
            <a:r>
              <a:rPr lang="en-US" sz="3900" b="1" dirty="0">
                <a:solidFill>
                  <a:srgbClr val="7030A0"/>
                </a:solidFill>
              </a:rPr>
              <a:t>outcomes for students</a:t>
            </a:r>
            <a:r>
              <a:rPr lang="en-US" sz="39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Agenda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12:00-12:30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Lunch and Networking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12:30-2:00 </a:t>
            </a:r>
            <a:r>
              <a:rPr lang="mr-IN" dirty="0" smtClean="0"/>
              <a:t>–</a:t>
            </a:r>
            <a:r>
              <a:rPr lang="en-US" dirty="0" smtClean="0"/>
              <a:t> Agency and School Staff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Identify Barriers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Share Successful Practices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Discuss Innovative Ideas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Set Goals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2:00-3:00 </a:t>
            </a:r>
            <a:r>
              <a:rPr lang="mr-IN" dirty="0" smtClean="0"/>
              <a:t>–</a:t>
            </a:r>
            <a:r>
              <a:rPr lang="en-US" dirty="0" smtClean="0"/>
              <a:t> School Staff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Transition Updates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Professional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836" y="-449563"/>
            <a:ext cx="10888343" cy="2659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1" y="2177142"/>
            <a:ext cx="3578959" cy="2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Employability Statistics </a:t>
            </a:r>
            <a:br>
              <a:rPr lang="en-US" dirty="0" smtClean="0"/>
            </a:br>
            <a:r>
              <a:rPr lang="en-US" smtClean="0"/>
              <a:t>National Longitudinal Transition Study (NLTS)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>
              <a:buFont typeface="Calibri" charset="0"/>
              <a:buChar char="䫰翾"/>
            </a:pPr>
            <a:r>
              <a:rPr lang="en-US" dirty="0"/>
              <a:t>Employment during the years identified as emerging adulthood is associated with differences in psychological well-being </a:t>
            </a:r>
            <a:r>
              <a:rPr lang="en-US" dirty="0" smtClean="0"/>
              <a:t>and </a:t>
            </a:r>
            <a:r>
              <a:rPr lang="en-US" dirty="0"/>
              <a:t>improved chances for a higher quality of </a:t>
            </a:r>
            <a:r>
              <a:rPr lang="en-US" dirty="0" smtClean="0"/>
              <a:t>life.</a:t>
            </a:r>
          </a:p>
          <a:p>
            <a:pPr>
              <a:buFont typeface="Calibri" charset="0"/>
              <a:buChar char="䫰翾"/>
            </a:pPr>
            <a:r>
              <a:rPr lang="en-US" dirty="0"/>
              <a:t>Young adults with learning disabilities (79 percent) were more likely to have a paid job than were those with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deaf-blindness </a:t>
            </a:r>
            <a:r>
              <a:rPr lang="en-US" dirty="0"/>
              <a:t>(30 percent),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orthopedic </a:t>
            </a:r>
            <a:r>
              <a:rPr lang="en-US" dirty="0"/>
              <a:t>impairments (38 percent),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visual </a:t>
            </a:r>
            <a:r>
              <a:rPr lang="en-US" dirty="0"/>
              <a:t>impairments (40 percent),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traumatic </a:t>
            </a:r>
            <a:r>
              <a:rPr lang="en-US" dirty="0"/>
              <a:t>brain injuries (44 percent),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autism(45 </a:t>
            </a:r>
            <a:r>
              <a:rPr lang="en-US" dirty="0"/>
              <a:t>percent),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/>
              <a:t>c</a:t>
            </a:r>
            <a:r>
              <a:rPr lang="en-US" dirty="0" smtClean="0"/>
              <a:t>ognitive impairment (46 </a:t>
            </a:r>
            <a:r>
              <a:rPr lang="en-US" dirty="0"/>
              <a:t>percent), or </a:t>
            </a:r>
            <a:endParaRPr lang="en-US" dirty="0" smtClean="0"/>
          </a:p>
          <a:p>
            <a:pPr lvl="1">
              <a:buFont typeface="Calibri" charset="0"/>
              <a:buChar char="䫰翾"/>
            </a:pPr>
            <a:r>
              <a:rPr lang="en-US" dirty="0" smtClean="0"/>
              <a:t>multiple </a:t>
            </a:r>
            <a:r>
              <a:rPr lang="en-US" dirty="0"/>
              <a:t>disabilities (46 </a:t>
            </a:r>
            <a:r>
              <a:rPr lang="en-US" dirty="0" smtClean="0"/>
              <a:t>percent)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696" y="5261547"/>
            <a:ext cx="11587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People with disabilities have a much higher unemployment rate than the overall population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0724"/>
            <a:ext cx="10058400" cy="402336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Barriers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Successful Practices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Innovative Ideas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Goals </a:t>
            </a:r>
            <a:r>
              <a:rPr lang="mr-IN" dirty="0" smtClean="0"/>
              <a:t>–</a:t>
            </a:r>
            <a:r>
              <a:rPr lang="en-US" dirty="0" smtClean="0"/>
              <a:t> 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836" y="-449563"/>
            <a:ext cx="10888343" cy="26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School Staff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179335"/>
            <a:ext cx="12192000" cy="2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Technical Assistance </a:t>
            </a:r>
            <a:r>
              <a:rPr lang="mr-IN" sz="6000" dirty="0" smtClean="0"/>
              <a:t>–</a:t>
            </a:r>
            <a:r>
              <a:rPr lang="en-US" sz="60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B-13 </a:t>
            </a:r>
            <a:r>
              <a:rPr lang="en-US" sz="6000" dirty="0" smtClean="0"/>
              <a:t>Guidance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836" y="-449563"/>
            <a:ext cx="10888343" cy="26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4" y="0"/>
            <a:ext cx="7073956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74"/>
            <a:ext cx="12192000" cy="722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1120140"/>
            <a:ext cx="3825474" cy="5107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77" y="1098943"/>
            <a:ext cx="7849923" cy="316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77" y="3962400"/>
            <a:ext cx="7327900" cy="289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87737" y="5708469"/>
            <a:ext cx="5394960" cy="62701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720149" y="3540035"/>
            <a:ext cx="2534194" cy="207699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432</Words>
  <Application>Microsoft Macintosh PowerPoint</Application>
  <PresentationFormat>Widescreen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Mangal</vt:lpstr>
      <vt:lpstr>Tahoma</vt:lpstr>
      <vt:lpstr>Times New Roman</vt:lpstr>
      <vt:lpstr>Wingdings</vt:lpstr>
      <vt:lpstr>Retrospect</vt:lpstr>
      <vt:lpstr>Kent Transition Agency Network</vt:lpstr>
      <vt:lpstr>Kent Transition Agency Network  Purpose</vt:lpstr>
      <vt:lpstr>Agenda</vt:lpstr>
      <vt:lpstr>Employability Statistics  National Longitudinal Transition Study (NLTS)</vt:lpstr>
      <vt:lpstr>Employment</vt:lpstr>
      <vt:lpstr>School Staff</vt:lpstr>
      <vt:lpstr>Technical Assistance –  B-13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November 26, 2018 2nd and 3rd Sessions</vt:lpstr>
      <vt:lpstr>Student Conference – GRCC March</vt:lpstr>
      <vt:lpstr>Reflection and Feedback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Transition Agency Network</dc:title>
  <dc:creator>Microsoft Office User</dc:creator>
  <cp:lastModifiedBy>Microsoft Office User</cp:lastModifiedBy>
  <cp:revision>6</cp:revision>
  <dcterms:created xsi:type="dcterms:W3CDTF">2018-10-02T11:43:04Z</dcterms:created>
  <dcterms:modified xsi:type="dcterms:W3CDTF">2018-10-02T14:28:51Z</dcterms:modified>
</cp:coreProperties>
</file>