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61" r:id="rId2"/>
    <p:sldId id="262" r:id="rId3"/>
    <p:sldId id="263" r:id="rId4"/>
    <p:sldId id="264" r:id="rId5"/>
    <p:sldId id="282" r:id="rId6"/>
    <p:sldId id="277" r:id="rId7"/>
    <p:sldId id="283" r:id="rId8"/>
    <p:sldId id="278" r:id="rId9"/>
    <p:sldId id="280" r:id="rId10"/>
    <p:sldId id="285" r:id="rId11"/>
    <p:sldId id="286" r:id="rId12"/>
    <p:sldId id="281" r:id="rId13"/>
    <p:sldId id="284" r:id="rId14"/>
    <p:sldId id="266" r:id="rId15"/>
    <p:sldId id="260" r:id="rId16"/>
    <p:sldId id="259" r:id="rId17"/>
    <p:sldId id="287" r:id="rId18"/>
    <p:sldId id="267" r:id="rId19"/>
    <p:sldId id="288" r:id="rId20"/>
    <p:sldId id="290" r:id="rId21"/>
    <p:sldId id="274" r:id="rId22"/>
    <p:sldId id="289"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4643"/>
  </p:normalViewPr>
  <p:slideViewPr>
    <p:cSldViewPr snapToGrid="0" snapToObjects="1">
      <p:cViewPr varScale="1">
        <p:scale>
          <a:sx n="118" d="100"/>
          <a:sy n="118" d="100"/>
        </p:scale>
        <p:origin x="24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8BA36-49F7-4F4D-BAA2-90EFBD591EB0}" type="doc">
      <dgm:prSet loTypeId="urn:microsoft.com/office/officeart/2005/8/layout/radial6" loCatId="" qsTypeId="urn:microsoft.com/office/officeart/2005/8/quickstyle/simple5" qsCatId="simple" csTypeId="urn:microsoft.com/office/officeart/2005/8/colors/colorful1" csCatId="colorful" phldr="1"/>
      <dgm:spPr/>
      <dgm:t>
        <a:bodyPr/>
        <a:lstStyle/>
        <a:p>
          <a:endParaRPr lang="en-US"/>
        </a:p>
      </dgm:t>
    </dgm:pt>
    <dgm:pt modelId="{57B55D78-C67F-844F-9F69-7E3BE405F6FA}">
      <dgm:prSet phldrT="[Text]"/>
      <dgm:spPr/>
      <dgm:t>
        <a:bodyPr/>
        <a:lstStyle/>
        <a:p>
          <a:r>
            <a:rPr lang="en-US" dirty="0" smtClean="0">
              <a:solidFill>
                <a:schemeClr val="tx1"/>
              </a:solidFill>
            </a:rPr>
            <a:t>Transition System</a:t>
          </a:r>
        </a:p>
        <a:p>
          <a:r>
            <a:rPr lang="en-US" dirty="0" smtClean="0">
              <a:solidFill>
                <a:schemeClr val="tx1"/>
              </a:solidFill>
            </a:rPr>
            <a:t>Student Outcomes</a:t>
          </a:r>
          <a:endParaRPr lang="en-US" dirty="0">
            <a:solidFill>
              <a:schemeClr val="tx1"/>
            </a:solidFill>
          </a:endParaRPr>
        </a:p>
      </dgm:t>
    </dgm:pt>
    <dgm:pt modelId="{AC6FBFD9-4C21-BE46-A7AB-9FEB39004713}" type="parTrans" cxnId="{E600351D-D78E-F246-9333-8113FEC642BC}">
      <dgm:prSet/>
      <dgm:spPr/>
      <dgm:t>
        <a:bodyPr/>
        <a:lstStyle/>
        <a:p>
          <a:endParaRPr lang="en-US">
            <a:solidFill>
              <a:schemeClr val="tx1"/>
            </a:solidFill>
          </a:endParaRPr>
        </a:p>
      </dgm:t>
    </dgm:pt>
    <dgm:pt modelId="{7FBDE8DC-CEB8-CE40-A191-A99428918C6B}" type="sibTrans" cxnId="{E600351D-D78E-F246-9333-8113FEC642BC}">
      <dgm:prSet/>
      <dgm:spPr/>
      <dgm:t>
        <a:bodyPr/>
        <a:lstStyle/>
        <a:p>
          <a:endParaRPr lang="en-US">
            <a:solidFill>
              <a:schemeClr val="tx1"/>
            </a:solidFill>
          </a:endParaRPr>
        </a:p>
      </dgm:t>
    </dgm:pt>
    <dgm:pt modelId="{95E41D24-80FC-9943-BD2A-F2B069D555E0}">
      <dgm:prSet phldrT="[Text]"/>
      <dgm:spPr/>
      <dgm:t>
        <a:bodyPr/>
        <a:lstStyle/>
        <a:p>
          <a:r>
            <a:rPr lang="en-US" dirty="0" smtClean="0">
              <a:solidFill>
                <a:schemeClr val="tx1"/>
              </a:solidFill>
            </a:rPr>
            <a:t>Student Focused Planning</a:t>
          </a:r>
          <a:endParaRPr lang="en-US" dirty="0">
            <a:solidFill>
              <a:schemeClr val="tx1"/>
            </a:solidFill>
          </a:endParaRPr>
        </a:p>
      </dgm:t>
    </dgm:pt>
    <dgm:pt modelId="{54834F84-82C4-354A-9D85-EBDD3D626096}" type="parTrans" cxnId="{8F98F28E-BBA8-3044-8734-49E891FDB90A}">
      <dgm:prSet/>
      <dgm:spPr/>
      <dgm:t>
        <a:bodyPr/>
        <a:lstStyle/>
        <a:p>
          <a:endParaRPr lang="en-US">
            <a:solidFill>
              <a:schemeClr val="tx1"/>
            </a:solidFill>
          </a:endParaRPr>
        </a:p>
      </dgm:t>
    </dgm:pt>
    <dgm:pt modelId="{CA2D9581-70FB-8A4E-AB9A-4741E9462A65}" type="sibTrans" cxnId="{8F98F28E-BBA8-3044-8734-49E891FDB90A}">
      <dgm:prSet/>
      <dgm:spPr/>
      <dgm:t>
        <a:bodyPr/>
        <a:lstStyle/>
        <a:p>
          <a:endParaRPr lang="en-US">
            <a:solidFill>
              <a:schemeClr val="tx1"/>
            </a:solidFill>
          </a:endParaRPr>
        </a:p>
      </dgm:t>
    </dgm:pt>
    <dgm:pt modelId="{E4371AD3-0290-D642-A7F6-28F542ED5320}">
      <dgm:prSet phldrT="[Text]"/>
      <dgm:spPr/>
      <dgm:t>
        <a:bodyPr/>
        <a:lstStyle/>
        <a:p>
          <a:r>
            <a:rPr lang="en-US" dirty="0" smtClean="0">
              <a:solidFill>
                <a:schemeClr val="tx1"/>
              </a:solidFill>
            </a:rPr>
            <a:t>Family Engagement</a:t>
          </a:r>
          <a:endParaRPr lang="en-US" dirty="0">
            <a:solidFill>
              <a:schemeClr val="tx1"/>
            </a:solidFill>
          </a:endParaRPr>
        </a:p>
      </dgm:t>
    </dgm:pt>
    <dgm:pt modelId="{1A923295-CF78-0D40-B2BA-E82AF9DF9D90}" type="parTrans" cxnId="{F9BC405C-0546-AE43-800F-9D469B7A1B18}">
      <dgm:prSet/>
      <dgm:spPr/>
      <dgm:t>
        <a:bodyPr/>
        <a:lstStyle/>
        <a:p>
          <a:endParaRPr lang="en-US">
            <a:solidFill>
              <a:schemeClr val="tx1"/>
            </a:solidFill>
          </a:endParaRPr>
        </a:p>
      </dgm:t>
    </dgm:pt>
    <dgm:pt modelId="{2E9A284D-F07A-6444-8118-C3DA93F20127}" type="sibTrans" cxnId="{F9BC405C-0546-AE43-800F-9D469B7A1B18}">
      <dgm:prSet/>
      <dgm:spPr/>
      <dgm:t>
        <a:bodyPr/>
        <a:lstStyle/>
        <a:p>
          <a:endParaRPr lang="en-US">
            <a:solidFill>
              <a:schemeClr val="tx1"/>
            </a:solidFill>
          </a:endParaRPr>
        </a:p>
      </dgm:t>
    </dgm:pt>
    <dgm:pt modelId="{141A9DEC-E238-3A42-BFFE-C0013083DE8E}">
      <dgm:prSet phldrT="[Text]"/>
      <dgm:spPr/>
      <dgm:t>
        <a:bodyPr/>
        <a:lstStyle/>
        <a:p>
          <a:r>
            <a:rPr lang="en-US" dirty="0" smtClean="0">
              <a:solidFill>
                <a:schemeClr val="tx1"/>
              </a:solidFill>
            </a:rPr>
            <a:t>Program Structures</a:t>
          </a:r>
          <a:endParaRPr lang="en-US" dirty="0">
            <a:solidFill>
              <a:schemeClr val="tx1"/>
            </a:solidFill>
          </a:endParaRPr>
        </a:p>
      </dgm:t>
    </dgm:pt>
    <dgm:pt modelId="{718E8B94-0A1A-0F4C-8C21-56F508D62938}" type="parTrans" cxnId="{4825DE4D-15B4-2B42-891E-C4CEDF7D7624}">
      <dgm:prSet/>
      <dgm:spPr/>
      <dgm:t>
        <a:bodyPr/>
        <a:lstStyle/>
        <a:p>
          <a:endParaRPr lang="en-US">
            <a:solidFill>
              <a:schemeClr val="tx1"/>
            </a:solidFill>
          </a:endParaRPr>
        </a:p>
      </dgm:t>
    </dgm:pt>
    <dgm:pt modelId="{5157E63F-B1E0-6943-8A7D-6F74373D1EFD}" type="sibTrans" cxnId="{4825DE4D-15B4-2B42-891E-C4CEDF7D7624}">
      <dgm:prSet/>
      <dgm:spPr/>
      <dgm:t>
        <a:bodyPr/>
        <a:lstStyle/>
        <a:p>
          <a:endParaRPr lang="en-US">
            <a:solidFill>
              <a:schemeClr val="tx1"/>
            </a:solidFill>
          </a:endParaRPr>
        </a:p>
      </dgm:t>
    </dgm:pt>
    <dgm:pt modelId="{D77CB75D-501F-0E4D-BB61-1607045D288B}">
      <dgm:prSet phldrT="[Text]"/>
      <dgm:spPr/>
      <dgm:t>
        <a:bodyPr/>
        <a:lstStyle/>
        <a:p>
          <a:r>
            <a:rPr lang="en-US" dirty="0" smtClean="0">
              <a:solidFill>
                <a:schemeClr val="tx1"/>
              </a:solidFill>
            </a:rPr>
            <a:t>Interagency Collaboration</a:t>
          </a:r>
          <a:endParaRPr lang="en-US" dirty="0">
            <a:solidFill>
              <a:schemeClr val="tx1"/>
            </a:solidFill>
          </a:endParaRPr>
        </a:p>
      </dgm:t>
    </dgm:pt>
    <dgm:pt modelId="{9902A93A-B8E7-544D-BC08-05722BFB4DA5}" type="parTrans" cxnId="{7548D0E0-D864-AE4A-B1F8-8FA090A175B9}">
      <dgm:prSet/>
      <dgm:spPr/>
      <dgm:t>
        <a:bodyPr/>
        <a:lstStyle/>
        <a:p>
          <a:endParaRPr lang="en-US">
            <a:solidFill>
              <a:schemeClr val="tx1"/>
            </a:solidFill>
          </a:endParaRPr>
        </a:p>
      </dgm:t>
    </dgm:pt>
    <dgm:pt modelId="{A762F25E-2F31-C84D-A5AD-A6A3B126CE13}" type="sibTrans" cxnId="{7548D0E0-D864-AE4A-B1F8-8FA090A175B9}">
      <dgm:prSet/>
      <dgm:spPr/>
      <dgm:t>
        <a:bodyPr/>
        <a:lstStyle/>
        <a:p>
          <a:endParaRPr lang="en-US">
            <a:solidFill>
              <a:schemeClr val="tx1"/>
            </a:solidFill>
          </a:endParaRPr>
        </a:p>
      </dgm:t>
    </dgm:pt>
    <dgm:pt modelId="{8B42FA3E-C12F-F346-8A8D-3CB02541FAAA}">
      <dgm:prSet phldrT="[Text]"/>
      <dgm:spPr/>
      <dgm:t>
        <a:bodyPr/>
        <a:lstStyle/>
        <a:p>
          <a:r>
            <a:rPr lang="en-US" dirty="0" smtClean="0">
              <a:solidFill>
                <a:schemeClr val="tx1"/>
              </a:solidFill>
            </a:rPr>
            <a:t>Student Development</a:t>
          </a:r>
          <a:endParaRPr lang="en-US" dirty="0">
            <a:solidFill>
              <a:schemeClr val="tx1"/>
            </a:solidFill>
          </a:endParaRPr>
        </a:p>
      </dgm:t>
    </dgm:pt>
    <dgm:pt modelId="{CA8E7A63-DAB6-A644-8FA5-3B22741A6E84}" type="parTrans" cxnId="{C7A1E684-E83E-674B-BCE0-E82427A44DB9}">
      <dgm:prSet/>
      <dgm:spPr/>
      <dgm:t>
        <a:bodyPr/>
        <a:lstStyle/>
        <a:p>
          <a:endParaRPr lang="en-US">
            <a:solidFill>
              <a:schemeClr val="tx1"/>
            </a:solidFill>
          </a:endParaRPr>
        </a:p>
      </dgm:t>
    </dgm:pt>
    <dgm:pt modelId="{686CE450-957C-1B4D-BA4F-12DAEEC7DF17}" type="sibTrans" cxnId="{C7A1E684-E83E-674B-BCE0-E82427A44DB9}">
      <dgm:prSet/>
      <dgm:spPr/>
      <dgm:t>
        <a:bodyPr/>
        <a:lstStyle/>
        <a:p>
          <a:endParaRPr lang="en-US">
            <a:solidFill>
              <a:schemeClr val="tx1"/>
            </a:solidFill>
          </a:endParaRPr>
        </a:p>
      </dgm:t>
    </dgm:pt>
    <dgm:pt modelId="{85D553D5-5FB2-1745-9846-6ED2664DBE7F}" type="pres">
      <dgm:prSet presAssocID="{0588BA36-49F7-4F4D-BAA2-90EFBD591EB0}" presName="Name0" presStyleCnt="0">
        <dgm:presLayoutVars>
          <dgm:chMax val="1"/>
          <dgm:dir/>
          <dgm:animLvl val="ctr"/>
          <dgm:resizeHandles val="exact"/>
        </dgm:presLayoutVars>
      </dgm:prSet>
      <dgm:spPr/>
      <dgm:t>
        <a:bodyPr/>
        <a:lstStyle/>
        <a:p>
          <a:endParaRPr lang="en-US"/>
        </a:p>
      </dgm:t>
    </dgm:pt>
    <dgm:pt modelId="{FFDFC4C8-1F02-7F4F-8AC3-B0606E5618C9}" type="pres">
      <dgm:prSet presAssocID="{57B55D78-C67F-844F-9F69-7E3BE405F6FA}" presName="centerShape" presStyleLbl="node0" presStyleIdx="0" presStyleCnt="1"/>
      <dgm:spPr/>
      <dgm:t>
        <a:bodyPr/>
        <a:lstStyle/>
        <a:p>
          <a:endParaRPr lang="en-US"/>
        </a:p>
      </dgm:t>
    </dgm:pt>
    <dgm:pt modelId="{F1A3F59D-E482-0248-B23E-D0206B01D445}" type="pres">
      <dgm:prSet presAssocID="{95E41D24-80FC-9943-BD2A-F2B069D555E0}" presName="node" presStyleLbl="node1" presStyleIdx="0" presStyleCnt="5">
        <dgm:presLayoutVars>
          <dgm:bulletEnabled val="1"/>
        </dgm:presLayoutVars>
      </dgm:prSet>
      <dgm:spPr/>
      <dgm:t>
        <a:bodyPr/>
        <a:lstStyle/>
        <a:p>
          <a:endParaRPr lang="en-US"/>
        </a:p>
      </dgm:t>
    </dgm:pt>
    <dgm:pt modelId="{65F7AD9F-BF82-8A4C-8628-32448D2E95C2}" type="pres">
      <dgm:prSet presAssocID="{95E41D24-80FC-9943-BD2A-F2B069D555E0}" presName="dummy" presStyleCnt="0"/>
      <dgm:spPr/>
    </dgm:pt>
    <dgm:pt modelId="{78789FBD-BC51-3A42-B391-5B62E0E1CCE5}" type="pres">
      <dgm:prSet presAssocID="{CA2D9581-70FB-8A4E-AB9A-4741E9462A65}" presName="sibTrans" presStyleLbl="sibTrans2D1" presStyleIdx="0" presStyleCnt="5"/>
      <dgm:spPr/>
      <dgm:t>
        <a:bodyPr/>
        <a:lstStyle/>
        <a:p>
          <a:endParaRPr lang="en-US"/>
        </a:p>
      </dgm:t>
    </dgm:pt>
    <dgm:pt modelId="{73889ED0-05EE-474E-822A-02FEF9B626B1}" type="pres">
      <dgm:prSet presAssocID="{E4371AD3-0290-D642-A7F6-28F542ED5320}" presName="node" presStyleLbl="node1" presStyleIdx="1" presStyleCnt="5">
        <dgm:presLayoutVars>
          <dgm:bulletEnabled val="1"/>
        </dgm:presLayoutVars>
      </dgm:prSet>
      <dgm:spPr/>
      <dgm:t>
        <a:bodyPr/>
        <a:lstStyle/>
        <a:p>
          <a:endParaRPr lang="en-US"/>
        </a:p>
      </dgm:t>
    </dgm:pt>
    <dgm:pt modelId="{99E84745-6A96-9E4A-9A92-BC3D08D54612}" type="pres">
      <dgm:prSet presAssocID="{E4371AD3-0290-D642-A7F6-28F542ED5320}" presName="dummy" presStyleCnt="0"/>
      <dgm:spPr/>
    </dgm:pt>
    <dgm:pt modelId="{EABE2F27-BA62-FB43-BF88-C75D45DE94E4}" type="pres">
      <dgm:prSet presAssocID="{2E9A284D-F07A-6444-8118-C3DA93F20127}" presName="sibTrans" presStyleLbl="sibTrans2D1" presStyleIdx="1" presStyleCnt="5"/>
      <dgm:spPr/>
      <dgm:t>
        <a:bodyPr/>
        <a:lstStyle/>
        <a:p>
          <a:endParaRPr lang="en-US"/>
        </a:p>
      </dgm:t>
    </dgm:pt>
    <dgm:pt modelId="{F5312DEC-F66E-2641-9696-86A01B8F2024}" type="pres">
      <dgm:prSet presAssocID="{141A9DEC-E238-3A42-BFFE-C0013083DE8E}" presName="node" presStyleLbl="node1" presStyleIdx="2" presStyleCnt="5">
        <dgm:presLayoutVars>
          <dgm:bulletEnabled val="1"/>
        </dgm:presLayoutVars>
      </dgm:prSet>
      <dgm:spPr/>
      <dgm:t>
        <a:bodyPr/>
        <a:lstStyle/>
        <a:p>
          <a:endParaRPr lang="en-US"/>
        </a:p>
      </dgm:t>
    </dgm:pt>
    <dgm:pt modelId="{ED91855E-7695-B84F-B1FD-57A34C511948}" type="pres">
      <dgm:prSet presAssocID="{141A9DEC-E238-3A42-BFFE-C0013083DE8E}" presName="dummy" presStyleCnt="0"/>
      <dgm:spPr/>
    </dgm:pt>
    <dgm:pt modelId="{643A47B7-D2BB-2A4B-AFE0-C7C339696A6F}" type="pres">
      <dgm:prSet presAssocID="{5157E63F-B1E0-6943-8A7D-6F74373D1EFD}" presName="sibTrans" presStyleLbl="sibTrans2D1" presStyleIdx="2" presStyleCnt="5"/>
      <dgm:spPr/>
      <dgm:t>
        <a:bodyPr/>
        <a:lstStyle/>
        <a:p>
          <a:endParaRPr lang="en-US"/>
        </a:p>
      </dgm:t>
    </dgm:pt>
    <dgm:pt modelId="{6ADD2756-E88C-AC48-8261-AF6FC56BA7C5}" type="pres">
      <dgm:prSet presAssocID="{D77CB75D-501F-0E4D-BB61-1607045D288B}" presName="node" presStyleLbl="node1" presStyleIdx="3" presStyleCnt="5">
        <dgm:presLayoutVars>
          <dgm:bulletEnabled val="1"/>
        </dgm:presLayoutVars>
      </dgm:prSet>
      <dgm:spPr/>
      <dgm:t>
        <a:bodyPr/>
        <a:lstStyle/>
        <a:p>
          <a:endParaRPr lang="en-US"/>
        </a:p>
      </dgm:t>
    </dgm:pt>
    <dgm:pt modelId="{E0623E9B-F820-1846-B456-A58EC01ADA50}" type="pres">
      <dgm:prSet presAssocID="{D77CB75D-501F-0E4D-BB61-1607045D288B}" presName="dummy" presStyleCnt="0"/>
      <dgm:spPr/>
    </dgm:pt>
    <dgm:pt modelId="{49EF677D-9C9B-F842-A5DE-064C27FB9236}" type="pres">
      <dgm:prSet presAssocID="{A762F25E-2F31-C84D-A5AD-A6A3B126CE13}" presName="sibTrans" presStyleLbl="sibTrans2D1" presStyleIdx="3" presStyleCnt="5"/>
      <dgm:spPr/>
      <dgm:t>
        <a:bodyPr/>
        <a:lstStyle/>
        <a:p>
          <a:endParaRPr lang="en-US"/>
        </a:p>
      </dgm:t>
    </dgm:pt>
    <dgm:pt modelId="{F8833265-D8C9-5E4D-B91E-960D84994D75}" type="pres">
      <dgm:prSet presAssocID="{8B42FA3E-C12F-F346-8A8D-3CB02541FAAA}" presName="node" presStyleLbl="node1" presStyleIdx="4" presStyleCnt="5">
        <dgm:presLayoutVars>
          <dgm:bulletEnabled val="1"/>
        </dgm:presLayoutVars>
      </dgm:prSet>
      <dgm:spPr/>
      <dgm:t>
        <a:bodyPr/>
        <a:lstStyle/>
        <a:p>
          <a:endParaRPr lang="en-US"/>
        </a:p>
      </dgm:t>
    </dgm:pt>
    <dgm:pt modelId="{B777D3C7-B8BE-A34E-A641-38270031524D}" type="pres">
      <dgm:prSet presAssocID="{8B42FA3E-C12F-F346-8A8D-3CB02541FAAA}" presName="dummy" presStyleCnt="0"/>
      <dgm:spPr/>
    </dgm:pt>
    <dgm:pt modelId="{67A4AD4A-F122-9C48-B620-87031E03BAEA}" type="pres">
      <dgm:prSet presAssocID="{686CE450-957C-1B4D-BA4F-12DAEEC7DF17}" presName="sibTrans" presStyleLbl="sibTrans2D1" presStyleIdx="4" presStyleCnt="5"/>
      <dgm:spPr/>
      <dgm:t>
        <a:bodyPr/>
        <a:lstStyle/>
        <a:p>
          <a:endParaRPr lang="en-US"/>
        </a:p>
      </dgm:t>
    </dgm:pt>
  </dgm:ptLst>
  <dgm:cxnLst>
    <dgm:cxn modelId="{983AED11-C7BB-CD48-B952-BC8A9D480992}" type="presOf" srcId="{8B42FA3E-C12F-F346-8A8D-3CB02541FAAA}" destId="{F8833265-D8C9-5E4D-B91E-960D84994D75}" srcOrd="0" destOrd="0" presId="urn:microsoft.com/office/officeart/2005/8/layout/radial6"/>
    <dgm:cxn modelId="{4D27D485-2316-9245-8FA1-31D21E4D8ECC}" type="presOf" srcId="{5157E63F-B1E0-6943-8A7D-6F74373D1EFD}" destId="{643A47B7-D2BB-2A4B-AFE0-C7C339696A6F}" srcOrd="0" destOrd="0" presId="urn:microsoft.com/office/officeart/2005/8/layout/radial6"/>
    <dgm:cxn modelId="{232B8897-8CD4-F741-88C6-696B18A2B4DD}" type="presOf" srcId="{0588BA36-49F7-4F4D-BAA2-90EFBD591EB0}" destId="{85D553D5-5FB2-1745-9846-6ED2664DBE7F}" srcOrd="0" destOrd="0" presId="urn:microsoft.com/office/officeart/2005/8/layout/radial6"/>
    <dgm:cxn modelId="{F010FD65-A170-3243-B54F-E800318A37B5}" type="presOf" srcId="{E4371AD3-0290-D642-A7F6-28F542ED5320}" destId="{73889ED0-05EE-474E-822A-02FEF9B626B1}" srcOrd="0" destOrd="0" presId="urn:microsoft.com/office/officeart/2005/8/layout/radial6"/>
    <dgm:cxn modelId="{F9BC405C-0546-AE43-800F-9D469B7A1B18}" srcId="{57B55D78-C67F-844F-9F69-7E3BE405F6FA}" destId="{E4371AD3-0290-D642-A7F6-28F542ED5320}" srcOrd="1" destOrd="0" parTransId="{1A923295-CF78-0D40-B2BA-E82AF9DF9D90}" sibTransId="{2E9A284D-F07A-6444-8118-C3DA93F20127}"/>
    <dgm:cxn modelId="{C7A1E684-E83E-674B-BCE0-E82427A44DB9}" srcId="{57B55D78-C67F-844F-9F69-7E3BE405F6FA}" destId="{8B42FA3E-C12F-F346-8A8D-3CB02541FAAA}" srcOrd="4" destOrd="0" parTransId="{CA8E7A63-DAB6-A644-8FA5-3B22741A6E84}" sibTransId="{686CE450-957C-1B4D-BA4F-12DAEEC7DF17}"/>
    <dgm:cxn modelId="{FB534660-5685-1A46-8479-0B5B623D2A9A}" type="presOf" srcId="{2E9A284D-F07A-6444-8118-C3DA93F20127}" destId="{EABE2F27-BA62-FB43-BF88-C75D45DE94E4}" srcOrd="0" destOrd="0" presId="urn:microsoft.com/office/officeart/2005/8/layout/radial6"/>
    <dgm:cxn modelId="{6F18817E-8D7F-CB44-A9F9-91563C5E485D}" type="presOf" srcId="{95E41D24-80FC-9943-BD2A-F2B069D555E0}" destId="{F1A3F59D-E482-0248-B23E-D0206B01D445}" srcOrd="0" destOrd="0" presId="urn:microsoft.com/office/officeart/2005/8/layout/radial6"/>
    <dgm:cxn modelId="{D1DCEC34-4522-2743-8AC8-842CCBF07B3E}" type="presOf" srcId="{686CE450-957C-1B4D-BA4F-12DAEEC7DF17}" destId="{67A4AD4A-F122-9C48-B620-87031E03BAEA}" srcOrd="0" destOrd="0" presId="urn:microsoft.com/office/officeart/2005/8/layout/radial6"/>
    <dgm:cxn modelId="{4447F815-8F38-8145-8EAB-B255932BA4CC}" type="presOf" srcId="{CA2D9581-70FB-8A4E-AB9A-4741E9462A65}" destId="{78789FBD-BC51-3A42-B391-5B62E0E1CCE5}" srcOrd="0" destOrd="0" presId="urn:microsoft.com/office/officeart/2005/8/layout/radial6"/>
    <dgm:cxn modelId="{9D3F504A-6C6E-A245-9BB2-C302F5C64E2A}" type="presOf" srcId="{141A9DEC-E238-3A42-BFFE-C0013083DE8E}" destId="{F5312DEC-F66E-2641-9696-86A01B8F2024}" srcOrd="0" destOrd="0" presId="urn:microsoft.com/office/officeart/2005/8/layout/radial6"/>
    <dgm:cxn modelId="{7548D0E0-D864-AE4A-B1F8-8FA090A175B9}" srcId="{57B55D78-C67F-844F-9F69-7E3BE405F6FA}" destId="{D77CB75D-501F-0E4D-BB61-1607045D288B}" srcOrd="3" destOrd="0" parTransId="{9902A93A-B8E7-544D-BC08-05722BFB4DA5}" sibTransId="{A762F25E-2F31-C84D-A5AD-A6A3B126CE13}"/>
    <dgm:cxn modelId="{E600351D-D78E-F246-9333-8113FEC642BC}" srcId="{0588BA36-49F7-4F4D-BAA2-90EFBD591EB0}" destId="{57B55D78-C67F-844F-9F69-7E3BE405F6FA}" srcOrd="0" destOrd="0" parTransId="{AC6FBFD9-4C21-BE46-A7AB-9FEB39004713}" sibTransId="{7FBDE8DC-CEB8-CE40-A191-A99428918C6B}"/>
    <dgm:cxn modelId="{4825DE4D-15B4-2B42-891E-C4CEDF7D7624}" srcId="{57B55D78-C67F-844F-9F69-7E3BE405F6FA}" destId="{141A9DEC-E238-3A42-BFFE-C0013083DE8E}" srcOrd="2" destOrd="0" parTransId="{718E8B94-0A1A-0F4C-8C21-56F508D62938}" sibTransId="{5157E63F-B1E0-6943-8A7D-6F74373D1EFD}"/>
    <dgm:cxn modelId="{FFA703F9-A97C-CC48-AAFA-9E65891D7115}" type="presOf" srcId="{D77CB75D-501F-0E4D-BB61-1607045D288B}" destId="{6ADD2756-E88C-AC48-8261-AF6FC56BA7C5}" srcOrd="0" destOrd="0" presId="urn:microsoft.com/office/officeart/2005/8/layout/radial6"/>
    <dgm:cxn modelId="{267D9C6F-D45C-A641-AA5C-E803A9A6D800}" type="presOf" srcId="{57B55D78-C67F-844F-9F69-7E3BE405F6FA}" destId="{FFDFC4C8-1F02-7F4F-8AC3-B0606E5618C9}" srcOrd="0" destOrd="0" presId="urn:microsoft.com/office/officeart/2005/8/layout/radial6"/>
    <dgm:cxn modelId="{8F98F28E-BBA8-3044-8734-49E891FDB90A}" srcId="{57B55D78-C67F-844F-9F69-7E3BE405F6FA}" destId="{95E41D24-80FC-9943-BD2A-F2B069D555E0}" srcOrd="0" destOrd="0" parTransId="{54834F84-82C4-354A-9D85-EBDD3D626096}" sibTransId="{CA2D9581-70FB-8A4E-AB9A-4741E9462A65}"/>
    <dgm:cxn modelId="{7E80F1E8-DD1B-134D-9821-3858F7DF1AA8}" type="presOf" srcId="{A762F25E-2F31-C84D-A5AD-A6A3B126CE13}" destId="{49EF677D-9C9B-F842-A5DE-064C27FB9236}" srcOrd="0" destOrd="0" presId="urn:microsoft.com/office/officeart/2005/8/layout/radial6"/>
    <dgm:cxn modelId="{1C60EA48-D8DF-0642-8938-BB33545522DC}" type="presParOf" srcId="{85D553D5-5FB2-1745-9846-6ED2664DBE7F}" destId="{FFDFC4C8-1F02-7F4F-8AC3-B0606E5618C9}" srcOrd="0" destOrd="0" presId="urn:microsoft.com/office/officeart/2005/8/layout/radial6"/>
    <dgm:cxn modelId="{F353CA9A-1AC4-464E-A812-3FFED5B3357B}" type="presParOf" srcId="{85D553D5-5FB2-1745-9846-6ED2664DBE7F}" destId="{F1A3F59D-E482-0248-B23E-D0206B01D445}" srcOrd="1" destOrd="0" presId="urn:microsoft.com/office/officeart/2005/8/layout/radial6"/>
    <dgm:cxn modelId="{9E6826DC-4555-2648-A124-019AB2B00D5B}" type="presParOf" srcId="{85D553D5-5FB2-1745-9846-6ED2664DBE7F}" destId="{65F7AD9F-BF82-8A4C-8628-32448D2E95C2}" srcOrd="2" destOrd="0" presId="urn:microsoft.com/office/officeart/2005/8/layout/radial6"/>
    <dgm:cxn modelId="{1C068EDE-E471-9A41-9BD5-5E6604BEE2AC}" type="presParOf" srcId="{85D553D5-5FB2-1745-9846-6ED2664DBE7F}" destId="{78789FBD-BC51-3A42-B391-5B62E0E1CCE5}" srcOrd="3" destOrd="0" presId="urn:microsoft.com/office/officeart/2005/8/layout/radial6"/>
    <dgm:cxn modelId="{53F7F65D-34FA-9944-91FF-5A4BF1D80622}" type="presParOf" srcId="{85D553D5-5FB2-1745-9846-6ED2664DBE7F}" destId="{73889ED0-05EE-474E-822A-02FEF9B626B1}" srcOrd="4" destOrd="0" presId="urn:microsoft.com/office/officeart/2005/8/layout/radial6"/>
    <dgm:cxn modelId="{5076F214-6C8A-EC42-A323-7A782514195E}" type="presParOf" srcId="{85D553D5-5FB2-1745-9846-6ED2664DBE7F}" destId="{99E84745-6A96-9E4A-9A92-BC3D08D54612}" srcOrd="5" destOrd="0" presId="urn:microsoft.com/office/officeart/2005/8/layout/radial6"/>
    <dgm:cxn modelId="{F5C8E456-3B74-0546-A6BF-B68784CD9B7A}" type="presParOf" srcId="{85D553D5-5FB2-1745-9846-6ED2664DBE7F}" destId="{EABE2F27-BA62-FB43-BF88-C75D45DE94E4}" srcOrd="6" destOrd="0" presId="urn:microsoft.com/office/officeart/2005/8/layout/radial6"/>
    <dgm:cxn modelId="{767D7946-EAFD-CD49-B807-1F24DB2E911D}" type="presParOf" srcId="{85D553D5-5FB2-1745-9846-6ED2664DBE7F}" destId="{F5312DEC-F66E-2641-9696-86A01B8F2024}" srcOrd="7" destOrd="0" presId="urn:microsoft.com/office/officeart/2005/8/layout/radial6"/>
    <dgm:cxn modelId="{7739A90A-82F6-DA4B-BB3E-77D53CAC04D4}" type="presParOf" srcId="{85D553D5-5FB2-1745-9846-6ED2664DBE7F}" destId="{ED91855E-7695-B84F-B1FD-57A34C511948}" srcOrd="8" destOrd="0" presId="urn:microsoft.com/office/officeart/2005/8/layout/radial6"/>
    <dgm:cxn modelId="{4E5CCC47-1575-2449-9AD2-BE6FF3BD2181}" type="presParOf" srcId="{85D553D5-5FB2-1745-9846-6ED2664DBE7F}" destId="{643A47B7-D2BB-2A4B-AFE0-C7C339696A6F}" srcOrd="9" destOrd="0" presId="urn:microsoft.com/office/officeart/2005/8/layout/radial6"/>
    <dgm:cxn modelId="{667840E7-7A61-014A-B122-95919DF444CC}" type="presParOf" srcId="{85D553D5-5FB2-1745-9846-6ED2664DBE7F}" destId="{6ADD2756-E88C-AC48-8261-AF6FC56BA7C5}" srcOrd="10" destOrd="0" presId="urn:microsoft.com/office/officeart/2005/8/layout/radial6"/>
    <dgm:cxn modelId="{C0D94139-6FF2-CC48-9673-2EE0FA1A1980}" type="presParOf" srcId="{85D553D5-5FB2-1745-9846-6ED2664DBE7F}" destId="{E0623E9B-F820-1846-B456-A58EC01ADA50}" srcOrd="11" destOrd="0" presId="urn:microsoft.com/office/officeart/2005/8/layout/radial6"/>
    <dgm:cxn modelId="{9F8ABC4C-335A-0D42-95AA-76E042A6C3DD}" type="presParOf" srcId="{85D553D5-5FB2-1745-9846-6ED2664DBE7F}" destId="{49EF677D-9C9B-F842-A5DE-064C27FB9236}" srcOrd="12" destOrd="0" presId="urn:microsoft.com/office/officeart/2005/8/layout/radial6"/>
    <dgm:cxn modelId="{C2FE4868-4282-B74A-ACE2-4E07316F6008}" type="presParOf" srcId="{85D553D5-5FB2-1745-9846-6ED2664DBE7F}" destId="{F8833265-D8C9-5E4D-B91E-960D84994D75}" srcOrd="13" destOrd="0" presId="urn:microsoft.com/office/officeart/2005/8/layout/radial6"/>
    <dgm:cxn modelId="{376624D3-9853-CD41-89C6-27F5F2010860}" type="presParOf" srcId="{85D553D5-5FB2-1745-9846-6ED2664DBE7F}" destId="{B777D3C7-B8BE-A34E-A641-38270031524D}" srcOrd="14" destOrd="0" presId="urn:microsoft.com/office/officeart/2005/8/layout/radial6"/>
    <dgm:cxn modelId="{6AC12C73-AA1A-8F4E-B93A-01CB6A8DD629}" type="presParOf" srcId="{85D553D5-5FB2-1745-9846-6ED2664DBE7F}" destId="{67A4AD4A-F122-9C48-B620-87031E03BAE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4AD4A-F122-9C48-B620-87031E03BAEA}">
      <dsp:nvSpPr>
        <dsp:cNvPr id="0" name=""/>
        <dsp:cNvSpPr/>
      </dsp:nvSpPr>
      <dsp:spPr>
        <a:xfrm>
          <a:off x="3474149" y="784491"/>
          <a:ext cx="5243701" cy="5243701"/>
        </a:xfrm>
        <a:prstGeom prst="blockArc">
          <a:avLst>
            <a:gd name="adj1" fmla="val 11880000"/>
            <a:gd name="adj2" fmla="val 16200000"/>
            <a:gd name="adj3" fmla="val 4635"/>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49EF677D-9C9B-F842-A5DE-064C27FB9236}">
      <dsp:nvSpPr>
        <dsp:cNvPr id="0" name=""/>
        <dsp:cNvSpPr/>
      </dsp:nvSpPr>
      <dsp:spPr>
        <a:xfrm>
          <a:off x="3474149" y="784491"/>
          <a:ext cx="5243701" cy="5243701"/>
        </a:xfrm>
        <a:prstGeom prst="blockArc">
          <a:avLst>
            <a:gd name="adj1" fmla="val 7560000"/>
            <a:gd name="adj2" fmla="val 11880000"/>
            <a:gd name="adj3" fmla="val 4635"/>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643A47B7-D2BB-2A4B-AFE0-C7C339696A6F}">
      <dsp:nvSpPr>
        <dsp:cNvPr id="0" name=""/>
        <dsp:cNvSpPr/>
      </dsp:nvSpPr>
      <dsp:spPr>
        <a:xfrm>
          <a:off x="3474149" y="784491"/>
          <a:ext cx="5243701" cy="5243701"/>
        </a:xfrm>
        <a:prstGeom prst="blockArc">
          <a:avLst>
            <a:gd name="adj1" fmla="val 3240000"/>
            <a:gd name="adj2" fmla="val 7560000"/>
            <a:gd name="adj3" fmla="val 4635"/>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EABE2F27-BA62-FB43-BF88-C75D45DE94E4}">
      <dsp:nvSpPr>
        <dsp:cNvPr id="0" name=""/>
        <dsp:cNvSpPr/>
      </dsp:nvSpPr>
      <dsp:spPr>
        <a:xfrm>
          <a:off x="3474149" y="784491"/>
          <a:ext cx="5243701" cy="5243701"/>
        </a:xfrm>
        <a:prstGeom prst="blockArc">
          <a:avLst>
            <a:gd name="adj1" fmla="val 20520000"/>
            <a:gd name="adj2" fmla="val 3240000"/>
            <a:gd name="adj3" fmla="val 4635"/>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78789FBD-BC51-3A42-B391-5B62E0E1CCE5}">
      <dsp:nvSpPr>
        <dsp:cNvPr id="0" name=""/>
        <dsp:cNvSpPr/>
      </dsp:nvSpPr>
      <dsp:spPr>
        <a:xfrm>
          <a:off x="3474149" y="784491"/>
          <a:ext cx="5243701" cy="5243701"/>
        </a:xfrm>
        <a:prstGeom prst="blockArc">
          <a:avLst>
            <a:gd name="adj1" fmla="val 16200000"/>
            <a:gd name="adj2" fmla="val 20520000"/>
            <a:gd name="adj3" fmla="val 4635"/>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FFDFC4C8-1F02-7F4F-8AC3-B0606E5618C9}">
      <dsp:nvSpPr>
        <dsp:cNvPr id="0" name=""/>
        <dsp:cNvSpPr/>
      </dsp:nvSpPr>
      <dsp:spPr>
        <a:xfrm>
          <a:off x="4890492" y="2200834"/>
          <a:ext cx="2411015" cy="2411015"/>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Transition System</a:t>
          </a:r>
        </a:p>
        <a:p>
          <a:pPr lvl="0" algn="ctr" defTabSz="1200150">
            <a:lnSpc>
              <a:spcPct val="90000"/>
            </a:lnSpc>
            <a:spcBef>
              <a:spcPct val="0"/>
            </a:spcBef>
            <a:spcAft>
              <a:spcPct val="35000"/>
            </a:spcAft>
          </a:pPr>
          <a:r>
            <a:rPr lang="en-US" sz="2700" kern="1200" dirty="0" smtClean="0">
              <a:solidFill>
                <a:schemeClr val="tx1"/>
              </a:solidFill>
            </a:rPr>
            <a:t>Student Outcomes</a:t>
          </a:r>
          <a:endParaRPr lang="en-US" sz="2700" kern="1200" dirty="0">
            <a:solidFill>
              <a:schemeClr val="tx1"/>
            </a:solidFill>
          </a:endParaRPr>
        </a:p>
      </dsp:txBody>
      <dsp:txXfrm>
        <a:off x="5243577" y="2553919"/>
        <a:ext cx="1704845" cy="1704845"/>
      </dsp:txXfrm>
    </dsp:sp>
    <dsp:sp modelId="{F1A3F59D-E482-0248-B23E-D0206B01D445}">
      <dsp:nvSpPr>
        <dsp:cNvPr id="0" name=""/>
        <dsp:cNvSpPr/>
      </dsp:nvSpPr>
      <dsp:spPr>
        <a:xfrm>
          <a:off x="5252144" y="1393"/>
          <a:ext cx="1687710" cy="1687710"/>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Student Focused Planning</a:t>
          </a:r>
          <a:endParaRPr lang="en-US" sz="1600" kern="1200" dirty="0">
            <a:solidFill>
              <a:schemeClr val="tx1"/>
            </a:solidFill>
          </a:endParaRPr>
        </a:p>
      </dsp:txBody>
      <dsp:txXfrm>
        <a:off x="5499303" y="248552"/>
        <a:ext cx="1193392" cy="1193392"/>
      </dsp:txXfrm>
    </dsp:sp>
    <dsp:sp modelId="{73889ED0-05EE-474E-822A-02FEF9B626B1}">
      <dsp:nvSpPr>
        <dsp:cNvPr id="0" name=""/>
        <dsp:cNvSpPr/>
      </dsp:nvSpPr>
      <dsp:spPr>
        <a:xfrm>
          <a:off x="7687888" y="1771065"/>
          <a:ext cx="1687710" cy="1687710"/>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Family Engagement</a:t>
          </a:r>
          <a:endParaRPr lang="en-US" sz="1600" kern="1200" dirty="0">
            <a:solidFill>
              <a:schemeClr val="tx1"/>
            </a:solidFill>
          </a:endParaRPr>
        </a:p>
      </dsp:txBody>
      <dsp:txXfrm>
        <a:off x="7935047" y="2018224"/>
        <a:ext cx="1193392" cy="1193392"/>
      </dsp:txXfrm>
    </dsp:sp>
    <dsp:sp modelId="{F5312DEC-F66E-2641-9696-86A01B8F2024}">
      <dsp:nvSpPr>
        <dsp:cNvPr id="0" name=""/>
        <dsp:cNvSpPr/>
      </dsp:nvSpPr>
      <dsp:spPr>
        <a:xfrm>
          <a:off x="6757517" y="4634454"/>
          <a:ext cx="1687710" cy="1687710"/>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Program Structures</a:t>
          </a:r>
          <a:endParaRPr lang="en-US" sz="1600" kern="1200" dirty="0">
            <a:solidFill>
              <a:schemeClr val="tx1"/>
            </a:solidFill>
          </a:endParaRPr>
        </a:p>
      </dsp:txBody>
      <dsp:txXfrm>
        <a:off x="7004676" y="4881613"/>
        <a:ext cx="1193392" cy="1193392"/>
      </dsp:txXfrm>
    </dsp:sp>
    <dsp:sp modelId="{6ADD2756-E88C-AC48-8261-AF6FC56BA7C5}">
      <dsp:nvSpPr>
        <dsp:cNvPr id="0" name=""/>
        <dsp:cNvSpPr/>
      </dsp:nvSpPr>
      <dsp:spPr>
        <a:xfrm>
          <a:off x="3746771" y="4634454"/>
          <a:ext cx="1687710" cy="1687710"/>
        </a:xfrm>
        <a:prstGeom prst="ellipse">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Interagency Collaboration</a:t>
          </a:r>
          <a:endParaRPr lang="en-US" sz="1600" kern="1200" dirty="0">
            <a:solidFill>
              <a:schemeClr val="tx1"/>
            </a:solidFill>
          </a:endParaRPr>
        </a:p>
      </dsp:txBody>
      <dsp:txXfrm>
        <a:off x="3993930" y="4881613"/>
        <a:ext cx="1193392" cy="1193392"/>
      </dsp:txXfrm>
    </dsp:sp>
    <dsp:sp modelId="{F8833265-D8C9-5E4D-B91E-960D84994D75}">
      <dsp:nvSpPr>
        <dsp:cNvPr id="0" name=""/>
        <dsp:cNvSpPr/>
      </dsp:nvSpPr>
      <dsp:spPr>
        <a:xfrm>
          <a:off x="2816400" y="1771065"/>
          <a:ext cx="1687710" cy="1687710"/>
        </a:xfrm>
        <a:prstGeom prst="ellips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Student Development</a:t>
          </a:r>
          <a:endParaRPr lang="en-US" sz="1600" kern="1200" dirty="0">
            <a:solidFill>
              <a:schemeClr val="tx1"/>
            </a:solidFill>
          </a:endParaRPr>
        </a:p>
      </dsp:txBody>
      <dsp:txXfrm>
        <a:off x="3063559" y="2018224"/>
        <a:ext cx="1193392" cy="1193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6EE02-0A5D-5543-B761-7904BCA64B2F}" type="datetimeFigureOut">
              <a:rPr lang="en-US" smtClean="0"/>
              <a:t>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37325-4045-504D-9EE4-3C2A41DB9A22}" type="slidenum">
              <a:rPr lang="en-US" smtClean="0"/>
              <a:t>‹#›</a:t>
            </a:fld>
            <a:endParaRPr lang="en-US"/>
          </a:p>
        </p:txBody>
      </p:sp>
    </p:spTree>
    <p:extLst>
      <p:ext uri="{BB962C8B-B14F-4D97-AF65-F5344CB8AC3E}">
        <p14:creationId xmlns:p14="http://schemas.microsoft.com/office/powerpoint/2010/main" val="191276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37325-4045-504D-9EE4-3C2A41DB9A22}" type="slidenum">
              <a:rPr lang="en-US" smtClean="0"/>
              <a:t>6</a:t>
            </a:fld>
            <a:endParaRPr lang="en-US"/>
          </a:p>
        </p:txBody>
      </p:sp>
    </p:spTree>
    <p:extLst>
      <p:ext uri="{BB962C8B-B14F-4D97-AF65-F5344CB8AC3E}">
        <p14:creationId xmlns:p14="http://schemas.microsoft.com/office/powerpoint/2010/main" val="153262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37325-4045-504D-9EE4-3C2A41DB9A22}" type="slidenum">
              <a:rPr lang="en-US" smtClean="0"/>
              <a:t>15</a:t>
            </a:fld>
            <a:endParaRPr lang="en-US"/>
          </a:p>
        </p:txBody>
      </p:sp>
    </p:spTree>
    <p:extLst>
      <p:ext uri="{BB962C8B-B14F-4D97-AF65-F5344CB8AC3E}">
        <p14:creationId xmlns:p14="http://schemas.microsoft.com/office/powerpoint/2010/main" val="14776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37325-4045-504D-9EE4-3C2A41DB9A22}" type="slidenum">
              <a:rPr lang="en-US" smtClean="0"/>
              <a:t>20</a:t>
            </a:fld>
            <a:endParaRPr lang="en-US"/>
          </a:p>
        </p:txBody>
      </p:sp>
    </p:spTree>
    <p:extLst>
      <p:ext uri="{BB962C8B-B14F-4D97-AF65-F5344CB8AC3E}">
        <p14:creationId xmlns:p14="http://schemas.microsoft.com/office/powerpoint/2010/main" val="67125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userDrawn="1"/>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solidFill>
                  <a:schemeClr val="accent1">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graphicFrame>
        <p:nvGraphicFramePr>
          <p:cNvPr id="15" name="Table 14"/>
          <p:cNvGraphicFramePr>
            <a:graphicFrameLocks noGrp="1"/>
          </p:cNvGraphicFramePr>
          <p:nvPr userDrawn="1">
            <p:extLst>
              <p:ext uri="{D42A27DB-BD31-4B8C-83A1-F6EECF244321}">
                <p14:modId xmlns:p14="http://schemas.microsoft.com/office/powerpoint/2010/main" val="1602509031"/>
              </p:ext>
            </p:extLst>
          </p:nvPr>
        </p:nvGraphicFramePr>
        <p:xfrm>
          <a:off x="0" y="6448015"/>
          <a:ext cx="12192000" cy="429035"/>
        </p:xfrm>
        <a:graphic>
          <a:graphicData uri="http://schemas.openxmlformats.org/drawingml/2006/table">
            <a:tbl>
              <a:tblPr firstRow="1" bandRow="1">
                <a:tableStyleId>{5C22544A-7EE6-4342-B048-85BDC9FD1C3A}</a:tableStyleId>
              </a:tblPr>
              <a:tblGrid>
                <a:gridCol w="12192000"/>
              </a:tblGrid>
              <a:tr h="429035">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bg1"/>
                        </a:gs>
                      </a:gsLst>
                      <a:lin ang="0" scaled="1"/>
                      <a:tileRect/>
                    </a:gradFill>
                  </a:tcPr>
                </a:tc>
              </a:tr>
            </a:tbl>
          </a:graphicData>
        </a:graphic>
      </p:graphicFrame>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3196" y="6417026"/>
            <a:ext cx="1788804" cy="471033"/>
          </a:xfrm>
          <a:prstGeom prst="rect">
            <a:avLst/>
          </a:prstGeom>
          <a:gradFill>
            <a:gsLst>
              <a:gs pos="0">
                <a:schemeClr val="accent1">
                  <a:tint val="66000"/>
                  <a:satMod val="160000"/>
                </a:schemeClr>
              </a:gs>
              <a:gs pos="14000">
                <a:schemeClr val="accent1">
                  <a:tint val="44500"/>
                  <a:satMod val="160000"/>
                </a:schemeClr>
              </a:gs>
              <a:gs pos="100000">
                <a:schemeClr val="bg1"/>
              </a:gs>
            </a:gsLst>
            <a:lin ang="0" scaled="1"/>
          </a:gra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28924-8F58-4E49-82C3-58CF1C7CFA6A}" type="datetimeFigureOut">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9188039-F45F-8B4E-BEBB-5E1A3C4B51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28924-8F58-4E49-82C3-58CF1C7CFA6A}" type="datetimeFigureOut">
              <a:rPr lang="en-US" smtClean="0"/>
              <a:t>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88039-F45F-8B4E-BEBB-5E1A3C4B517C}" type="slidenum">
              <a:rPr lang="en-US" smtClean="0"/>
              <a:t>‹#›</a:t>
            </a:fld>
            <a:endParaRPr lang="en-US"/>
          </a:p>
        </p:txBody>
      </p:sp>
      <p:grpSp>
        <p:nvGrpSpPr>
          <p:cNvPr id="7" name="Group 6"/>
          <p:cNvGrpSpPr/>
          <p:nvPr userDrawn="1"/>
        </p:nvGrpSpPr>
        <p:grpSpPr>
          <a:xfrm>
            <a:off x="546100" y="-4763"/>
            <a:ext cx="5014912" cy="6862763"/>
            <a:chOff x="2928938" y="-4763"/>
            <a:chExt cx="5014912" cy="6862763"/>
          </a:xfrm>
        </p:grpSpPr>
        <p:sp>
          <p:nvSpPr>
            <p:cNvPr id="8"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2" y="97971"/>
            <a:ext cx="10018713" cy="111034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300389"/>
            <a:ext cx="4895055" cy="4490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300389"/>
            <a:ext cx="4895056" cy="4490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928924-8F58-4E49-82C3-58CF1C7CFA6A}" type="datetimeFigureOut">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928924-8F58-4E49-82C3-58CF1C7CFA6A}" type="datetimeFigureOut">
              <a:rPr lang="en-US" smtClean="0"/>
              <a:t>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928924-8F58-4E49-82C3-58CF1C7CFA6A}" type="datetimeFigureOut">
              <a:rPr lang="en-US" smtClean="0"/>
              <a:t>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28924-8F58-4E49-82C3-58CF1C7CFA6A}" type="datetimeFigureOut">
              <a:rPr lang="en-US" smtClean="0"/>
              <a:t>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28924-8F58-4E49-82C3-58CF1C7CFA6A}" type="datetimeFigureOut">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28924-8F58-4E49-82C3-58CF1C7CFA6A}" type="datetimeFigureOut">
              <a:rPr lang="en-US" smtClean="0"/>
              <a:t>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88039-F45F-8B4E-BEBB-5E1A3C4B51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310" y="97971"/>
            <a:ext cx="10018713" cy="1034143"/>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328057"/>
            <a:ext cx="10018713" cy="446314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928924-8F58-4E49-82C3-58CF1C7CFA6A}" type="datetimeFigureOut">
              <a:rPr lang="en-US" smtClean="0"/>
              <a:t>2/5/18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188039-F45F-8B4E-BEBB-5E1A3C4B517C}" type="slidenum">
              <a:rPr lang="en-US" smtClean="0"/>
              <a:t>‹#›</a:t>
            </a:fld>
            <a:endParaRPr lang="en-US"/>
          </a:p>
        </p:txBody>
      </p:sp>
      <p:graphicFrame>
        <p:nvGraphicFramePr>
          <p:cNvPr id="17" name="Table 16"/>
          <p:cNvGraphicFramePr>
            <a:graphicFrameLocks noGrp="1"/>
          </p:cNvGraphicFramePr>
          <p:nvPr userDrawn="1">
            <p:extLst>
              <p:ext uri="{D42A27DB-BD31-4B8C-83A1-F6EECF244321}">
                <p14:modId xmlns:p14="http://schemas.microsoft.com/office/powerpoint/2010/main" val="1480057519"/>
              </p:ext>
            </p:extLst>
          </p:nvPr>
        </p:nvGraphicFramePr>
        <p:xfrm>
          <a:off x="0" y="6340475"/>
          <a:ext cx="12192000" cy="635512"/>
        </p:xfrm>
        <a:graphic>
          <a:graphicData uri="http://schemas.openxmlformats.org/drawingml/2006/table">
            <a:tbl>
              <a:tblPr firstRow="1" bandRow="1">
                <a:tableStyleId>{5C22544A-7EE6-4342-B048-85BDC9FD1C3A}</a:tableStyleId>
              </a:tblPr>
              <a:tblGrid>
                <a:gridCol w="12192000"/>
              </a:tblGrid>
              <a:tr h="635512">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bg1"/>
                        </a:gs>
                      </a:gsLst>
                      <a:lin ang="0" scaled="1"/>
                      <a:tileRect/>
                    </a:gradFill>
                  </a:tcPr>
                </a:tc>
              </a:tr>
            </a:tbl>
          </a:graphicData>
        </a:graphic>
      </p:graphicFrame>
      <p:pic>
        <p:nvPicPr>
          <p:cNvPr id="18" name="Picture 1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090884" y="6381595"/>
            <a:ext cx="2101116" cy="553272"/>
          </a:xfrm>
          <a:prstGeom prst="rect">
            <a:avLst/>
          </a:prstGeom>
          <a:gradFill>
            <a:gsLst>
              <a:gs pos="0">
                <a:schemeClr val="accent1">
                  <a:tint val="66000"/>
                  <a:satMod val="160000"/>
                </a:schemeClr>
              </a:gs>
              <a:gs pos="14000">
                <a:schemeClr val="accent1">
                  <a:tint val="44500"/>
                  <a:satMod val="160000"/>
                </a:schemeClr>
              </a:gs>
              <a:gs pos="100000">
                <a:schemeClr val="bg1"/>
              </a:gs>
            </a:gsLst>
            <a:lin ang="0" scaled="1"/>
          </a:gradFill>
        </p:spPr>
      </p:pic>
    </p:spTree>
    <p:extLst>
      <p:ext uri="{BB962C8B-B14F-4D97-AF65-F5344CB8AC3E}">
        <p14:creationId xmlns:p14="http://schemas.microsoft.com/office/powerpoint/2010/main" val="1281032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b="1" kern="1200" cap="none">
          <a:ln w="3175" cmpd="sng">
            <a:noFill/>
          </a:ln>
          <a:solidFill>
            <a:schemeClr val="accent1">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96Dj72-sQ9o" TargetMode="External"/><Relationship Id="rId3" Type="http://schemas.openxmlformats.org/officeDocument/2006/relationships/hyperlink" Target="https://www.youtube.com/watch?v=lHxlVFeYxj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930" y="249382"/>
            <a:ext cx="9688971" cy="1834958"/>
          </a:xfrm>
        </p:spPr>
        <p:txBody>
          <a:bodyPr>
            <a:normAutofit/>
          </a:bodyPr>
          <a:lstStyle/>
          <a:p>
            <a:r>
              <a:rPr lang="en-US" sz="4400" dirty="0" smtClean="0"/>
              <a:t>Kent Community Transition Council</a:t>
            </a:r>
            <a:br>
              <a:rPr lang="en-US" sz="4400" dirty="0" smtClean="0"/>
            </a:br>
            <a:r>
              <a:rPr lang="en-US" sz="4400" dirty="0" smtClean="0"/>
              <a:t>(CTC)</a:t>
            </a:r>
            <a:endParaRPr lang="en-US" sz="4400" dirty="0"/>
          </a:p>
        </p:txBody>
      </p:sp>
      <p:sp>
        <p:nvSpPr>
          <p:cNvPr id="3" name="Subtitle 2"/>
          <p:cNvSpPr>
            <a:spLocks noGrp="1"/>
          </p:cNvSpPr>
          <p:nvPr>
            <p:ph type="subTitle" idx="1"/>
          </p:nvPr>
        </p:nvSpPr>
        <p:spPr>
          <a:xfrm>
            <a:off x="4479751" y="2084340"/>
            <a:ext cx="6987645" cy="646985"/>
          </a:xfrm>
        </p:spPr>
        <p:txBody>
          <a:bodyPr/>
          <a:lstStyle/>
          <a:p>
            <a:r>
              <a:rPr lang="en-US" dirty="0" smtClean="0"/>
              <a:t>January 30,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4606"/>
            <a:ext cx="12192000" cy="973394"/>
          </a:xfrm>
          <a:prstGeom prst="rect">
            <a:avLst/>
          </a:prstGeom>
        </p:spPr>
      </p:pic>
      <p:sp>
        <p:nvSpPr>
          <p:cNvPr id="5" name="Subtitle 2"/>
          <p:cNvSpPr txBox="1">
            <a:spLocks/>
          </p:cNvSpPr>
          <p:nvPr/>
        </p:nvSpPr>
        <p:spPr>
          <a:xfrm>
            <a:off x="4622256" y="3272313"/>
            <a:ext cx="6987645" cy="64698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3600" dirty="0" smtClean="0">
                <a:solidFill>
                  <a:srgbClr val="FF0000"/>
                </a:solidFill>
              </a:rPr>
              <a:t>Welcome!!</a:t>
            </a:r>
          </a:p>
          <a:p>
            <a:r>
              <a:rPr lang="en-US" sz="3600" dirty="0" smtClean="0">
                <a:solidFill>
                  <a:srgbClr val="FF0000"/>
                </a:solidFill>
              </a:rPr>
              <a:t>Please sit by someone new to you</a:t>
            </a:r>
            <a:endParaRPr lang="en-US" sz="3600" dirty="0">
              <a:solidFill>
                <a:srgbClr val="FF0000"/>
              </a:solidFill>
            </a:endParaRPr>
          </a:p>
        </p:txBody>
      </p:sp>
    </p:spTree>
    <p:extLst>
      <p:ext uri="{BB962C8B-B14F-4D97-AF65-F5344CB8AC3E}">
        <p14:creationId xmlns:p14="http://schemas.microsoft.com/office/powerpoint/2010/main" val="200147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0"/>
            <a:ext cx="9587883" cy="6858000"/>
          </a:xfrm>
          <a:prstGeom prst="rect">
            <a:avLst/>
          </a:prstGeom>
        </p:spPr>
      </p:pic>
    </p:spTree>
    <p:extLst>
      <p:ext uri="{BB962C8B-B14F-4D97-AF65-F5344CB8AC3E}">
        <p14:creationId xmlns:p14="http://schemas.microsoft.com/office/powerpoint/2010/main" val="100938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12192000" cy="5915580"/>
          </a:xfrm>
          <a:prstGeom prst="rect">
            <a:avLst/>
          </a:prstGeom>
        </p:spPr>
      </p:pic>
    </p:spTree>
    <p:extLst>
      <p:ext uri="{BB962C8B-B14F-4D97-AF65-F5344CB8AC3E}">
        <p14:creationId xmlns:p14="http://schemas.microsoft.com/office/powerpoint/2010/main" val="205518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12192000" cy="5716438"/>
          </a:xfrm>
          <a:prstGeom prst="rect">
            <a:avLst/>
          </a:prstGeom>
        </p:spPr>
      </p:pic>
    </p:spTree>
    <p:extLst>
      <p:ext uri="{BB962C8B-B14F-4D97-AF65-F5344CB8AC3E}">
        <p14:creationId xmlns:p14="http://schemas.microsoft.com/office/powerpoint/2010/main" val="160653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MDE Memo </a:t>
            </a:r>
            <a:r>
              <a:rPr lang="mr-IN" dirty="0" smtClean="0"/>
              <a:t>–</a:t>
            </a:r>
            <a:r>
              <a:rPr lang="en-US" dirty="0" smtClean="0"/>
              <a:t> Inviting Participating Agencies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 The law does not define when services are to be delivered or paid (</a:t>
            </a:r>
            <a:r>
              <a:rPr lang="en-US" dirty="0">
                <a:solidFill>
                  <a:srgbClr val="FF0000"/>
                </a:solidFill>
              </a:rPr>
              <a:t>such as, within the IEP year, 2 years out, 4 years, etc</a:t>
            </a:r>
            <a:r>
              <a:rPr lang="en-US" dirty="0"/>
              <a:t>.). It simply states “if it is likely” that the outside agency will provide or pay for service – but not when. </a:t>
            </a:r>
            <a:endParaRPr lang="en-US" dirty="0" smtClean="0"/>
          </a:p>
          <a:p>
            <a:r>
              <a:rPr lang="en-US" dirty="0" smtClean="0"/>
              <a:t>So</a:t>
            </a:r>
            <a:r>
              <a:rPr lang="en-US" dirty="0"/>
              <a:t>, some interpret this to mean if the IEP Team decides that MRS is needed (at any time in the student’s high school career) then they should be invited. Others interpret this to mean within the IEP year. </a:t>
            </a:r>
            <a:endParaRPr lang="en-US" dirty="0" smtClean="0"/>
          </a:p>
          <a:p>
            <a:r>
              <a:rPr lang="en-US" dirty="0" smtClean="0">
                <a:solidFill>
                  <a:srgbClr val="FF0000"/>
                </a:solidFill>
              </a:rPr>
              <a:t>Without </a:t>
            </a:r>
            <a:r>
              <a:rPr lang="en-US" dirty="0">
                <a:solidFill>
                  <a:srgbClr val="FF0000"/>
                </a:solidFill>
              </a:rPr>
              <a:t>a clearly defined timeline, we are leaving it to the IEP team to determine if an outside agency is likely to pay for or provide services. </a:t>
            </a:r>
            <a:endParaRPr lang="en-US" dirty="0" smtClean="0">
              <a:solidFill>
                <a:srgbClr val="FF0000"/>
              </a:solidFill>
            </a:endParaRPr>
          </a:p>
          <a:p>
            <a:r>
              <a:rPr lang="en-US" dirty="0" smtClean="0"/>
              <a:t>However</a:t>
            </a:r>
            <a:r>
              <a:rPr lang="en-US" dirty="0"/>
              <a:t>, the IEP Team must be careful. </a:t>
            </a:r>
            <a:r>
              <a:rPr lang="en-US" dirty="0">
                <a:solidFill>
                  <a:srgbClr val="FF0000"/>
                </a:solidFill>
              </a:rPr>
              <a:t>If the Team indicates on the IEP that an agency is likely to provide or pay for services, they cannot defer it to a later date/time.</a:t>
            </a:r>
            <a:r>
              <a:rPr lang="en-US" dirty="0"/>
              <a:t> Once it is established that an agency is likely to </a:t>
            </a:r>
            <a:r>
              <a:rPr lang="en-US" dirty="0" smtClean="0"/>
              <a:t>provide </a:t>
            </a:r>
            <a:r>
              <a:rPr lang="en-US" dirty="0"/>
              <a:t>or pay for transition services, then they must be invited to the meeting. </a:t>
            </a:r>
          </a:p>
          <a:p>
            <a:endParaRPr lang="en-US" dirty="0"/>
          </a:p>
        </p:txBody>
      </p:sp>
    </p:spTree>
    <p:extLst>
      <p:ext uri="{BB962C8B-B14F-4D97-AF65-F5344CB8AC3E}">
        <p14:creationId xmlns:p14="http://schemas.microsoft.com/office/powerpoint/2010/main" val="59184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 System</a:t>
            </a:r>
            <a:br>
              <a:rPr lang="en-US" dirty="0" smtClean="0"/>
            </a:br>
            <a:r>
              <a:rPr lang="en-US" sz="3200" dirty="0" smtClean="0"/>
              <a:t>Continuous Improvement for Student Outcomes</a:t>
            </a:r>
            <a:endParaRPr lang="en-US" sz="32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2167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12192000" cy="637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txBox="1">
            <a:spLocks/>
          </p:cNvSpPr>
          <p:nvPr/>
        </p:nvSpPr>
        <p:spPr>
          <a:xfrm>
            <a:off x="332508" y="265039"/>
            <a:ext cx="4189616" cy="186205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smtClean="0">
                <a:solidFill>
                  <a:schemeClr val="bg1">
                    <a:lumMod val="65000"/>
                  </a:schemeClr>
                </a:solidFill>
              </a:rPr>
              <a:t>Career/Transition Assessment </a:t>
            </a:r>
          </a:p>
          <a:p>
            <a:r>
              <a:rPr lang="en-US" sz="2000" dirty="0" smtClean="0">
                <a:solidFill>
                  <a:srgbClr val="FF0000"/>
                </a:solidFill>
              </a:rPr>
              <a:t>Skill and Behavior Development</a:t>
            </a:r>
          </a:p>
          <a:p>
            <a:r>
              <a:rPr lang="en-US" sz="2000" dirty="0" smtClean="0">
                <a:solidFill>
                  <a:schemeClr val="bg1">
                    <a:lumMod val="65000"/>
                  </a:schemeClr>
                </a:solidFill>
              </a:rPr>
              <a:t>Student Supports</a:t>
            </a:r>
          </a:p>
        </p:txBody>
      </p:sp>
      <p:sp>
        <p:nvSpPr>
          <p:cNvPr id="5" name="Content Placeholder 2"/>
          <p:cNvSpPr txBox="1">
            <a:spLocks/>
          </p:cNvSpPr>
          <p:nvPr/>
        </p:nvSpPr>
        <p:spPr>
          <a:xfrm>
            <a:off x="6985462" y="0"/>
            <a:ext cx="3106189" cy="94765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smtClean="0">
                <a:solidFill>
                  <a:schemeClr val="bg1">
                    <a:lumMod val="65000"/>
                  </a:schemeClr>
                </a:solidFill>
              </a:rPr>
              <a:t>IEP Development</a:t>
            </a:r>
          </a:p>
          <a:p>
            <a:r>
              <a:rPr lang="en-US" sz="2000" dirty="0" smtClean="0">
                <a:solidFill>
                  <a:schemeClr val="bg1">
                    <a:lumMod val="65000"/>
                  </a:schemeClr>
                </a:solidFill>
              </a:rPr>
              <a:t>Student Participation</a:t>
            </a:r>
          </a:p>
        </p:txBody>
      </p:sp>
      <p:sp>
        <p:nvSpPr>
          <p:cNvPr id="6" name="Content Placeholder 2"/>
          <p:cNvSpPr txBox="1">
            <a:spLocks/>
          </p:cNvSpPr>
          <p:nvPr/>
        </p:nvSpPr>
        <p:spPr>
          <a:xfrm>
            <a:off x="9426633" y="1196065"/>
            <a:ext cx="2643446" cy="2205086"/>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solidFill>
                  <a:srgbClr val="FF0000"/>
                </a:solidFill>
              </a:rPr>
              <a:t>Family Involvement</a:t>
            </a:r>
          </a:p>
          <a:p>
            <a:r>
              <a:rPr lang="en-US" dirty="0" smtClean="0">
                <a:solidFill>
                  <a:srgbClr val="FF0000"/>
                </a:solidFill>
              </a:rPr>
              <a:t>Family Empowerment</a:t>
            </a:r>
          </a:p>
          <a:p>
            <a:r>
              <a:rPr lang="en-US" dirty="0" smtClean="0">
                <a:solidFill>
                  <a:srgbClr val="FF0000"/>
                </a:solidFill>
              </a:rPr>
              <a:t>Family Preparation</a:t>
            </a:r>
          </a:p>
        </p:txBody>
      </p:sp>
      <p:sp>
        <p:nvSpPr>
          <p:cNvPr id="7" name="Content Placeholder 2"/>
          <p:cNvSpPr txBox="1">
            <a:spLocks/>
          </p:cNvSpPr>
          <p:nvPr/>
        </p:nvSpPr>
        <p:spPr>
          <a:xfrm>
            <a:off x="8478981" y="4738256"/>
            <a:ext cx="4256117" cy="731520"/>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solidFill>
                  <a:schemeClr val="bg1">
                    <a:lumMod val="65000"/>
                  </a:schemeClr>
                </a:solidFill>
              </a:rPr>
              <a:t>Program Evaluation</a:t>
            </a:r>
          </a:p>
          <a:p>
            <a:r>
              <a:rPr lang="en-US" dirty="0" smtClean="0">
                <a:solidFill>
                  <a:schemeClr val="bg1">
                    <a:lumMod val="65000"/>
                  </a:schemeClr>
                </a:solidFill>
              </a:rPr>
              <a:t>Evidence Based Practices</a:t>
            </a:r>
            <a:endParaRPr lang="en-US" dirty="0">
              <a:solidFill>
                <a:schemeClr val="bg1">
                  <a:lumMod val="65000"/>
                </a:schemeClr>
              </a:solidFill>
            </a:endParaRPr>
          </a:p>
        </p:txBody>
      </p:sp>
      <p:sp>
        <p:nvSpPr>
          <p:cNvPr id="8" name="Content Placeholder 2"/>
          <p:cNvSpPr txBox="1">
            <a:spLocks/>
          </p:cNvSpPr>
          <p:nvPr/>
        </p:nvSpPr>
        <p:spPr>
          <a:xfrm>
            <a:off x="187180" y="4937761"/>
            <a:ext cx="4334944" cy="814647"/>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solidFill>
                  <a:schemeClr val="bg1">
                    <a:lumMod val="65000"/>
                  </a:schemeClr>
                </a:solidFill>
              </a:rPr>
              <a:t>Collaborative Framework</a:t>
            </a:r>
          </a:p>
          <a:p>
            <a:r>
              <a:rPr lang="en-US" dirty="0" smtClean="0">
                <a:solidFill>
                  <a:schemeClr val="bg1">
                    <a:lumMod val="65000"/>
                  </a:schemeClr>
                </a:solidFill>
              </a:rPr>
              <a:t>Collaborative Service Delivery</a:t>
            </a:r>
          </a:p>
          <a:p>
            <a:endParaRPr lang="en-US" dirty="0" smtClean="0"/>
          </a:p>
          <a:p>
            <a:endParaRPr lang="en-US" dirty="0"/>
          </a:p>
        </p:txBody>
      </p:sp>
    </p:spTree>
    <p:extLst>
      <p:ext uri="{BB962C8B-B14F-4D97-AF65-F5344CB8AC3E}">
        <p14:creationId xmlns:p14="http://schemas.microsoft.com/office/powerpoint/2010/main" val="11895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0807" y="2648197"/>
            <a:ext cx="2078182" cy="19119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t>Purposeful Planning</a:t>
            </a:r>
            <a:endParaRPr lang="en-US"/>
          </a:p>
        </p:txBody>
      </p:sp>
      <p:sp>
        <p:nvSpPr>
          <p:cNvPr id="5" name="Oval 4"/>
          <p:cNvSpPr/>
          <p:nvPr/>
        </p:nvSpPr>
        <p:spPr>
          <a:xfrm>
            <a:off x="3299361" y="2648197"/>
            <a:ext cx="2078182" cy="19119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Effective Intervention</a:t>
            </a:r>
            <a:endParaRPr lang="en-US" dirty="0"/>
          </a:p>
        </p:txBody>
      </p:sp>
      <p:sp>
        <p:nvSpPr>
          <p:cNvPr id="6" name="Oval 5"/>
          <p:cNvSpPr/>
          <p:nvPr/>
        </p:nvSpPr>
        <p:spPr>
          <a:xfrm>
            <a:off x="6173110" y="2648197"/>
            <a:ext cx="2424625" cy="19119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Effective Implementation</a:t>
            </a:r>
            <a:endParaRPr lang="en-US" dirty="0"/>
          </a:p>
        </p:txBody>
      </p:sp>
      <p:sp>
        <p:nvSpPr>
          <p:cNvPr id="7" name="6-Point Star 6"/>
          <p:cNvSpPr/>
          <p:nvPr/>
        </p:nvSpPr>
        <p:spPr>
          <a:xfrm>
            <a:off x="9678390" y="2339438"/>
            <a:ext cx="2232561" cy="2529445"/>
          </a:xfrm>
          <a:prstGeom prst="star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Positive Outcomes for Students</a:t>
            </a:r>
            <a:endParaRPr lang="en-US"/>
          </a:p>
        </p:txBody>
      </p:sp>
      <p:sp>
        <p:nvSpPr>
          <p:cNvPr id="8" name="Plus 7"/>
          <p:cNvSpPr/>
          <p:nvPr/>
        </p:nvSpPr>
        <p:spPr>
          <a:xfrm>
            <a:off x="2515589" y="3259775"/>
            <a:ext cx="783772" cy="688769"/>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Multiply 8"/>
          <p:cNvSpPr/>
          <p:nvPr/>
        </p:nvSpPr>
        <p:spPr>
          <a:xfrm>
            <a:off x="5324064" y="3259775"/>
            <a:ext cx="902525" cy="760021"/>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Equal 9"/>
          <p:cNvSpPr/>
          <p:nvPr/>
        </p:nvSpPr>
        <p:spPr>
          <a:xfrm>
            <a:off x="8704613" y="3328058"/>
            <a:ext cx="973777" cy="552201"/>
          </a:xfrm>
          <a:prstGeom prst="mathEqua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Today’s Goal: </a:t>
            </a:r>
            <a:br>
              <a:rPr lang="en-US" dirty="0" smtClean="0"/>
            </a:br>
            <a:r>
              <a:rPr lang="en-US" dirty="0" smtClean="0"/>
              <a:t>Identify What is Working and Needs</a:t>
            </a:r>
            <a:endParaRPr lang="en-US" dirty="0"/>
          </a:p>
        </p:txBody>
      </p:sp>
    </p:spTree>
    <p:extLst>
      <p:ext uri="{BB962C8B-B14F-4D97-AF65-F5344CB8AC3E}">
        <p14:creationId xmlns:p14="http://schemas.microsoft.com/office/powerpoint/2010/main" val="375979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Outcomes</a:t>
            </a:r>
            <a:endParaRPr lang="en-US" dirty="0"/>
          </a:p>
        </p:txBody>
      </p:sp>
      <p:sp>
        <p:nvSpPr>
          <p:cNvPr id="5" name="Text Placeholder 4"/>
          <p:cNvSpPr>
            <a:spLocks noGrp="1"/>
          </p:cNvSpPr>
          <p:nvPr>
            <p:ph type="body" idx="1"/>
          </p:nvPr>
        </p:nvSpPr>
        <p:spPr>
          <a:xfrm>
            <a:off x="1162579" y="1132114"/>
            <a:ext cx="4607188" cy="576262"/>
          </a:xfrm>
        </p:spPr>
        <p:txBody>
          <a:bodyPr/>
          <a:lstStyle/>
          <a:p>
            <a:r>
              <a:rPr lang="en-US" dirty="0"/>
              <a:t>November Meeting</a:t>
            </a:r>
          </a:p>
        </p:txBody>
      </p:sp>
      <p:sp>
        <p:nvSpPr>
          <p:cNvPr id="4" name="Content Placeholder 3"/>
          <p:cNvSpPr txBox="1">
            <a:spLocks noGrp="1"/>
          </p:cNvSpPr>
          <p:nvPr>
            <p:ph sz="half" idx="2"/>
          </p:nvPr>
        </p:nvSpPr>
        <p:spPr>
          <a:xfrm>
            <a:off x="874711" y="1734456"/>
            <a:ext cx="4895056" cy="2455862"/>
          </a:xfrm>
          <a:prstGeom prst="rect">
            <a:avLst/>
          </a:prstGeom>
          <a:noFill/>
        </p:spPr>
        <p:txBody>
          <a:bodyPr wrap="square" rtlCol="0">
            <a:spAutoFit/>
          </a:bodyPr>
          <a:lstStyle/>
          <a:p>
            <a:pPr marL="514350" indent="-514350">
              <a:buFont typeface="+mj-lt"/>
              <a:buAutoNum type="arabicPeriod"/>
            </a:pPr>
            <a:r>
              <a:rPr lang="en-US" sz="2800" dirty="0" smtClean="0">
                <a:solidFill>
                  <a:schemeClr val="accent1">
                    <a:lumMod val="50000"/>
                  </a:schemeClr>
                </a:solidFill>
              </a:rPr>
              <a:t>What is working (existing services)?</a:t>
            </a:r>
          </a:p>
          <a:p>
            <a:pPr marL="514350" indent="-514350">
              <a:buFont typeface="+mj-lt"/>
              <a:buAutoNum type="arabicPeriod"/>
            </a:pPr>
            <a:r>
              <a:rPr lang="en-US" sz="2800" dirty="0" smtClean="0">
                <a:solidFill>
                  <a:schemeClr val="accent1">
                    <a:lumMod val="50000"/>
                  </a:schemeClr>
                </a:solidFill>
              </a:rPr>
              <a:t>What is an area of need?</a:t>
            </a:r>
          </a:p>
          <a:p>
            <a:pPr marL="514350" indent="-514350">
              <a:buFont typeface="+mj-lt"/>
              <a:buAutoNum type="arabicPeriod"/>
            </a:pPr>
            <a:r>
              <a:rPr lang="en-US" sz="2800" dirty="0" smtClean="0">
                <a:solidFill>
                  <a:schemeClr val="accent1">
                    <a:lumMod val="50000"/>
                  </a:schemeClr>
                </a:solidFill>
              </a:rPr>
              <a:t>Brainstorm: Solutions </a:t>
            </a:r>
            <a:r>
              <a:rPr lang="mr-IN" sz="2800" dirty="0" smtClean="0">
                <a:solidFill>
                  <a:schemeClr val="accent1">
                    <a:lumMod val="50000"/>
                  </a:schemeClr>
                </a:solidFill>
              </a:rPr>
              <a:t>–</a:t>
            </a:r>
            <a:r>
              <a:rPr lang="en-US" sz="2800" dirty="0" smtClean="0">
                <a:solidFill>
                  <a:schemeClr val="accent1">
                    <a:lumMod val="50000"/>
                  </a:schemeClr>
                </a:solidFill>
              </a:rPr>
              <a:t> Activities - Events </a:t>
            </a:r>
          </a:p>
          <a:p>
            <a:pPr marL="514350" indent="-514350">
              <a:buFont typeface="+mj-lt"/>
              <a:buAutoNum type="arabicPeriod"/>
            </a:pPr>
            <a:r>
              <a:rPr lang="en-US" sz="2800" dirty="0" smtClean="0">
                <a:solidFill>
                  <a:schemeClr val="accent1">
                    <a:lumMod val="50000"/>
                  </a:schemeClr>
                </a:solidFill>
              </a:rPr>
              <a:t>Resources needed</a:t>
            </a:r>
            <a:endParaRPr lang="en-US" sz="2800" dirty="0">
              <a:solidFill>
                <a:schemeClr val="accent1">
                  <a:lumMod val="50000"/>
                </a:schemeClr>
              </a:solidFill>
            </a:endParaRPr>
          </a:p>
        </p:txBody>
      </p:sp>
      <p:sp>
        <p:nvSpPr>
          <p:cNvPr id="6" name="Text Placeholder 5"/>
          <p:cNvSpPr>
            <a:spLocks noGrp="1"/>
          </p:cNvSpPr>
          <p:nvPr>
            <p:ph type="body" sz="quarter" idx="3"/>
          </p:nvPr>
        </p:nvSpPr>
        <p:spPr>
          <a:xfrm>
            <a:off x="6607967" y="1158194"/>
            <a:ext cx="4622537" cy="576262"/>
          </a:xfrm>
        </p:spPr>
        <p:txBody>
          <a:bodyPr/>
          <a:lstStyle/>
          <a:p>
            <a:r>
              <a:rPr lang="en-US" dirty="0" smtClean="0"/>
              <a:t>January Meeting</a:t>
            </a:r>
            <a:endParaRPr lang="en-US" dirty="0"/>
          </a:p>
        </p:txBody>
      </p:sp>
      <p:sp>
        <p:nvSpPr>
          <p:cNvPr id="7" name="Content Placeholder 6"/>
          <p:cNvSpPr>
            <a:spLocks noGrp="1"/>
          </p:cNvSpPr>
          <p:nvPr>
            <p:ph sz="quarter" idx="4"/>
          </p:nvPr>
        </p:nvSpPr>
        <p:spPr>
          <a:xfrm>
            <a:off x="6471707" y="1760536"/>
            <a:ext cx="4895056" cy="2455862"/>
          </a:xfrm>
        </p:spPr>
        <p:txBody>
          <a:bodyPr>
            <a:normAutofit/>
          </a:bodyPr>
          <a:lstStyle/>
          <a:p>
            <a:pPr marL="342900" indent="-342900">
              <a:buFont typeface="+mj-lt"/>
              <a:buAutoNum type="arabicPeriod"/>
            </a:pPr>
            <a:r>
              <a:rPr lang="en-US" sz="2800" dirty="0" smtClean="0"/>
              <a:t>Brainstorm Solution that this group can help implement</a:t>
            </a:r>
          </a:p>
          <a:p>
            <a:pPr marL="342900" indent="-342900">
              <a:buFont typeface="+mj-lt"/>
              <a:buAutoNum type="arabicPeriod"/>
            </a:pPr>
            <a:r>
              <a:rPr lang="en-US" sz="2800" dirty="0" smtClean="0"/>
              <a:t>Develop a plan for next school year</a:t>
            </a:r>
            <a:endParaRPr lang="en-US" sz="2800" dirty="0"/>
          </a:p>
        </p:txBody>
      </p:sp>
    </p:spTree>
    <p:extLst>
      <p:ext uri="{BB962C8B-B14F-4D97-AF65-F5344CB8AC3E}">
        <p14:creationId xmlns:p14="http://schemas.microsoft.com/office/powerpoint/2010/main" val="39338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352" y="526616"/>
            <a:ext cx="10304648" cy="6438262"/>
          </a:xfrm>
          <a:prstGeom prst="rect">
            <a:avLst/>
          </a:prstGeom>
        </p:spPr>
      </p:pic>
      <p:sp>
        <p:nvSpPr>
          <p:cNvPr id="5" name="TextBox 4"/>
          <p:cNvSpPr txBox="1"/>
          <p:nvPr/>
        </p:nvSpPr>
        <p:spPr>
          <a:xfrm>
            <a:off x="237506" y="64951"/>
            <a:ext cx="4916385" cy="461665"/>
          </a:xfrm>
          <a:prstGeom prst="rect">
            <a:avLst/>
          </a:prstGeom>
          <a:noFill/>
        </p:spPr>
        <p:txBody>
          <a:bodyPr wrap="square" rtlCol="0">
            <a:spAutoFit/>
          </a:bodyPr>
          <a:lstStyle/>
          <a:p>
            <a:r>
              <a:rPr lang="en-US" sz="2400" b="1" dirty="0" smtClean="0">
                <a:solidFill>
                  <a:srgbClr val="FF0000"/>
                </a:solidFill>
              </a:rPr>
              <a:t>1. Family Engagement</a:t>
            </a:r>
            <a:endParaRPr lang="en-US" sz="2400" b="1" dirty="0">
              <a:solidFill>
                <a:srgbClr val="FF0000"/>
              </a:solidFill>
            </a:endParaRPr>
          </a:p>
        </p:txBody>
      </p:sp>
    </p:spTree>
    <p:extLst>
      <p:ext uri="{BB962C8B-B14F-4D97-AF65-F5344CB8AC3E}">
        <p14:creationId xmlns:p14="http://schemas.microsoft.com/office/powerpoint/2010/main" val="61876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8950"/>
              </p:ext>
            </p:extLst>
          </p:nvPr>
        </p:nvGraphicFramePr>
        <p:xfrm>
          <a:off x="761999" y="511629"/>
          <a:ext cx="10809516" cy="4622564"/>
        </p:xfrm>
        <a:graphic>
          <a:graphicData uri="http://schemas.openxmlformats.org/drawingml/2006/table">
            <a:tbl>
              <a:tblPr>
                <a:tableStyleId>{5C22544A-7EE6-4342-B048-85BDC9FD1C3A}</a:tableStyleId>
              </a:tblPr>
              <a:tblGrid>
                <a:gridCol w="2702379"/>
                <a:gridCol w="2702379"/>
                <a:gridCol w="2702379"/>
                <a:gridCol w="2702379"/>
              </a:tblGrid>
              <a:tr h="439113">
                <a:tc gridSpan="2">
                  <a:txBody>
                    <a:bodyPr/>
                    <a:lstStyle/>
                    <a:p>
                      <a:pPr algn="l" fontAlgn="b"/>
                      <a:r>
                        <a:rPr lang="en-US" sz="3600" u="none" strike="noStrike" dirty="0">
                          <a:effectLst/>
                        </a:rPr>
                        <a:t>Family Engagement</a:t>
                      </a:r>
                      <a:endParaRPr lang="en-US" sz="3600" b="1" i="0" u="none" strike="noStrike" dirty="0">
                        <a:solidFill>
                          <a:srgbClr val="000000"/>
                        </a:solidFill>
                        <a:effectLst/>
                        <a:latin typeface="Calibri" charset="0"/>
                      </a:endParaRPr>
                    </a:p>
                  </a:txBody>
                  <a:tcPr marL="6350" marR="6350" marT="6350" marB="0" anchor="b"/>
                </a:tc>
                <a:tc hMerge="1">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r>
              <a:tr h="369779">
                <a:tc>
                  <a:txBody>
                    <a:bodyPr/>
                    <a:lstStyle/>
                    <a:p>
                      <a:pPr algn="ctr" fontAlgn="b"/>
                      <a:r>
                        <a:rPr lang="en-US" sz="1800" b="1" u="none" strike="noStrike" dirty="0" smtClean="0">
                          <a:effectLst/>
                        </a:rPr>
                        <a:t>Working/Existing</a:t>
                      </a:r>
                      <a:endParaRPr lang="en-US" sz="1800" b="1" i="0" u="none" strike="noStrike" dirty="0">
                        <a:solidFill>
                          <a:srgbClr val="000000"/>
                        </a:solidFill>
                        <a:effectLst/>
                        <a:latin typeface="Calibri" charset="0"/>
                      </a:endParaRPr>
                    </a:p>
                  </a:txBody>
                  <a:tcPr marL="6350" marR="6350" marT="6350" marB="0" anchor="b"/>
                </a:tc>
                <a:tc>
                  <a:txBody>
                    <a:bodyPr/>
                    <a:lstStyle/>
                    <a:p>
                      <a:pPr algn="ctr" fontAlgn="b"/>
                      <a:r>
                        <a:rPr lang="en-US" sz="1800" b="1" u="none" strike="noStrike" dirty="0">
                          <a:effectLst/>
                        </a:rPr>
                        <a:t>Needs</a:t>
                      </a:r>
                      <a:endParaRPr lang="en-US" sz="1800" b="1" i="0" u="none" strike="noStrike" dirty="0">
                        <a:solidFill>
                          <a:srgbClr val="000000"/>
                        </a:solidFill>
                        <a:effectLst/>
                        <a:latin typeface="Calibri" charset="0"/>
                      </a:endParaRPr>
                    </a:p>
                  </a:txBody>
                  <a:tcPr marL="6350" marR="6350" marT="6350" marB="0" anchor="b"/>
                </a:tc>
                <a:tc>
                  <a:txBody>
                    <a:bodyPr/>
                    <a:lstStyle/>
                    <a:p>
                      <a:pPr algn="ctr" fontAlgn="b"/>
                      <a:r>
                        <a:rPr lang="en-US" sz="1800" b="1" u="none" strike="noStrike" dirty="0">
                          <a:effectLst/>
                        </a:rPr>
                        <a:t>Brainstorm </a:t>
                      </a:r>
                      <a:endParaRPr lang="en-US" sz="1800" b="1" i="0" u="none" strike="noStrike" dirty="0">
                        <a:solidFill>
                          <a:srgbClr val="000000"/>
                        </a:solidFill>
                        <a:effectLst/>
                        <a:latin typeface="Calibri" charset="0"/>
                      </a:endParaRPr>
                    </a:p>
                  </a:txBody>
                  <a:tcPr marL="6350" marR="6350" marT="6350" marB="0" anchor="b"/>
                </a:tc>
                <a:tc>
                  <a:txBody>
                    <a:bodyPr/>
                    <a:lstStyle/>
                    <a:p>
                      <a:pPr algn="ctr" fontAlgn="b"/>
                      <a:r>
                        <a:rPr lang="en-US" sz="1800" b="1" u="none" strike="noStrike" dirty="0">
                          <a:effectLst/>
                        </a:rPr>
                        <a:t>Resources</a:t>
                      </a:r>
                      <a:endParaRPr lang="en-US" sz="1800" b="1" i="0" u="none" strike="noStrike" dirty="0">
                        <a:solidFill>
                          <a:srgbClr val="000000"/>
                        </a:solidFill>
                        <a:effectLst/>
                        <a:latin typeface="Calibri" charset="0"/>
                      </a:endParaRPr>
                    </a:p>
                  </a:txBody>
                  <a:tcPr marL="6350" marR="6350" marT="6350" marB="0" anchor="b"/>
                </a:tc>
              </a:tr>
              <a:tr h="739559">
                <a:tc>
                  <a:txBody>
                    <a:bodyPr/>
                    <a:lstStyle/>
                    <a:p>
                      <a:pPr algn="l" fontAlgn="t"/>
                      <a:r>
                        <a:rPr lang="en-US" sz="1400" u="none" strike="noStrike" dirty="0">
                          <a:effectLst/>
                        </a:rPr>
                        <a:t>Newsletters</a:t>
                      </a:r>
                      <a:endParaRPr lang="en-US" sz="1400" b="0" i="0" u="none" strike="noStrike" dirty="0">
                        <a:solidFill>
                          <a:srgbClr val="000000"/>
                        </a:solidFill>
                        <a:effectLst/>
                        <a:latin typeface="Calibri" charset="0"/>
                      </a:endParaRPr>
                    </a:p>
                  </a:txBody>
                  <a:tcPr marL="6350" marR="6350" marT="6350" marB="0" anchor="ctr"/>
                </a:tc>
                <a:tc>
                  <a:txBody>
                    <a:bodyPr/>
                    <a:lstStyle/>
                    <a:p>
                      <a:pPr algn="l" fontAlgn="t"/>
                      <a:r>
                        <a:rPr lang="en-US" sz="1400" u="none" strike="noStrike">
                          <a:effectLst/>
                        </a:rPr>
                        <a:t>Sell the expo more</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dirty="0">
                          <a:effectLst/>
                        </a:rPr>
                        <a:t>good participation at KTC open house</a:t>
                      </a:r>
                      <a:endParaRPr lang="en-US" sz="1400" b="0" i="0" u="none" strike="noStrike" dirty="0">
                        <a:solidFill>
                          <a:srgbClr val="000000"/>
                        </a:solidFill>
                        <a:effectLst/>
                        <a:latin typeface="Calibri" charset="0"/>
                      </a:endParaRPr>
                    </a:p>
                  </a:txBody>
                  <a:tcPr marL="6350" marR="6350" marT="6350" marB="0" anchor="ctr"/>
                </a:tc>
                <a:tc>
                  <a:txBody>
                    <a:bodyPr/>
                    <a:lstStyle/>
                    <a:p>
                      <a:pPr algn="l" fontAlgn="t"/>
                      <a:r>
                        <a:rPr lang="en-US" sz="1400" u="none" strike="noStrike">
                          <a:effectLst/>
                        </a:rPr>
                        <a:t>Need more parent frinedly resources</a:t>
                      </a:r>
                      <a:endParaRPr lang="en-US" sz="1400" b="0" i="0" u="none" strike="noStrike">
                        <a:solidFill>
                          <a:srgbClr val="000000"/>
                        </a:solidFill>
                        <a:effectLst/>
                        <a:latin typeface="Calibri" charset="0"/>
                      </a:endParaRPr>
                    </a:p>
                  </a:txBody>
                  <a:tcPr marL="6350" marR="6350" marT="6350" marB="0" anchor="ctr"/>
                </a:tc>
              </a:tr>
              <a:tr h="739559">
                <a:tc>
                  <a:txBody>
                    <a:bodyPr/>
                    <a:lstStyle/>
                    <a:p>
                      <a:pPr algn="l" fontAlgn="t"/>
                      <a:r>
                        <a:rPr lang="en-US" sz="1400" u="none" strike="noStrike">
                          <a:effectLst/>
                        </a:rPr>
                        <a:t>Email</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agency navigation is difficult</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Communication plan - </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Comparison chart - diploma vs vocational track</a:t>
                      </a:r>
                      <a:endParaRPr lang="en-US" sz="1400" b="0" i="0" u="none" strike="noStrike">
                        <a:solidFill>
                          <a:srgbClr val="000000"/>
                        </a:solidFill>
                        <a:effectLst/>
                        <a:latin typeface="Calibri" charset="0"/>
                      </a:endParaRPr>
                    </a:p>
                  </a:txBody>
                  <a:tcPr marL="6350" marR="6350" marT="6350" marB="0" anchor="ctr"/>
                </a:tc>
              </a:tr>
              <a:tr h="739559">
                <a:tc>
                  <a:txBody>
                    <a:bodyPr/>
                    <a:lstStyle/>
                    <a:p>
                      <a:pPr algn="l" fontAlgn="t"/>
                      <a:r>
                        <a:rPr lang="en-US" sz="1400" u="none" strike="noStrike">
                          <a:effectLst/>
                        </a:rPr>
                        <a:t>Expos</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parent struggle themselves</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dirty="0">
                          <a:effectLst/>
                        </a:rPr>
                        <a:t>SSI and guardianship are important topics</a:t>
                      </a:r>
                      <a:endParaRPr lang="en-US" sz="1400" b="0" i="0" u="none" strike="noStrike" dirty="0">
                        <a:solidFill>
                          <a:srgbClr val="000000"/>
                        </a:solidFill>
                        <a:effectLst/>
                        <a:latin typeface="Calibri" charset="0"/>
                      </a:endParaRPr>
                    </a:p>
                  </a:txBody>
                  <a:tcPr marL="6350" marR="6350" marT="6350" marB="0" anchor="ctr"/>
                </a:tc>
                <a:tc>
                  <a:txBody>
                    <a:bodyPr/>
                    <a:lstStyle/>
                    <a:p>
                      <a:pPr algn="l" fontAlgn="t"/>
                      <a:r>
                        <a:rPr lang="en-US" sz="1400" u="none" strike="noStrike">
                          <a:effectLst/>
                        </a:rPr>
                        <a:t>A #411 for transition</a:t>
                      </a:r>
                      <a:endParaRPr lang="en-US" sz="1400" b="0" i="0" u="none" strike="noStrike">
                        <a:solidFill>
                          <a:srgbClr val="000000"/>
                        </a:solidFill>
                        <a:effectLst/>
                        <a:latin typeface="Calibri" charset="0"/>
                      </a:endParaRPr>
                    </a:p>
                  </a:txBody>
                  <a:tcPr marL="6350" marR="6350" marT="6350" marB="0" anchor="ctr"/>
                </a:tc>
              </a:tr>
              <a:tr h="739559">
                <a:tc>
                  <a:txBody>
                    <a:bodyPr/>
                    <a:lstStyle/>
                    <a:p>
                      <a:pPr algn="l" fontAlgn="t"/>
                      <a:r>
                        <a:rPr lang="sk-SK" sz="1400" u="none" strike="noStrike">
                          <a:effectLst/>
                        </a:rPr>
                        <a:t> </a:t>
                      </a:r>
                      <a:endParaRPr lang="sk-SK"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parent involvement at IEPs</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dirty="0">
                          <a:effectLst/>
                        </a:rPr>
                        <a:t>Not </a:t>
                      </a:r>
                      <a:r>
                        <a:rPr lang="en-US" sz="1400" u="none" strike="noStrike" dirty="0" smtClean="0">
                          <a:effectLst/>
                        </a:rPr>
                        <a:t>singular </a:t>
                      </a:r>
                      <a:r>
                        <a:rPr lang="en-US" sz="1400" u="none" strike="noStrike" dirty="0">
                          <a:effectLst/>
                        </a:rPr>
                        <a:t>events (create community)</a:t>
                      </a:r>
                      <a:endParaRPr lang="en-US" sz="1400" b="0" i="0" u="none" strike="noStrike" dirty="0">
                        <a:solidFill>
                          <a:srgbClr val="000000"/>
                        </a:solidFill>
                        <a:effectLst/>
                        <a:latin typeface="Calibri" charset="0"/>
                      </a:endParaRPr>
                    </a:p>
                  </a:txBody>
                  <a:tcPr marL="6350" marR="6350" marT="6350" marB="0" anchor="ctr"/>
                </a:tc>
                <a:tc>
                  <a:txBody>
                    <a:bodyPr/>
                    <a:lstStyle/>
                    <a:p>
                      <a:pPr algn="l" fontAlgn="t"/>
                      <a:r>
                        <a:rPr lang="sk-SK" sz="1400" u="none" strike="noStrike">
                          <a:effectLst/>
                        </a:rPr>
                        <a:t> </a:t>
                      </a:r>
                      <a:endParaRPr lang="sk-SK" sz="1400" b="0" i="0" u="none" strike="noStrike">
                        <a:solidFill>
                          <a:srgbClr val="000000"/>
                        </a:solidFill>
                        <a:effectLst/>
                        <a:latin typeface="Calibri" charset="0"/>
                      </a:endParaRPr>
                    </a:p>
                  </a:txBody>
                  <a:tcPr marL="6350" marR="6350" marT="6350" marB="0" anchor="ctr"/>
                </a:tc>
              </a:tr>
              <a:tr h="739559">
                <a:tc>
                  <a:txBody>
                    <a:bodyPr/>
                    <a:lstStyle/>
                    <a:p>
                      <a:pPr algn="l" fontAlgn="t"/>
                      <a:r>
                        <a:rPr lang="sk-SK" sz="1400" u="none" strike="noStrike">
                          <a:effectLst/>
                        </a:rPr>
                        <a:t> </a:t>
                      </a:r>
                      <a:endParaRPr lang="sk-SK"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a:effectLst/>
                        </a:rPr>
                        <a:t>Empower parents and build skills</a:t>
                      </a:r>
                      <a:endParaRPr lang="en-US" sz="1400" b="0" i="0" u="none" strike="noStrike">
                        <a:solidFill>
                          <a:srgbClr val="000000"/>
                        </a:solidFill>
                        <a:effectLst/>
                        <a:latin typeface="Calibri" charset="0"/>
                      </a:endParaRPr>
                    </a:p>
                  </a:txBody>
                  <a:tcPr marL="6350" marR="6350" marT="6350" marB="0" anchor="ctr"/>
                </a:tc>
                <a:tc>
                  <a:txBody>
                    <a:bodyPr/>
                    <a:lstStyle/>
                    <a:p>
                      <a:pPr algn="l" fontAlgn="t"/>
                      <a:r>
                        <a:rPr lang="en-US" sz="1400" u="none" strike="noStrike" dirty="0">
                          <a:effectLst/>
                        </a:rPr>
                        <a:t>Need awareness level and explore level events and resources</a:t>
                      </a:r>
                      <a:endParaRPr lang="en-US" sz="1400" b="0" i="0" u="none" strike="noStrike" dirty="0">
                        <a:solidFill>
                          <a:srgbClr val="000000"/>
                        </a:solidFill>
                        <a:effectLst/>
                        <a:latin typeface="Calibri" charset="0"/>
                      </a:endParaRPr>
                    </a:p>
                  </a:txBody>
                  <a:tcPr marL="6350" marR="6350" marT="6350" marB="0" anchor="ctr"/>
                </a:tc>
                <a:tc>
                  <a:txBody>
                    <a:bodyPr/>
                    <a:lstStyle/>
                    <a:p>
                      <a:pPr algn="l" fontAlgn="t"/>
                      <a:r>
                        <a:rPr lang="sk-SK" sz="1400" u="none" strike="noStrike" dirty="0">
                          <a:effectLst/>
                        </a:rPr>
                        <a:t> </a:t>
                      </a:r>
                      <a:endParaRPr lang="sk-SK" sz="1400" b="0" i="0" u="none" strike="noStrike" dirty="0">
                        <a:solidFill>
                          <a:srgbClr val="000000"/>
                        </a:solidFill>
                        <a:effectLst/>
                        <a:latin typeface="Calibri" charset="0"/>
                      </a:endParaRPr>
                    </a:p>
                  </a:txBody>
                  <a:tcPr marL="6350" marR="6350" marT="6350" marB="0" anchor="ctr"/>
                </a:tc>
              </a:tr>
            </a:tbl>
          </a:graphicData>
        </a:graphic>
      </p:graphicFrame>
    </p:spTree>
    <p:extLst>
      <p:ext uri="{BB962C8B-B14F-4D97-AF65-F5344CB8AC3E}">
        <p14:creationId xmlns:p14="http://schemas.microsoft.com/office/powerpoint/2010/main" val="165497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Outcome</a:t>
            </a:r>
            <a:endParaRPr lang="en-US" dirty="0"/>
          </a:p>
        </p:txBody>
      </p:sp>
      <p:sp>
        <p:nvSpPr>
          <p:cNvPr id="5" name="Text Placeholder 4"/>
          <p:cNvSpPr>
            <a:spLocks noGrp="1"/>
          </p:cNvSpPr>
          <p:nvPr>
            <p:ph type="body" idx="1"/>
          </p:nvPr>
        </p:nvSpPr>
        <p:spPr>
          <a:xfrm>
            <a:off x="1628245" y="1049389"/>
            <a:ext cx="4607188" cy="576262"/>
          </a:xfrm>
        </p:spPr>
        <p:txBody>
          <a:bodyPr/>
          <a:lstStyle/>
          <a:p>
            <a:r>
              <a:rPr lang="en-US" smtClean="0"/>
              <a:t>Agenda</a:t>
            </a:r>
            <a:endParaRPr lang="en-US"/>
          </a:p>
        </p:txBody>
      </p:sp>
      <p:sp>
        <p:nvSpPr>
          <p:cNvPr id="3" name="Content Placeholder 2"/>
          <p:cNvSpPr>
            <a:spLocks noGrp="1"/>
          </p:cNvSpPr>
          <p:nvPr>
            <p:ph sz="half" idx="2"/>
          </p:nvPr>
        </p:nvSpPr>
        <p:spPr>
          <a:xfrm>
            <a:off x="947057" y="1531421"/>
            <a:ext cx="5432309" cy="4379521"/>
          </a:xfrm>
        </p:spPr>
        <p:txBody>
          <a:bodyPr>
            <a:normAutofit fontScale="92500" lnSpcReduction="10000"/>
          </a:bodyPr>
          <a:lstStyle/>
          <a:p>
            <a:r>
              <a:rPr lang="en-US" dirty="0" smtClean="0"/>
              <a:t>Welcome and Network</a:t>
            </a:r>
          </a:p>
          <a:p>
            <a:r>
              <a:rPr lang="en-US" dirty="0" smtClean="0"/>
              <a:t>Agency Showcase </a:t>
            </a:r>
            <a:r>
              <a:rPr lang="mr-IN" dirty="0" smtClean="0"/>
              <a:t>–</a:t>
            </a:r>
            <a:r>
              <a:rPr lang="en-US" dirty="0" smtClean="0"/>
              <a:t> Ability Employment Services</a:t>
            </a:r>
          </a:p>
          <a:p>
            <a:r>
              <a:rPr lang="en-US" dirty="0" smtClean="0"/>
              <a:t>Agency Reports and Updates</a:t>
            </a:r>
          </a:p>
          <a:p>
            <a:r>
              <a:rPr lang="en-US" dirty="0" smtClean="0"/>
              <a:t>List of Kent County Agencies </a:t>
            </a:r>
            <a:r>
              <a:rPr lang="mr-IN" dirty="0" smtClean="0"/>
              <a:t>–</a:t>
            </a:r>
            <a:r>
              <a:rPr lang="en-US" dirty="0" smtClean="0"/>
              <a:t> Review and Update</a:t>
            </a:r>
          </a:p>
          <a:p>
            <a:r>
              <a:rPr lang="en-US" dirty="0" smtClean="0"/>
              <a:t>Transition Events</a:t>
            </a:r>
          </a:p>
          <a:p>
            <a:pPr lvl="1"/>
            <a:r>
              <a:rPr lang="en-US" dirty="0" smtClean="0"/>
              <a:t>Transition Expo</a:t>
            </a:r>
          </a:p>
          <a:p>
            <a:pPr lvl="1"/>
            <a:r>
              <a:rPr lang="en-US" dirty="0" err="1" smtClean="0"/>
              <a:t>MiCareer</a:t>
            </a:r>
            <a:r>
              <a:rPr lang="en-US" dirty="0" smtClean="0"/>
              <a:t> Quest</a:t>
            </a:r>
          </a:p>
          <a:p>
            <a:r>
              <a:rPr lang="en-US" dirty="0" smtClean="0"/>
              <a:t>MDE Memo </a:t>
            </a:r>
            <a:r>
              <a:rPr lang="mr-IN" dirty="0" smtClean="0"/>
              <a:t>–</a:t>
            </a:r>
            <a:r>
              <a:rPr lang="en-US" dirty="0" smtClean="0"/>
              <a:t> Inviting Agencies</a:t>
            </a:r>
          </a:p>
          <a:p>
            <a:pPr lvl="1"/>
            <a:r>
              <a:rPr lang="en-US" dirty="0" smtClean="0"/>
              <a:t>Guidance for Districts</a:t>
            </a:r>
          </a:p>
          <a:p>
            <a:r>
              <a:rPr lang="en-US" dirty="0" smtClean="0"/>
              <a:t>Transition System </a:t>
            </a:r>
            <a:r>
              <a:rPr lang="mr-IN" dirty="0" smtClean="0"/>
              <a:t>–</a:t>
            </a:r>
            <a:r>
              <a:rPr lang="en-US" dirty="0" smtClean="0"/>
              <a:t> 2018-2019 Plan</a:t>
            </a:r>
          </a:p>
          <a:p>
            <a:pPr lvl="1"/>
            <a:r>
              <a:rPr lang="en-US" dirty="0" smtClean="0"/>
              <a:t>Family Engagement</a:t>
            </a:r>
          </a:p>
          <a:p>
            <a:pPr lvl="1"/>
            <a:r>
              <a:rPr lang="en-US" dirty="0" smtClean="0"/>
              <a:t>Student Development </a:t>
            </a:r>
            <a:r>
              <a:rPr lang="mr-IN" dirty="0" smtClean="0"/>
              <a:t>–</a:t>
            </a:r>
            <a:r>
              <a:rPr lang="en-US" dirty="0" smtClean="0"/>
              <a:t> Focus son Social Development</a:t>
            </a:r>
          </a:p>
          <a:p>
            <a:pPr lvl="1"/>
            <a:endParaRPr lang="en-US" dirty="0" smtClean="0"/>
          </a:p>
        </p:txBody>
      </p:sp>
      <p:sp>
        <p:nvSpPr>
          <p:cNvPr id="6" name="Text Placeholder 5"/>
          <p:cNvSpPr>
            <a:spLocks noGrp="1"/>
          </p:cNvSpPr>
          <p:nvPr>
            <p:ph type="body" sz="quarter" idx="3"/>
          </p:nvPr>
        </p:nvSpPr>
        <p:spPr>
          <a:xfrm>
            <a:off x="6607967" y="1070913"/>
            <a:ext cx="4622537" cy="576262"/>
          </a:xfrm>
        </p:spPr>
        <p:txBody>
          <a:bodyPr/>
          <a:lstStyle/>
          <a:p>
            <a:r>
              <a:rPr lang="en-US" dirty="0" smtClean="0"/>
              <a:t>Outcomes</a:t>
            </a:r>
            <a:endParaRPr lang="en-US" dirty="0"/>
          </a:p>
        </p:txBody>
      </p:sp>
      <p:sp>
        <p:nvSpPr>
          <p:cNvPr id="7" name="Content Placeholder 6"/>
          <p:cNvSpPr>
            <a:spLocks noGrp="1"/>
          </p:cNvSpPr>
          <p:nvPr>
            <p:ph sz="quarter" idx="4"/>
          </p:nvPr>
        </p:nvSpPr>
        <p:spPr>
          <a:xfrm>
            <a:off x="6607967" y="1577459"/>
            <a:ext cx="4895056" cy="3845605"/>
          </a:xfrm>
        </p:spPr>
        <p:txBody>
          <a:bodyPr/>
          <a:lstStyle/>
          <a:p>
            <a:r>
              <a:rPr lang="en-US" dirty="0" smtClean="0"/>
              <a:t>CTC members will grow in their understanding Kent County Transition System so that we can ensure positive outcomes for all students</a:t>
            </a:r>
          </a:p>
          <a:p>
            <a:r>
              <a:rPr lang="en-US" dirty="0" smtClean="0"/>
              <a:t>CTC members will develop a plan for next school year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147" y="3396343"/>
            <a:ext cx="2102729" cy="1367195"/>
          </a:xfrm>
          <a:prstGeom prst="rect">
            <a:avLst/>
          </a:prstGeom>
        </p:spPr>
      </p:pic>
    </p:spTree>
    <p:extLst>
      <p:ext uri="{BB962C8B-B14F-4D97-AF65-F5344CB8AC3E}">
        <p14:creationId xmlns:p14="http://schemas.microsoft.com/office/powerpoint/2010/main" val="58817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a:t>
            </a:r>
            <a:endParaRPr lang="en-US" dirty="0"/>
          </a:p>
        </p:txBody>
      </p:sp>
      <p:sp>
        <p:nvSpPr>
          <p:cNvPr id="3" name="Content Placeholder 2"/>
          <p:cNvSpPr>
            <a:spLocks noGrp="1"/>
          </p:cNvSpPr>
          <p:nvPr>
            <p:ph idx="1"/>
          </p:nvPr>
        </p:nvSpPr>
        <p:spPr/>
        <p:txBody>
          <a:bodyPr/>
          <a:lstStyle/>
          <a:p>
            <a:pPr defTabSz="914400">
              <a:spcBef>
                <a:spcPts val="0"/>
              </a:spcBef>
              <a:spcAft>
                <a:spcPts val="0"/>
              </a:spcAft>
              <a:buClrTx/>
              <a:buSzTx/>
            </a:pPr>
            <a:r>
              <a:rPr lang="en-US" dirty="0" smtClean="0"/>
              <a:t>Table Groups</a:t>
            </a:r>
          </a:p>
          <a:p>
            <a:pPr lvl="1" defTabSz="914400">
              <a:spcBef>
                <a:spcPts val="0"/>
              </a:spcBef>
              <a:spcAft>
                <a:spcPts val="0"/>
              </a:spcAft>
              <a:buClrTx/>
              <a:buSzTx/>
            </a:pPr>
            <a:r>
              <a:rPr lang="en-US" dirty="0" smtClean="0"/>
              <a:t>Brainstorm: develop a list of events, services, activities that this group could implement next school year</a:t>
            </a:r>
          </a:p>
          <a:p>
            <a:pPr defTabSz="914400">
              <a:spcBef>
                <a:spcPts val="0"/>
              </a:spcBef>
              <a:spcAft>
                <a:spcPts val="0"/>
              </a:spcAft>
              <a:buClrTx/>
              <a:buSzTx/>
            </a:pPr>
            <a:r>
              <a:rPr lang="en-US" dirty="0" smtClean="0"/>
              <a:t>Whole Group</a:t>
            </a:r>
          </a:p>
          <a:p>
            <a:pPr lvl="1" defTabSz="914400">
              <a:spcBef>
                <a:spcPts val="0"/>
              </a:spcBef>
              <a:spcAft>
                <a:spcPts val="0"/>
              </a:spcAft>
              <a:buClrTx/>
              <a:buSzTx/>
            </a:pPr>
            <a:r>
              <a:rPr lang="en-US" dirty="0" smtClean="0"/>
              <a:t>Each member select the top 3 ideas</a:t>
            </a:r>
          </a:p>
          <a:p>
            <a:pPr lvl="2" defTabSz="914400">
              <a:spcBef>
                <a:spcPts val="0"/>
              </a:spcBef>
              <a:spcAft>
                <a:spcPts val="0"/>
              </a:spcAft>
              <a:buClrTx/>
              <a:buSzTx/>
            </a:pPr>
            <a:r>
              <a:rPr lang="en-US" dirty="0" smtClean="0"/>
              <a:t>Use the circle stickers to indicate your choices</a:t>
            </a:r>
            <a:endParaRPr lang="en-US" dirty="0"/>
          </a:p>
        </p:txBody>
      </p:sp>
    </p:spTree>
    <p:extLst>
      <p:ext uri="{BB962C8B-B14F-4D97-AF65-F5344CB8AC3E}">
        <p14:creationId xmlns:p14="http://schemas.microsoft.com/office/powerpoint/2010/main" val="1938201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634" y="761023"/>
            <a:ext cx="8221029" cy="6096977"/>
          </a:xfrm>
          <a:prstGeom prst="rect">
            <a:avLst/>
          </a:prstGeom>
        </p:spPr>
      </p:pic>
      <p:sp>
        <p:nvSpPr>
          <p:cNvPr id="4" name="TextBox 3"/>
          <p:cNvSpPr txBox="1"/>
          <p:nvPr/>
        </p:nvSpPr>
        <p:spPr>
          <a:xfrm>
            <a:off x="146778" y="153377"/>
            <a:ext cx="4916385" cy="461665"/>
          </a:xfrm>
          <a:prstGeom prst="rect">
            <a:avLst/>
          </a:prstGeom>
          <a:noFill/>
        </p:spPr>
        <p:txBody>
          <a:bodyPr wrap="square" rtlCol="0">
            <a:spAutoFit/>
          </a:bodyPr>
          <a:lstStyle/>
          <a:p>
            <a:r>
              <a:rPr lang="en-US" sz="2400" b="1" dirty="0" smtClean="0">
                <a:solidFill>
                  <a:srgbClr val="FF0000"/>
                </a:solidFill>
              </a:rPr>
              <a:t>2. Student Development</a:t>
            </a:r>
            <a:endParaRPr lang="en-US" sz="2400" b="1" dirty="0">
              <a:solidFill>
                <a:srgbClr val="FF0000"/>
              </a:solidFill>
            </a:endParaRPr>
          </a:p>
        </p:txBody>
      </p:sp>
    </p:spTree>
    <p:extLst>
      <p:ext uri="{BB962C8B-B14F-4D97-AF65-F5344CB8AC3E}">
        <p14:creationId xmlns:p14="http://schemas.microsoft.com/office/powerpoint/2010/main" val="19397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8475057"/>
              </p:ext>
            </p:extLst>
          </p:nvPr>
        </p:nvGraphicFramePr>
        <p:xfrm>
          <a:off x="468087" y="-87722"/>
          <a:ext cx="10319656" cy="6945722"/>
        </p:xfrm>
        <a:graphic>
          <a:graphicData uri="http://schemas.openxmlformats.org/drawingml/2006/table">
            <a:tbl>
              <a:tblPr>
                <a:tableStyleId>{5C22544A-7EE6-4342-B048-85BDC9FD1C3A}</a:tableStyleId>
              </a:tblPr>
              <a:tblGrid>
                <a:gridCol w="2579914"/>
                <a:gridCol w="2579914"/>
                <a:gridCol w="2579914"/>
                <a:gridCol w="2579914"/>
              </a:tblGrid>
              <a:tr h="543084">
                <a:tc gridSpan="2">
                  <a:txBody>
                    <a:bodyPr/>
                    <a:lstStyle/>
                    <a:p>
                      <a:pPr algn="l" fontAlgn="b"/>
                      <a:r>
                        <a:rPr lang="en-US" sz="3600" u="none" strike="noStrike" dirty="0">
                          <a:effectLst/>
                        </a:rPr>
                        <a:t>Student Development</a:t>
                      </a:r>
                      <a:endParaRPr lang="en-US" sz="3600" b="1" i="0" u="none" strike="noStrike" dirty="0">
                        <a:solidFill>
                          <a:srgbClr val="000000"/>
                        </a:solidFill>
                        <a:effectLst/>
                        <a:latin typeface="Calibri" charset="0"/>
                      </a:endParaRPr>
                    </a:p>
                  </a:txBody>
                  <a:tcPr marL="6350" marR="6350" marT="6350" marB="0" anchor="b"/>
                </a:tc>
                <a:tc hMerge="1">
                  <a:txBody>
                    <a:bodyPr/>
                    <a:lstStyle/>
                    <a:p>
                      <a:pPr algn="l" fontAlgn="b"/>
                      <a:endParaRPr lang="en-US" sz="1200" b="0" i="0" u="none" strike="noStrike" dirty="0">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r>
              <a:tr h="244823">
                <a:tc>
                  <a:txBody>
                    <a:bodyPr/>
                    <a:lstStyle/>
                    <a:p>
                      <a:pPr algn="ctr" fontAlgn="b"/>
                      <a:r>
                        <a:rPr lang="en-US" sz="1600" b="1" u="none" strike="noStrike" dirty="0" smtClean="0">
                          <a:effectLst/>
                        </a:rPr>
                        <a:t>Working/Existing</a:t>
                      </a:r>
                      <a:endParaRPr lang="en-US" sz="1600" b="1" i="0" u="none" strike="noStrike" dirty="0">
                        <a:solidFill>
                          <a:srgbClr val="000000"/>
                        </a:solidFill>
                        <a:effectLst/>
                        <a:latin typeface="Calibri" charset="0"/>
                      </a:endParaRPr>
                    </a:p>
                  </a:txBody>
                  <a:tcPr marL="6350" marR="6350" marT="6350" marB="0" anchor="b"/>
                </a:tc>
                <a:tc>
                  <a:txBody>
                    <a:bodyPr/>
                    <a:lstStyle/>
                    <a:p>
                      <a:pPr algn="ctr" fontAlgn="b"/>
                      <a:r>
                        <a:rPr lang="en-US" sz="1600" b="1" u="none" strike="noStrike">
                          <a:effectLst/>
                        </a:rPr>
                        <a:t>Needs</a:t>
                      </a:r>
                      <a:endParaRPr lang="en-US" sz="1600" b="1" i="0" u="none" strike="noStrike">
                        <a:solidFill>
                          <a:srgbClr val="000000"/>
                        </a:solidFill>
                        <a:effectLst/>
                        <a:latin typeface="Calibri" charset="0"/>
                      </a:endParaRPr>
                    </a:p>
                  </a:txBody>
                  <a:tcPr marL="6350" marR="6350" marT="6350" marB="0" anchor="b"/>
                </a:tc>
                <a:tc>
                  <a:txBody>
                    <a:bodyPr/>
                    <a:lstStyle/>
                    <a:p>
                      <a:pPr algn="ctr" fontAlgn="b"/>
                      <a:r>
                        <a:rPr lang="en-US" sz="1600" b="1" u="none" strike="noStrike" dirty="0">
                          <a:effectLst/>
                        </a:rPr>
                        <a:t>Brainstorm </a:t>
                      </a:r>
                      <a:endParaRPr lang="en-US" sz="1600" b="1" i="0" u="none" strike="noStrike" dirty="0">
                        <a:solidFill>
                          <a:srgbClr val="000000"/>
                        </a:solidFill>
                        <a:effectLst/>
                        <a:latin typeface="Calibri" charset="0"/>
                      </a:endParaRPr>
                    </a:p>
                  </a:txBody>
                  <a:tcPr marL="6350" marR="6350" marT="6350" marB="0" anchor="b"/>
                </a:tc>
                <a:tc>
                  <a:txBody>
                    <a:bodyPr/>
                    <a:lstStyle/>
                    <a:p>
                      <a:pPr algn="ctr" fontAlgn="b"/>
                      <a:r>
                        <a:rPr lang="en-US" sz="1600" b="1" u="none" strike="noStrike" dirty="0">
                          <a:effectLst/>
                        </a:rPr>
                        <a:t>Resources</a:t>
                      </a:r>
                      <a:endParaRPr lang="en-US" sz="1600" b="1" i="0" u="none" strike="noStrike" dirty="0">
                        <a:solidFill>
                          <a:srgbClr val="000000"/>
                        </a:solidFill>
                        <a:effectLst/>
                        <a:latin typeface="Calibri" charset="0"/>
                      </a:endParaRPr>
                    </a:p>
                  </a:txBody>
                  <a:tcPr marL="6350" marR="6350" marT="6350" marB="0" anchor="b"/>
                </a:tc>
              </a:tr>
              <a:tr h="722041">
                <a:tc>
                  <a:txBody>
                    <a:bodyPr/>
                    <a:lstStyle/>
                    <a:p>
                      <a:pPr algn="l" fontAlgn="t"/>
                      <a:r>
                        <a:rPr lang="en-US" sz="1600" u="none" strike="noStrike" dirty="0">
                          <a:effectLst/>
                        </a:rPr>
                        <a:t>PBIS K-12 - teaching expectations</a:t>
                      </a:r>
                      <a:endParaRPr lang="en-US" sz="1600" b="0" i="0" u="none" strike="noStrike" dirty="0">
                        <a:solidFill>
                          <a:srgbClr val="000000"/>
                        </a:solidFill>
                        <a:effectLst/>
                        <a:latin typeface="Calibri" charset="0"/>
                      </a:endParaRPr>
                    </a:p>
                  </a:txBody>
                  <a:tcPr marL="6350" marR="6350" marT="6350" marB="0"/>
                </a:tc>
                <a:tc>
                  <a:txBody>
                    <a:bodyPr/>
                    <a:lstStyle/>
                    <a:p>
                      <a:pPr algn="l" fontAlgn="t"/>
                      <a:r>
                        <a:rPr lang="en-US" sz="1600" u="none" strike="noStrike">
                          <a:effectLst/>
                        </a:rPr>
                        <a:t>Soft skills training - more intensive and how to apply</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develop instructional program between 11-12 grade</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family involvment and support</a:t>
                      </a:r>
                      <a:endParaRPr lang="en-US" sz="1600" b="0" i="0" u="none" strike="noStrike">
                        <a:solidFill>
                          <a:srgbClr val="000000"/>
                        </a:solidFill>
                        <a:effectLst/>
                        <a:latin typeface="Calibri" charset="0"/>
                      </a:endParaRPr>
                    </a:p>
                  </a:txBody>
                  <a:tcPr marL="6350" marR="6350" marT="6350" marB="0"/>
                </a:tc>
              </a:tr>
              <a:tr h="483432">
                <a:tc>
                  <a:txBody>
                    <a:bodyPr/>
                    <a:lstStyle/>
                    <a:p>
                      <a:pPr algn="l" fontAlgn="t"/>
                      <a:r>
                        <a:rPr lang="en-US" sz="1600" u="none" strike="noStrike" dirty="0">
                          <a:effectLst/>
                        </a:rPr>
                        <a:t>peer to peer</a:t>
                      </a:r>
                      <a:endParaRPr lang="en-US" sz="1600" b="0" i="0" u="none" strike="noStrike" dirty="0">
                        <a:solidFill>
                          <a:srgbClr val="000000"/>
                        </a:solidFill>
                        <a:effectLst/>
                        <a:latin typeface="Calibri" charset="0"/>
                      </a:endParaRPr>
                    </a:p>
                  </a:txBody>
                  <a:tcPr marL="6350" marR="6350" marT="6350" marB="0"/>
                </a:tc>
                <a:tc>
                  <a:txBody>
                    <a:bodyPr/>
                    <a:lstStyle/>
                    <a:p>
                      <a:pPr algn="l" fontAlgn="t"/>
                      <a:r>
                        <a:rPr lang="en-US" sz="1600" u="none" strike="noStrike">
                          <a:effectLst/>
                        </a:rPr>
                        <a:t>Boundries - peers, bosses, landlords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fine tune soft skill curriculum</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department of ed. Transition info</a:t>
                      </a:r>
                      <a:endParaRPr lang="en-US" sz="1600" b="0" i="0" u="none" strike="noStrike">
                        <a:solidFill>
                          <a:srgbClr val="000000"/>
                        </a:solidFill>
                        <a:effectLst/>
                        <a:latin typeface="Calibri" charset="0"/>
                      </a:endParaRPr>
                    </a:p>
                  </a:txBody>
                  <a:tcPr marL="6350" marR="6350" marT="6350" marB="0"/>
                </a:tc>
              </a:tr>
              <a:tr h="722041">
                <a:tc>
                  <a:txBody>
                    <a:bodyPr/>
                    <a:lstStyle/>
                    <a:p>
                      <a:pPr algn="l" fontAlgn="t"/>
                      <a:r>
                        <a:rPr lang="en-US" sz="1600" u="none" strike="noStrike" dirty="0" smtClean="0">
                          <a:effectLst/>
                        </a:rPr>
                        <a:t>employability </a:t>
                      </a:r>
                      <a:r>
                        <a:rPr lang="en-US" sz="1600" u="none" strike="noStrike" dirty="0">
                          <a:effectLst/>
                        </a:rPr>
                        <a:t>skills training</a:t>
                      </a:r>
                      <a:endParaRPr lang="en-US" sz="1600" b="0" i="0" u="none" strike="noStrike" dirty="0">
                        <a:solidFill>
                          <a:srgbClr val="000000"/>
                        </a:solidFill>
                        <a:effectLst/>
                        <a:latin typeface="Calibri" charset="0"/>
                      </a:endParaRPr>
                    </a:p>
                  </a:txBody>
                  <a:tcPr marL="6350" marR="6350" marT="6350" marB="0"/>
                </a:tc>
                <a:tc>
                  <a:txBody>
                    <a:bodyPr/>
                    <a:lstStyle/>
                    <a:p>
                      <a:pPr algn="l" fontAlgn="t"/>
                      <a:r>
                        <a:rPr lang="en-US" sz="1600" u="none" strike="noStrike" dirty="0">
                          <a:effectLst/>
                        </a:rPr>
                        <a:t>digital footprint</a:t>
                      </a:r>
                      <a:endParaRPr lang="en-US" sz="1600" b="0" i="0" u="none" strike="noStrike" dirty="0">
                        <a:solidFill>
                          <a:srgbClr val="000000"/>
                        </a:solidFill>
                        <a:effectLst/>
                        <a:latin typeface="Calibri" charset="0"/>
                      </a:endParaRPr>
                    </a:p>
                  </a:txBody>
                  <a:tcPr marL="6350" marR="6350" marT="6350" marB="0"/>
                </a:tc>
                <a:tc>
                  <a:txBody>
                    <a:bodyPr/>
                    <a:lstStyle/>
                    <a:p>
                      <a:pPr algn="l" fontAlgn="t"/>
                      <a:r>
                        <a:rPr lang="en-US" sz="1600" u="none" strike="noStrike">
                          <a:effectLst/>
                        </a:rPr>
                        <a:t>schools start transition skills devleopment at a younger age</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advocacy awareness</a:t>
                      </a:r>
                      <a:endParaRPr lang="en-US" sz="1600" b="0" i="0" u="none" strike="noStrike">
                        <a:solidFill>
                          <a:srgbClr val="000000"/>
                        </a:solidFill>
                        <a:effectLst/>
                        <a:latin typeface="Calibri" charset="0"/>
                      </a:endParaRPr>
                    </a:p>
                  </a:txBody>
                  <a:tcPr marL="6350" marR="6350" marT="6350" marB="0"/>
                </a:tc>
              </a:tr>
              <a:tr h="483432">
                <a:tc>
                  <a:txBody>
                    <a:bodyPr/>
                    <a:lstStyle/>
                    <a:p>
                      <a:pPr algn="l" fontAlgn="t"/>
                      <a:r>
                        <a:rPr lang="en-US" sz="1600" u="none" strike="noStrike">
                          <a:effectLst/>
                        </a:rPr>
                        <a:t>self advocacy classes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summer programs - teach and then apply</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increase in supported employment opportunites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more disability awareness</a:t>
                      </a:r>
                      <a:endParaRPr lang="en-US" sz="1600" b="0" i="0" u="none" strike="noStrike">
                        <a:solidFill>
                          <a:srgbClr val="000000"/>
                        </a:solidFill>
                        <a:effectLst/>
                        <a:latin typeface="Calibri" charset="0"/>
                      </a:endParaRPr>
                    </a:p>
                  </a:txBody>
                  <a:tcPr marL="6350" marR="6350" marT="6350" marB="0"/>
                </a:tc>
              </a:tr>
              <a:tr h="483432">
                <a:tc>
                  <a:txBody>
                    <a:bodyPr/>
                    <a:lstStyle/>
                    <a:p>
                      <a:pPr algn="l" fontAlgn="t"/>
                      <a:r>
                        <a:rPr lang="en-US" sz="1600" u="none" strike="noStrike">
                          <a:effectLst/>
                        </a:rPr>
                        <a:t>CBI/WBL</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Transportation issues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better ways to implement soft skills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able eyes -&gt; virtual tours - ideas of us…</a:t>
                      </a:r>
                      <a:endParaRPr lang="en-US" sz="1600" b="0" i="0" u="none" strike="noStrike">
                        <a:solidFill>
                          <a:srgbClr val="000000"/>
                        </a:solidFill>
                        <a:effectLst/>
                        <a:latin typeface="Calibri" charset="0"/>
                      </a:endParaRPr>
                    </a:p>
                  </a:txBody>
                  <a:tcPr marL="6350" marR="6350" marT="6350" marB="0"/>
                </a:tc>
              </a:tr>
              <a:tr h="244823">
                <a:tc>
                  <a:txBody>
                    <a:bodyPr/>
                    <a:lstStyle/>
                    <a:p>
                      <a:pPr algn="l" fontAlgn="t"/>
                      <a:r>
                        <a:rPr lang="en-US" sz="1600" u="none" strike="noStrike">
                          <a:effectLst/>
                        </a:rPr>
                        <a:t>KTC/KCTC</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Scheduling issues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work with students eariler </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r>
              <a:tr h="722041">
                <a:tc>
                  <a:txBody>
                    <a:bodyPr/>
                    <a:lstStyle/>
                    <a:p>
                      <a:pPr algn="l" fontAlgn="t"/>
                      <a:r>
                        <a:rPr lang="en-US" sz="1600" u="none" strike="noStrike">
                          <a:effectLst/>
                        </a:rPr>
                        <a:t>Video Modeling</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curriculum for transition and training for staff</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ways to remove stigma and encourage to use outside services</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r>
              <a:tr h="483432">
                <a:tc>
                  <a:txBody>
                    <a:bodyPr/>
                    <a:lstStyle/>
                    <a:p>
                      <a:pPr algn="l" fontAlgn="t"/>
                      <a:r>
                        <a:rPr lang="en-US" sz="1600" u="none" strike="noStrike">
                          <a:effectLst/>
                        </a:rPr>
                        <a:t>MRS Counselors in Schools (Goodwill)</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drivers training supports</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r>
              <a:tr h="244823">
                <a:tc>
                  <a:txBody>
                    <a:bodyPr/>
                    <a:lstStyle/>
                    <a:p>
                      <a:pPr algn="l" fontAlgn="t"/>
                      <a:r>
                        <a:rPr lang="en-US" sz="1600" u="none" strike="noStrike">
                          <a:effectLst/>
                        </a:rPr>
                        <a:t>CBI in Schools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soft skills training</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r>
              <a:tr h="722041">
                <a:tc>
                  <a:txBody>
                    <a:bodyPr/>
                    <a:lstStyle/>
                    <a:p>
                      <a:pPr algn="l" fontAlgn="t"/>
                      <a:r>
                        <a:rPr lang="en-US" sz="1600" u="none" strike="noStrike">
                          <a:effectLst/>
                        </a:rPr>
                        <a:t>Countywide transition programs</a:t>
                      </a:r>
                      <a:endParaRPr lang="en-US" sz="1600" b="0" i="0" u="none" strike="noStrike">
                        <a:solidFill>
                          <a:srgbClr val="000000"/>
                        </a:solidFill>
                        <a:effectLst/>
                        <a:latin typeface="Calibri" charset="0"/>
                      </a:endParaRPr>
                    </a:p>
                  </a:txBody>
                  <a:tcPr marL="6350" marR="6350" marT="6350" marB="0"/>
                </a:tc>
                <a:tc>
                  <a:txBody>
                    <a:bodyPr/>
                    <a:lstStyle/>
                    <a:p>
                      <a:pPr algn="l" fontAlgn="t"/>
                      <a:r>
                        <a:rPr lang="en-US" sz="1600" u="none" strike="noStrike">
                          <a:effectLst/>
                        </a:rPr>
                        <a:t>codes of conduct - self awareness and self management</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r>
              <a:tr h="244823">
                <a:tc>
                  <a:txBody>
                    <a:bodyPr/>
                    <a:lstStyle/>
                    <a:p>
                      <a:pPr algn="l" fontAlgn="t"/>
                      <a:r>
                        <a:rPr lang="en-US" sz="1600" u="none" strike="noStrike">
                          <a:effectLst/>
                        </a:rPr>
                        <a:t>Life Unplugged</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r>
              <a:tr h="483432">
                <a:tc>
                  <a:txBody>
                    <a:bodyPr/>
                    <a:lstStyle/>
                    <a:p>
                      <a:pPr algn="l" fontAlgn="t"/>
                      <a:r>
                        <a:rPr lang="en-US" sz="1600" u="none" strike="noStrike">
                          <a:effectLst/>
                        </a:rPr>
                        <a:t>MRS -&gt; Pre-ETS - career exploration</a:t>
                      </a:r>
                      <a:endParaRPr lang="en-US"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a:effectLst/>
                        </a:rPr>
                        <a:t> </a:t>
                      </a:r>
                      <a:endParaRPr lang="sk-SK" sz="1600" b="0" i="0" u="none" strike="noStrike">
                        <a:solidFill>
                          <a:srgbClr val="000000"/>
                        </a:solidFill>
                        <a:effectLst/>
                        <a:latin typeface="Calibri" charset="0"/>
                      </a:endParaRPr>
                    </a:p>
                  </a:txBody>
                  <a:tcPr marL="6350" marR="6350" marT="6350" marB="0"/>
                </a:tc>
                <a:tc>
                  <a:txBody>
                    <a:bodyPr/>
                    <a:lstStyle/>
                    <a:p>
                      <a:pPr algn="l" fontAlgn="t"/>
                      <a:r>
                        <a:rPr lang="sk-SK" sz="1600" u="none" strike="noStrike" dirty="0">
                          <a:effectLst/>
                        </a:rPr>
                        <a:t> </a:t>
                      </a:r>
                      <a:endParaRPr lang="sk-SK" sz="1600" b="0" i="0" u="none" strike="noStrike" dirty="0">
                        <a:solidFill>
                          <a:srgbClr val="000000"/>
                        </a:solidFill>
                        <a:effectLst/>
                        <a:latin typeface="Calibri" charset="0"/>
                      </a:endParaRPr>
                    </a:p>
                  </a:txBody>
                  <a:tcPr marL="6350" marR="6350" marT="6350" marB="0"/>
                </a:tc>
              </a:tr>
            </a:tbl>
          </a:graphicData>
        </a:graphic>
      </p:graphicFrame>
    </p:spTree>
    <p:extLst>
      <p:ext uri="{BB962C8B-B14F-4D97-AF65-F5344CB8AC3E}">
        <p14:creationId xmlns:p14="http://schemas.microsoft.com/office/powerpoint/2010/main" val="953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Development</a:t>
            </a:r>
            <a:endParaRPr lang="en-US" dirty="0"/>
          </a:p>
        </p:txBody>
      </p:sp>
      <p:sp>
        <p:nvSpPr>
          <p:cNvPr id="3" name="Content Placeholder 2"/>
          <p:cNvSpPr>
            <a:spLocks noGrp="1"/>
          </p:cNvSpPr>
          <p:nvPr>
            <p:ph idx="1"/>
          </p:nvPr>
        </p:nvSpPr>
        <p:spPr/>
        <p:txBody>
          <a:bodyPr/>
          <a:lstStyle/>
          <a:p>
            <a:pPr defTabSz="914400">
              <a:spcBef>
                <a:spcPts val="0"/>
              </a:spcBef>
              <a:spcAft>
                <a:spcPts val="0"/>
              </a:spcAft>
              <a:buClrTx/>
              <a:buSzTx/>
            </a:pPr>
            <a:r>
              <a:rPr lang="en-US" dirty="0" smtClean="0"/>
              <a:t>Table Groups</a:t>
            </a:r>
          </a:p>
          <a:p>
            <a:pPr lvl="1" defTabSz="914400">
              <a:spcBef>
                <a:spcPts val="0"/>
              </a:spcBef>
              <a:spcAft>
                <a:spcPts val="0"/>
              </a:spcAft>
              <a:buClrTx/>
              <a:buSzTx/>
            </a:pPr>
            <a:r>
              <a:rPr lang="en-US" dirty="0" smtClean="0"/>
              <a:t>Brainstorm: develop a list of events, services, activities that this group could implement next school year</a:t>
            </a:r>
          </a:p>
          <a:p>
            <a:pPr defTabSz="914400">
              <a:spcBef>
                <a:spcPts val="0"/>
              </a:spcBef>
              <a:spcAft>
                <a:spcPts val="0"/>
              </a:spcAft>
              <a:buClrTx/>
              <a:buSzTx/>
            </a:pPr>
            <a:r>
              <a:rPr lang="en-US" dirty="0" smtClean="0"/>
              <a:t>Whole Group</a:t>
            </a:r>
          </a:p>
          <a:p>
            <a:pPr lvl="1" defTabSz="914400">
              <a:spcBef>
                <a:spcPts val="0"/>
              </a:spcBef>
              <a:spcAft>
                <a:spcPts val="0"/>
              </a:spcAft>
              <a:buClrTx/>
              <a:buSzTx/>
            </a:pPr>
            <a:r>
              <a:rPr lang="en-US" dirty="0" smtClean="0"/>
              <a:t>Each member select the top 3 ideas</a:t>
            </a:r>
          </a:p>
          <a:p>
            <a:pPr lvl="2" defTabSz="914400">
              <a:spcBef>
                <a:spcPts val="0"/>
              </a:spcBef>
              <a:spcAft>
                <a:spcPts val="0"/>
              </a:spcAft>
              <a:buClrTx/>
              <a:buSzTx/>
            </a:pPr>
            <a:r>
              <a:rPr lang="en-US" dirty="0" smtClean="0"/>
              <a:t>Use the circle stickers to indicate your choices</a:t>
            </a:r>
            <a:endParaRPr lang="en-US" dirty="0"/>
          </a:p>
        </p:txBody>
      </p:sp>
    </p:spTree>
    <p:extLst>
      <p:ext uri="{BB962C8B-B14F-4D97-AF65-F5344CB8AC3E}">
        <p14:creationId xmlns:p14="http://schemas.microsoft.com/office/powerpoint/2010/main" val="82476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79108" y="0"/>
            <a:ext cx="8930747" cy="2110382"/>
          </a:xfrm>
        </p:spPr>
        <p:txBody>
          <a:bodyPr/>
          <a:lstStyle/>
          <a:p>
            <a:r>
              <a:rPr lang="en-US" dirty="0" smtClean="0"/>
              <a:t>Agency Showcase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384" y="2242456"/>
            <a:ext cx="3712029" cy="3712029"/>
          </a:xfrm>
          <a:prstGeom prst="rect">
            <a:avLst/>
          </a:prstGeom>
        </p:spPr>
      </p:pic>
    </p:spTree>
    <p:extLst>
      <p:ext uri="{BB962C8B-B14F-4D97-AF65-F5344CB8AC3E}">
        <p14:creationId xmlns:p14="http://schemas.microsoft.com/office/powerpoint/2010/main" val="43413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Agency Reports and Updates</a:t>
            </a:r>
            <a:endParaRPr lang="en-US" dirty="0"/>
          </a:p>
        </p:txBody>
      </p:sp>
      <p:sp>
        <p:nvSpPr>
          <p:cNvPr id="5" name="Content Placeholder 4"/>
          <p:cNvSpPr>
            <a:spLocks noGrp="1"/>
          </p:cNvSpPr>
          <p:nvPr>
            <p:ph idx="1"/>
          </p:nvPr>
        </p:nvSpPr>
        <p:spPr/>
        <p:txBody>
          <a:bodyPr/>
          <a:lstStyle/>
          <a:p>
            <a:r>
              <a:rPr lang="en-US" dirty="0" smtClean="0"/>
              <a:t>Around the Room</a:t>
            </a:r>
          </a:p>
          <a:p>
            <a:r>
              <a:rPr lang="en-US" dirty="0" smtClean="0"/>
              <a:t>Review Updated Agency Resource and Website</a:t>
            </a:r>
            <a:endParaRPr lang="en-US" dirty="0"/>
          </a:p>
        </p:txBody>
      </p:sp>
    </p:spTree>
    <p:extLst>
      <p:ext uri="{BB962C8B-B14F-4D97-AF65-F5344CB8AC3E}">
        <p14:creationId xmlns:p14="http://schemas.microsoft.com/office/powerpoint/2010/main" val="103694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Events</a:t>
            </a:r>
            <a:endParaRPr lang="en-US" dirty="0"/>
          </a:p>
        </p:txBody>
      </p:sp>
      <p:sp>
        <p:nvSpPr>
          <p:cNvPr id="3" name="Content Placeholder 2"/>
          <p:cNvSpPr>
            <a:spLocks noGrp="1"/>
          </p:cNvSpPr>
          <p:nvPr>
            <p:ph idx="1"/>
          </p:nvPr>
        </p:nvSpPr>
        <p:spPr/>
        <p:txBody>
          <a:bodyPr/>
          <a:lstStyle/>
          <a:p>
            <a:r>
              <a:rPr lang="en-US" dirty="0" smtClean="0"/>
              <a:t>Transition Expo</a:t>
            </a:r>
          </a:p>
          <a:p>
            <a:pPr lvl="1"/>
            <a:r>
              <a:rPr lang="en-US" dirty="0" smtClean="0"/>
              <a:t>March 8 @ KTC</a:t>
            </a:r>
          </a:p>
          <a:p>
            <a:pPr lvl="1"/>
            <a:r>
              <a:rPr lang="en-US" dirty="0">
                <a:hlinkClick r:id="rId2"/>
              </a:rPr>
              <a:t>https://</a:t>
            </a:r>
            <a:r>
              <a:rPr lang="en-US" dirty="0" smtClean="0">
                <a:hlinkClick r:id="rId2"/>
              </a:rPr>
              <a:t>youtu.be/96Dj72-sQ9o</a:t>
            </a:r>
            <a:endParaRPr lang="en-US" dirty="0" smtClean="0"/>
          </a:p>
          <a:p>
            <a:r>
              <a:rPr lang="en-US" dirty="0" err="1" smtClean="0"/>
              <a:t>MiCareer</a:t>
            </a:r>
            <a:r>
              <a:rPr lang="en-US" dirty="0" smtClean="0"/>
              <a:t> Quest</a:t>
            </a:r>
          </a:p>
          <a:p>
            <a:pPr lvl="1"/>
            <a:r>
              <a:rPr lang="en-US" dirty="0" smtClean="0"/>
              <a:t>April 25 @ </a:t>
            </a:r>
            <a:r>
              <a:rPr lang="en-US" dirty="0" err="1" smtClean="0"/>
              <a:t>Devos</a:t>
            </a:r>
            <a:r>
              <a:rPr lang="en-US" dirty="0" smtClean="0"/>
              <a:t> Place</a:t>
            </a:r>
          </a:p>
          <a:p>
            <a:pPr lvl="1"/>
            <a:r>
              <a:rPr lang="en-US" dirty="0">
                <a:hlinkClick r:id="rId3"/>
              </a:rPr>
              <a:t>https://www.youtube.com/watch?v=lHxlVFeYxjI</a:t>
            </a:r>
            <a:endParaRPr lang="en-US" dirty="0"/>
          </a:p>
          <a:p>
            <a:pPr lvl="1"/>
            <a:endParaRPr lang="en-US" dirty="0"/>
          </a:p>
        </p:txBody>
      </p:sp>
    </p:spTree>
    <p:extLst>
      <p:ext uri="{BB962C8B-B14F-4D97-AF65-F5344CB8AC3E}">
        <p14:creationId xmlns:p14="http://schemas.microsoft.com/office/powerpoint/2010/main" val="126705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57" y="477111"/>
            <a:ext cx="5203780" cy="1034143"/>
          </a:xfrm>
        </p:spPr>
        <p:txBody>
          <a:bodyPr/>
          <a:lstStyle/>
          <a:p>
            <a:r>
              <a:rPr lang="en-US" dirty="0" smtClean="0"/>
              <a:t>Transition Expo</a:t>
            </a:r>
            <a:endParaRPr lang="en-US" dirty="0"/>
          </a:p>
        </p:txBody>
      </p:sp>
      <p:sp>
        <p:nvSpPr>
          <p:cNvPr id="3" name="Content Placeholder 2"/>
          <p:cNvSpPr>
            <a:spLocks noGrp="1"/>
          </p:cNvSpPr>
          <p:nvPr>
            <p:ph idx="1"/>
          </p:nvPr>
        </p:nvSpPr>
        <p:spPr>
          <a:xfrm>
            <a:off x="1484311" y="1328057"/>
            <a:ext cx="3801368" cy="4463143"/>
          </a:xfrm>
        </p:spPr>
        <p:txBody>
          <a:bodyPr/>
          <a:lstStyle/>
          <a:p>
            <a:r>
              <a:rPr lang="en-US" dirty="0" smtClean="0"/>
              <a:t>March 8, 2018</a:t>
            </a:r>
          </a:p>
          <a:p>
            <a:pPr lvl="1"/>
            <a:r>
              <a:rPr lang="en-US" dirty="0" smtClean="0"/>
              <a:t>3:30-7:00</a:t>
            </a:r>
          </a:p>
          <a:p>
            <a:pPr lvl="1"/>
            <a:r>
              <a:rPr lang="en-US" dirty="0" smtClean="0"/>
              <a:t>@KTC</a:t>
            </a:r>
          </a:p>
          <a:p>
            <a:pPr lvl="1"/>
            <a:r>
              <a:rPr lang="en-US" dirty="0" smtClean="0"/>
              <a:t>All students with IEPs</a:t>
            </a:r>
          </a:p>
          <a:p>
            <a:pPr lvl="1"/>
            <a:r>
              <a:rPr lang="en-US" dirty="0" smtClean="0"/>
              <a:t>Little supper provided</a:t>
            </a:r>
          </a:p>
          <a:p>
            <a:endParaRPr lang="en-US" dirty="0"/>
          </a:p>
        </p:txBody>
      </p:sp>
      <p:sp>
        <p:nvSpPr>
          <p:cNvPr id="4" name="Rectangle 3"/>
          <p:cNvSpPr/>
          <p:nvPr/>
        </p:nvSpPr>
        <p:spPr>
          <a:xfrm>
            <a:off x="7181632" y="213598"/>
            <a:ext cx="4449089" cy="60979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ffectLst/>
                <a:latin typeface="Eurostile" charset="0"/>
                <a:ea typeface="Calibri" charset="0"/>
                <a:cs typeface="Times New Roman" charset="0"/>
              </a:rPr>
              <a:t>Schedule</a:t>
            </a:r>
            <a:endParaRPr lang="en-US" sz="1600" dirty="0">
              <a:effectLst/>
              <a:ea typeface="Calibri" charset="0"/>
              <a:cs typeface="Times New Roman" charset="0"/>
            </a:endParaRPr>
          </a:p>
          <a:p>
            <a:pPr marL="0" marR="0" algn="ctr">
              <a:spcBef>
                <a:spcPts val="0"/>
              </a:spcBef>
              <a:spcAft>
                <a:spcPts val="0"/>
              </a:spcAft>
            </a:pPr>
            <a:r>
              <a:rPr lang="en-US" sz="1600" b="1" dirty="0">
                <a:solidFill>
                  <a:srgbClr val="000000"/>
                </a:solidFill>
                <a:effectLst/>
                <a:ea typeface="Calibri" charset="0"/>
                <a:cs typeface="Times New Roman" charset="0"/>
              </a:rPr>
              <a:t> </a:t>
            </a:r>
            <a:endParaRPr lang="en-US" sz="1600" dirty="0">
              <a:effectLst/>
              <a:ea typeface="Calibri" charset="0"/>
              <a:cs typeface="Times New Roman" charset="0"/>
            </a:endParaRPr>
          </a:p>
          <a:p>
            <a:pPr marL="0" marR="0">
              <a:spcBef>
                <a:spcPts val="0"/>
              </a:spcBef>
              <a:spcAft>
                <a:spcPts val="0"/>
              </a:spcAft>
            </a:pPr>
            <a:r>
              <a:rPr lang="en-US" sz="1600" b="1" dirty="0">
                <a:solidFill>
                  <a:srgbClr val="000000"/>
                </a:solidFill>
                <a:effectLst/>
                <a:latin typeface="Eurostile" charset="0"/>
                <a:ea typeface="Calibri" charset="0"/>
                <a:cs typeface="Times New Roman" charset="0"/>
              </a:rPr>
              <a:t>  3:30-7:00 </a:t>
            </a:r>
            <a:r>
              <a:rPr lang="en-US" sz="1600" b="1" dirty="0">
                <a:solidFill>
                  <a:srgbClr val="000000"/>
                </a:solidFill>
                <a:effectLst/>
                <a:latin typeface="Eurostile" charset="0"/>
                <a:ea typeface="Helvetica" charset="0"/>
                <a:cs typeface="Helvetica" charset="0"/>
              </a:rPr>
              <a:t>»</a:t>
            </a:r>
            <a:r>
              <a:rPr lang="en-US" sz="1600" b="1" dirty="0">
                <a:solidFill>
                  <a:srgbClr val="000000"/>
                </a:solidFill>
                <a:effectLst/>
                <a:latin typeface="Eurostile" charset="0"/>
                <a:ea typeface="Calibri" charset="0"/>
                <a:cs typeface="Times New Roman" charset="0"/>
              </a:rPr>
              <a:t> Exhibitors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Employment Services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Adult Services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Community Supports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Medicaid Services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Social Security</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Colleges</a:t>
            </a:r>
            <a:endParaRPr lang="en-US" sz="1600" dirty="0">
              <a:effectLst/>
              <a:ea typeface="Calibri" charset="0"/>
              <a:cs typeface="Times New Roman" charset="0"/>
            </a:endParaRPr>
          </a:p>
          <a:p>
            <a:pPr marL="171450" marR="0">
              <a:spcBef>
                <a:spcPts val="0"/>
              </a:spcBef>
              <a:spcAft>
                <a:spcPts val="0"/>
              </a:spcAft>
            </a:pPr>
            <a:r>
              <a:rPr lang="en-US" sz="1600" dirty="0">
                <a:solidFill>
                  <a:srgbClr val="000000"/>
                </a:solidFill>
                <a:effectLst/>
                <a:latin typeface="Times New Roman" charset="0"/>
                <a:ea typeface="Calibri" charset="0"/>
                <a:cs typeface="Times New Roman" charset="0"/>
              </a:rPr>
              <a:t> </a:t>
            </a:r>
            <a:endParaRPr lang="en-US" sz="1600" dirty="0">
              <a:effectLst/>
              <a:ea typeface="Calibri" charset="0"/>
              <a:cs typeface="Times New Roman" charset="0"/>
            </a:endParaRPr>
          </a:p>
          <a:p>
            <a:pPr marL="0" marR="0">
              <a:spcBef>
                <a:spcPts val="0"/>
              </a:spcBef>
              <a:spcAft>
                <a:spcPts val="0"/>
              </a:spcAft>
            </a:pPr>
            <a:r>
              <a:rPr lang="en-US" sz="1600" dirty="0">
                <a:solidFill>
                  <a:srgbClr val="000000"/>
                </a:solidFill>
                <a:effectLst/>
                <a:latin typeface="Eurostile" charset="0"/>
                <a:ea typeface="Calibri" charset="0"/>
                <a:cs typeface="Times New Roman" charset="0"/>
              </a:rPr>
              <a:t>  </a:t>
            </a:r>
            <a:r>
              <a:rPr lang="en-US" sz="1600" b="1" dirty="0">
                <a:solidFill>
                  <a:srgbClr val="000000"/>
                </a:solidFill>
                <a:effectLst/>
                <a:latin typeface="Eurostile" charset="0"/>
                <a:ea typeface="Calibri" charset="0"/>
                <a:cs typeface="Times New Roman" charset="0"/>
              </a:rPr>
              <a:t>4:00-5:00 </a:t>
            </a:r>
            <a:r>
              <a:rPr lang="en-US" sz="1600" b="1" dirty="0">
                <a:solidFill>
                  <a:srgbClr val="000000"/>
                </a:solidFill>
                <a:effectLst/>
                <a:latin typeface="Eurostile" charset="0"/>
                <a:ea typeface="Helvetica" charset="0"/>
                <a:cs typeface="Helvetica" charset="0"/>
              </a:rPr>
              <a:t>»</a:t>
            </a:r>
            <a:r>
              <a:rPr lang="en-US" sz="1600" b="1" dirty="0">
                <a:solidFill>
                  <a:srgbClr val="000000"/>
                </a:solidFill>
                <a:effectLst/>
                <a:latin typeface="Eurostile" charset="0"/>
                <a:ea typeface="Calibri" charset="0"/>
                <a:cs typeface="Lucida Grande" charset="0"/>
              </a:rPr>
              <a:t> Presentations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Michigan Rehabilitation Services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Local Colleges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Disability Advocates of Kent County and Network 180</a:t>
            </a:r>
            <a:endParaRPr lang="en-US" sz="1600" dirty="0">
              <a:effectLst/>
              <a:ea typeface="Calibri" charset="0"/>
              <a:cs typeface="Times New Roman" charset="0"/>
            </a:endParaRPr>
          </a:p>
          <a:p>
            <a:pPr marL="285750" marR="0">
              <a:spcBef>
                <a:spcPts val="0"/>
              </a:spcBef>
              <a:spcAft>
                <a:spcPts val="0"/>
              </a:spcAft>
            </a:pPr>
            <a:r>
              <a:rPr lang="en-US" sz="1600" dirty="0">
                <a:solidFill>
                  <a:srgbClr val="000000"/>
                </a:solidFill>
                <a:effectLst/>
                <a:latin typeface="Times New Roman" charset="0"/>
                <a:ea typeface="Calibri" charset="0"/>
                <a:cs typeface="Times New Roman" charset="0"/>
              </a:rPr>
              <a:t> </a:t>
            </a:r>
            <a:endParaRPr lang="en-US" sz="1600" dirty="0">
              <a:effectLst/>
              <a:ea typeface="Calibri" charset="0"/>
              <a:cs typeface="Times New Roman" charset="0"/>
            </a:endParaRPr>
          </a:p>
          <a:p>
            <a:pPr marL="0" marR="0">
              <a:spcBef>
                <a:spcPts val="0"/>
              </a:spcBef>
              <a:spcAft>
                <a:spcPts val="0"/>
              </a:spcAft>
            </a:pPr>
            <a:r>
              <a:rPr lang="en-US" sz="1600" dirty="0">
                <a:solidFill>
                  <a:srgbClr val="000000"/>
                </a:solidFill>
                <a:effectLst/>
                <a:latin typeface="Eurostile" charset="0"/>
                <a:ea typeface="Calibri" charset="0"/>
                <a:cs typeface="Times New Roman" charset="0"/>
              </a:rPr>
              <a:t>  </a:t>
            </a:r>
            <a:r>
              <a:rPr lang="en-US" sz="1600" b="1" dirty="0">
                <a:solidFill>
                  <a:srgbClr val="000000"/>
                </a:solidFill>
                <a:effectLst/>
                <a:latin typeface="Eurostile" charset="0"/>
                <a:ea typeface="Calibri" charset="0"/>
                <a:cs typeface="Times New Roman" charset="0"/>
              </a:rPr>
              <a:t>5:00-6:00 </a:t>
            </a:r>
            <a:r>
              <a:rPr lang="en-US" sz="1600" b="1" dirty="0">
                <a:solidFill>
                  <a:srgbClr val="000000"/>
                </a:solidFill>
                <a:effectLst/>
                <a:latin typeface="Eurostile" charset="0"/>
                <a:ea typeface="Helvetica" charset="0"/>
                <a:cs typeface="Helvetica" charset="0"/>
              </a:rPr>
              <a:t>»</a:t>
            </a:r>
            <a:r>
              <a:rPr lang="en-US" sz="1600" b="1" dirty="0">
                <a:solidFill>
                  <a:srgbClr val="000000"/>
                </a:solidFill>
                <a:effectLst/>
                <a:latin typeface="Eurostile" charset="0"/>
                <a:ea typeface="Calibri" charset="0"/>
                <a:cs typeface="Lucida Grande" charset="0"/>
              </a:rPr>
              <a:t> Presentations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Michigan Rehabilitation Services</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Social Security</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Legal Planning</a:t>
            </a:r>
            <a:endParaRPr lang="en-US" sz="1600" dirty="0">
              <a:effectLst/>
              <a:ea typeface="Calibri" charset="0"/>
              <a:cs typeface="Times New Roman" charset="0"/>
            </a:endParaRPr>
          </a:p>
          <a:p>
            <a:pPr marL="285750" marR="0">
              <a:spcBef>
                <a:spcPts val="0"/>
              </a:spcBef>
              <a:spcAft>
                <a:spcPts val="0"/>
              </a:spcAft>
            </a:pPr>
            <a:r>
              <a:rPr lang="en-US" sz="1600" dirty="0">
                <a:solidFill>
                  <a:srgbClr val="000000"/>
                </a:solidFill>
                <a:effectLst/>
                <a:latin typeface="Times New Roman" charset="0"/>
                <a:ea typeface="Calibri" charset="0"/>
                <a:cs typeface="Times New Roman" charset="0"/>
              </a:rPr>
              <a:t> </a:t>
            </a:r>
            <a:endParaRPr lang="en-US" sz="1600" dirty="0">
              <a:effectLst/>
              <a:ea typeface="Calibri" charset="0"/>
              <a:cs typeface="Times New Roman" charset="0"/>
            </a:endParaRPr>
          </a:p>
          <a:p>
            <a:pPr marL="0" marR="0">
              <a:spcBef>
                <a:spcPts val="0"/>
              </a:spcBef>
              <a:spcAft>
                <a:spcPts val="0"/>
              </a:spcAft>
            </a:pPr>
            <a:r>
              <a:rPr lang="en-US" sz="1600" dirty="0">
                <a:solidFill>
                  <a:srgbClr val="000000"/>
                </a:solidFill>
                <a:effectLst/>
                <a:latin typeface="Eurostile" charset="0"/>
                <a:ea typeface="Calibri" charset="0"/>
                <a:cs typeface="Times New Roman" charset="0"/>
              </a:rPr>
              <a:t>  </a:t>
            </a:r>
            <a:r>
              <a:rPr lang="en-US" sz="1600" b="1" dirty="0">
                <a:solidFill>
                  <a:srgbClr val="000000"/>
                </a:solidFill>
                <a:effectLst/>
                <a:latin typeface="Eurostile" charset="0"/>
                <a:ea typeface="Calibri" charset="0"/>
                <a:cs typeface="Times New Roman" charset="0"/>
              </a:rPr>
              <a:t>5:00-7:00 </a:t>
            </a:r>
            <a:r>
              <a:rPr lang="en-US" sz="1600" b="1" dirty="0">
                <a:solidFill>
                  <a:srgbClr val="000000"/>
                </a:solidFill>
                <a:effectLst/>
                <a:latin typeface="Eurostile" charset="0"/>
                <a:ea typeface="Helvetica" charset="0"/>
                <a:cs typeface="Helvetica" charset="0"/>
              </a:rPr>
              <a:t>»</a:t>
            </a:r>
            <a:r>
              <a:rPr lang="en-US" sz="1600" b="1" dirty="0">
                <a:solidFill>
                  <a:srgbClr val="000000"/>
                </a:solidFill>
                <a:effectLst/>
                <a:latin typeface="Eurostile" charset="0"/>
                <a:ea typeface="Calibri" charset="0"/>
                <a:cs typeface="Lucida Grande" charset="0"/>
              </a:rPr>
              <a:t> Open Houses </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KTC and KCTC</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Kent Innovation High School</a:t>
            </a:r>
            <a:endParaRPr lang="en-US" sz="1600" dirty="0">
              <a:effectLst/>
              <a:ea typeface="Calibri" charset="0"/>
              <a:cs typeface="Times New Roman" charset="0"/>
            </a:endParaRPr>
          </a:p>
          <a:p>
            <a:pPr marL="342900" marR="0" lvl="0" indent="-342900">
              <a:spcBef>
                <a:spcPts val="0"/>
              </a:spcBef>
              <a:spcAft>
                <a:spcPts val="0"/>
              </a:spcAft>
              <a:buFont typeface="Symbol" charset="2"/>
              <a:buChar char=""/>
            </a:pPr>
            <a:r>
              <a:rPr lang="en-US" sz="1600" dirty="0">
                <a:solidFill>
                  <a:srgbClr val="000000"/>
                </a:solidFill>
                <a:effectLst/>
                <a:latin typeface="Times New Roman" charset="0"/>
                <a:ea typeface="Calibri" charset="0"/>
                <a:cs typeface="Times New Roman" charset="0"/>
              </a:rPr>
              <a:t>My School @ Kent</a:t>
            </a:r>
            <a:endParaRPr lang="en-US" sz="1600" dirty="0">
              <a:effectLst/>
              <a:ea typeface="Calibri" charset="0"/>
              <a:cs typeface="Times New Roman" charset="0"/>
            </a:endParaRPr>
          </a:p>
        </p:txBody>
      </p:sp>
    </p:spTree>
    <p:extLst>
      <p:ext uri="{BB962C8B-B14F-4D97-AF65-F5344CB8AC3E}">
        <p14:creationId xmlns:p14="http://schemas.microsoft.com/office/powerpoint/2010/main" val="18667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MDE Memo </a:t>
            </a:r>
            <a:r>
              <a:rPr lang="mr-IN" dirty="0" smtClean="0"/>
              <a:t>–</a:t>
            </a:r>
            <a:r>
              <a:rPr lang="en-US" dirty="0" smtClean="0"/>
              <a:t> Inviting Participating Agencies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New standard of evidence for inviting agencies</a:t>
            </a:r>
          </a:p>
          <a:p>
            <a:pPr marL="457200" indent="-457200">
              <a:buFont typeface="+mj-lt"/>
              <a:buAutoNum type="arabicPeriod"/>
            </a:pPr>
            <a:r>
              <a:rPr lang="en-US" dirty="0" smtClean="0"/>
              <a:t>When do you need to invite agencies</a:t>
            </a:r>
          </a:p>
        </p:txBody>
      </p:sp>
    </p:spTree>
    <p:extLst>
      <p:ext uri="{BB962C8B-B14F-4D97-AF65-F5344CB8AC3E}">
        <p14:creationId xmlns:p14="http://schemas.microsoft.com/office/powerpoint/2010/main" val="42417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12192000" cy="4209691"/>
          </a:xfrm>
          <a:prstGeom prst="rect">
            <a:avLst/>
          </a:prstGeom>
        </p:spPr>
      </p:pic>
      <p:sp>
        <p:nvSpPr>
          <p:cNvPr id="3" name="Title 2"/>
          <p:cNvSpPr>
            <a:spLocks noGrp="1"/>
          </p:cNvSpPr>
          <p:nvPr>
            <p:ph type="title"/>
          </p:nvPr>
        </p:nvSpPr>
        <p:spPr/>
        <p:txBody>
          <a:bodyPr>
            <a:normAutofit fontScale="90000"/>
          </a:bodyPr>
          <a:lstStyle/>
          <a:p>
            <a:r>
              <a:rPr lang="en-US" dirty="0" smtClean="0"/>
              <a:t>B13 </a:t>
            </a:r>
            <a:r>
              <a:rPr lang="mr-IN" dirty="0" smtClean="0"/>
              <a:t>–</a:t>
            </a:r>
            <a:r>
              <a:rPr lang="en-US" dirty="0" smtClean="0"/>
              <a:t> Question #3 </a:t>
            </a:r>
            <a:r>
              <a:rPr lang="mr-IN" dirty="0" smtClean="0"/>
              <a:t>–</a:t>
            </a:r>
            <a:r>
              <a:rPr lang="en-US" dirty="0" smtClean="0"/>
              <a:t> MDE Memo of Agency Invite</a:t>
            </a:r>
            <a:endParaRPr lang="en-US" dirty="0"/>
          </a:p>
        </p:txBody>
      </p:sp>
    </p:spTree>
    <p:extLst>
      <p:ext uri="{BB962C8B-B14F-4D97-AF65-F5344CB8AC3E}">
        <p14:creationId xmlns:p14="http://schemas.microsoft.com/office/powerpoint/2010/main" val="191263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4800"/>
            <a:ext cx="12192000" cy="3706091"/>
          </a:xfrm>
          <a:prstGeom prst="rect">
            <a:avLst/>
          </a:prstGeom>
        </p:spPr>
      </p:pic>
    </p:spTree>
    <p:extLst>
      <p:ext uri="{BB962C8B-B14F-4D97-AF65-F5344CB8AC3E}">
        <p14:creationId xmlns:p14="http://schemas.microsoft.com/office/powerpoint/2010/main" val="1013081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Kent ISD PowerPoint Template" id="{924E1D4D-7A5C-EB45-B11F-B3F8343010F6}" vid="{4F2C9164-6312-3E4F-AEB3-B241ECC06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Kent ISD PowerPoint Template</Template>
  <TotalTime>3358</TotalTime>
  <Words>630</Words>
  <Application>Microsoft Macintosh PowerPoint</Application>
  <PresentationFormat>Widescreen</PresentationFormat>
  <Paragraphs>201</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Corbel</vt:lpstr>
      <vt:lpstr>Eurostile</vt:lpstr>
      <vt:lpstr>Helvetica</vt:lpstr>
      <vt:lpstr>Lucida Grande</vt:lpstr>
      <vt:lpstr>Mangal</vt:lpstr>
      <vt:lpstr>Symbol</vt:lpstr>
      <vt:lpstr>Times New Roman</vt:lpstr>
      <vt:lpstr>Arial</vt:lpstr>
      <vt:lpstr>Parallax</vt:lpstr>
      <vt:lpstr>Kent Community Transition Council (CTC)</vt:lpstr>
      <vt:lpstr>Agenda and Outcome</vt:lpstr>
      <vt:lpstr>Agency Showcase</vt:lpstr>
      <vt:lpstr>Agency Reports and Updates</vt:lpstr>
      <vt:lpstr>Transition Events</vt:lpstr>
      <vt:lpstr>Transition Expo</vt:lpstr>
      <vt:lpstr>MDE Memo – Inviting Participating Agencies</vt:lpstr>
      <vt:lpstr>B13 – Question #3 – MDE Memo of Agency Invite</vt:lpstr>
      <vt:lpstr>PowerPoint Presentation</vt:lpstr>
      <vt:lpstr>PowerPoint Presentation</vt:lpstr>
      <vt:lpstr>PowerPoint Presentation</vt:lpstr>
      <vt:lpstr>PowerPoint Presentation</vt:lpstr>
      <vt:lpstr>MDE Memo – Inviting Participating Agencies</vt:lpstr>
      <vt:lpstr>Transition System Continuous Improvement for Student Outcomes</vt:lpstr>
      <vt:lpstr>PowerPoint Presentation</vt:lpstr>
      <vt:lpstr>Today’s Goal:  Identify What is Working and Needs</vt:lpstr>
      <vt:lpstr>Meeting Outcomes</vt:lpstr>
      <vt:lpstr>PowerPoint Presentation</vt:lpstr>
      <vt:lpstr>PowerPoint Presentation</vt:lpstr>
      <vt:lpstr>Family Engagement</vt:lpstr>
      <vt:lpstr>PowerPoint Presentation</vt:lpstr>
      <vt:lpstr>PowerPoint Presentation</vt:lpstr>
      <vt:lpstr>Student Development</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Dymowski</dc:creator>
  <cp:lastModifiedBy>Microsoft Office User</cp:lastModifiedBy>
  <cp:revision>22</cp:revision>
  <cp:lastPrinted>2017-11-14T17:08:45Z</cp:lastPrinted>
  <dcterms:created xsi:type="dcterms:W3CDTF">2017-11-13T17:49:24Z</dcterms:created>
  <dcterms:modified xsi:type="dcterms:W3CDTF">2018-02-05T15:03:59Z</dcterms:modified>
</cp:coreProperties>
</file>