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96"/>
  </p:notesMasterIdLst>
  <p:handoutMasterIdLst>
    <p:handoutMasterId r:id="rId97"/>
  </p:handoutMasterIdLst>
  <p:sldIdLst>
    <p:sldId id="257" r:id="rId2"/>
    <p:sldId id="386" r:id="rId3"/>
    <p:sldId id="258" r:id="rId4"/>
    <p:sldId id="261" r:id="rId5"/>
    <p:sldId id="263" r:id="rId6"/>
    <p:sldId id="387" r:id="rId7"/>
    <p:sldId id="264" r:id="rId8"/>
    <p:sldId id="364" r:id="rId9"/>
    <p:sldId id="365" r:id="rId10"/>
    <p:sldId id="368" r:id="rId11"/>
    <p:sldId id="367" r:id="rId12"/>
    <p:sldId id="270" r:id="rId13"/>
    <p:sldId id="271" r:id="rId14"/>
    <p:sldId id="272" r:id="rId15"/>
    <p:sldId id="274" r:id="rId16"/>
    <p:sldId id="275" r:id="rId17"/>
    <p:sldId id="276" r:id="rId18"/>
    <p:sldId id="277" r:id="rId19"/>
    <p:sldId id="278" r:id="rId20"/>
    <p:sldId id="279" r:id="rId21"/>
    <p:sldId id="280" r:id="rId22"/>
    <p:sldId id="376" r:id="rId23"/>
    <p:sldId id="377" r:id="rId24"/>
    <p:sldId id="282" r:id="rId25"/>
    <p:sldId id="283" r:id="rId26"/>
    <p:sldId id="378" r:id="rId27"/>
    <p:sldId id="285" r:id="rId28"/>
    <p:sldId id="362" r:id="rId29"/>
    <p:sldId id="381" r:id="rId30"/>
    <p:sldId id="380" r:id="rId31"/>
    <p:sldId id="286" r:id="rId32"/>
    <p:sldId id="383" r:id="rId33"/>
    <p:sldId id="384" r:id="rId34"/>
    <p:sldId id="385" r:id="rId35"/>
    <p:sldId id="287" r:id="rId36"/>
    <p:sldId id="289" r:id="rId37"/>
    <p:sldId id="290" r:id="rId38"/>
    <p:sldId id="291" r:id="rId39"/>
    <p:sldId id="293" r:id="rId40"/>
    <p:sldId id="294" r:id="rId41"/>
    <p:sldId id="296" r:id="rId42"/>
    <p:sldId id="297" r:id="rId43"/>
    <p:sldId id="299" r:id="rId44"/>
    <p:sldId id="370" r:id="rId45"/>
    <p:sldId id="300" r:id="rId46"/>
    <p:sldId id="371" r:id="rId47"/>
    <p:sldId id="361" r:id="rId48"/>
    <p:sldId id="372" r:id="rId49"/>
    <p:sldId id="304" r:id="rId50"/>
    <p:sldId id="305" r:id="rId51"/>
    <p:sldId id="303" r:id="rId52"/>
    <p:sldId id="306" r:id="rId53"/>
    <p:sldId id="302" r:id="rId54"/>
    <p:sldId id="308" r:id="rId55"/>
    <p:sldId id="309" r:id="rId56"/>
    <p:sldId id="312" r:id="rId57"/>
    <p:sldId id="313" r:id="rId58"/>
    <p:sldId id="314" r:id="rId59"/>
    <p:sldId id="316" r:id="rId60"/>
    <p:sldId id="317" r:id="rId61"/>
    <p:sldId id="318" r:id="rId62"/>
    <p:sldId id="319" r:id="rId63"/>
    <p:sldId id="320" r:id="rId64"/>
    <p:sldId id="323" r:id="rId65"/>
    <p:sldId id="324" r:id="rId66"/>
    <p:sldId id="326" r:id="rId67"/>
    <p:sldId id="327" r:id="rId68"/>
    <p:sldId id="328" r:id="rId69"/>
    <p:sldId id="329" r:id="rId70"/>
    <p:sldId id="331" r:id="rId71"/>
    <p:sldId id="332" r:id="rId72"/>
    <p:sldId id="333" r:id="rId73"/>
    <p:sldId id="335" r:id="rId74"/>
    <p:sldId id="337" r:id="rId75"/>
    <p:sldId id="338" r:id="rId76"/>
    <p:sldId id="340" r:id="rId77"/>
    <p:sldId id="389" r:id="rId78"/>
    <p:sldId id="390" r:id="rId79"/>
    <p:sldId id="357" r:id="rId80"/>
    <p:sldId id="391" r:id="rId81"/>
    <p:sldId id="392" r:id="rId82"/>
    <p:sldId id="393" r:id="rId83"/>
    <p:sldId id="394" r:id="rId84"/>
    <p:sldId id="395" r:id="rId85"/>
    <p:sldId id="396" r:id="rId86"/>
    <p:sldId id="397" r:id="rId87"/>
    <p:sldId id="344" r:id="rId88"/>
    <p:sldId id="346" r:id="rId89"/>
    <p:sldId id="349" r:id="rId90"/>
    <p:sldId id="350" r:id="rId91"/>
    <p:sldId id="352" r:id="rId92"/>
    <p:sldId id="353" r:id="rId93"/>
    <p:sldId id="355" r:id="rId94"/>
    <p:sldId id="356" r:id="rId9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E1610F-C137-49C1-9D00-F3B4551B6A95}" type="datetimeFigureOut">
              <a:rPr lang="en-US" smtClean="0"/>
              <a:t>10/4/2016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5A4F4DD-FE83-4D6E-9903-0F28D292297A}" type="slidenum">
              <a:rPr lang="en-US" smtClean="0"/>
              <a:t>‹#›</a:t>
            </a:fld>
            <a:endParaRPr lang="en-US"/>
          </a:p>
        </p:txBody>
      </p:sp>
    </p:spTree>
    <p:extLst>
      <p:ext uri="{BB962C8B-B14F-4D97-AF65-F5344CB8AC3E}">
        <p14:creationId xmlns:p14="http://schemas.microsoft.com/office/powerpoint/2010/main" val="375222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319DF9-DE70-4935-83B1-71C179E0E242}" type="datetimeFigureOut">
              <a:rPr lang="en-US" smtClean="0"/>
              <a:t>10/4/2016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627C81-E2F2-45CB-9304-EAFD8833B4E1}" type="slidenum">
              <a:rPr lang="en-US" smtClean="0"/>
              <a:t>‹#›</a:t>
            </a:fld>
            <a:endParaRPr lang="en-US"/>
          </a:p>
        </p:txBody>
      </p:sp>
    </p:spTree>
    <p:extLst>
      <p:ext uri="{BB962C8B-B14F-4D97-AF65-F5344CB8AC3E}">
        <p14:creationId xmlns:p14="http://schemas.microsoft.com/office/powerpoint/2010/main" val="165264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E7E50019-E8FE-471A-8914-DFF5370AA9E9}" type="slidenum">
              <a:rPr lang="en-US" altLang="en-US" sz="1200">
                <a:latin typeface="Times New Roman" panose="02020603050405020304" pitchFamily="18" charset="0"/>
              </a:rPr>
              <a:pPr eaLnBrk="1" hangingPunct="1"/>
              <a:t>1</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83389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C0959785-28A9-4E8E-8966-673D3DD12E8A}" type="slidenum">
              <a:rPr lang="en-US" altLang="en-US" sz="1200">
                <a:latin typeface="Times New Roman" panose="02020603050405020304" pitchFamily="18" charset="0"/>
              </a:rPr>
              <a:pPr eaLnBrk="1" hangingPunct="1"/>
              <a:t>38</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6220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BF78E3BE-406E-4EEF-8A26-3D9B416088C7}" type="slidenum">
              <a:rPr lang="en-US" altLang="en-US" sz="1200">
                <a:latin typeface="Times New Roman" panose="02020603050405020304" pitchFamily="18" charset="0"/>
              </a:rPr>
              <a:pPr eaLnBrk="1" hangingPunct="1"/>
              <a:t>39</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4965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78DA9DDC-BB02-4631-8790-9F10A157BB98}" type="slidenum">
              <a:rPr lang="en-US" altLang="en-US" sz="1200">
                <a:latin typeface="Times New Roman" panose="02020603050405020304" pitchFamily="18" charset="0"/>
              </a:rPr>
              <a:pPr eaLnBrk="1" hangingPunct="1"/>
              <a:t>40</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17338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0FF958C8-3A06-4066-BBBB-5385B8D54434}" type="slidenum">
              <a:rPr lang="en-US" altLang="en-US" sz="1200">
                <a:latin typeface="Times New Roman" panose="02020603050405020304" pitchFamily="18" charset="0"/>
              </a:rPr>
              <a:pPr eaLnBrk="1" hangingPunct="1"/>
              <a:t>41</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20917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62A57948-FF40-4E79-AC11-9CD0A7FF7D2D}" type="slidenum">
              <a:rPr lang="en-US" altLang="en-US" sz="1200">
                <a:latin typeface="Times New Roman" panose="02020603050405020304" pitchFamily="18" charset="0"/>
              </a:rPr>
              <a:pPr eaLnBrk="1" hangingPunct="1"/>
              <a:t>42</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85275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ED16469C-5951-42DD-9A1A-42A62A5FF7DA}" type="slidenum">
              <a:rPr lang="en-US" altLang="en-US" sz="1200">
                <a:latin typeface="Times New Roman" panose="02020603050405020304" pitchFamily="18" charset="0"/>
              </a:rPr>
              <a:pPr eaLnBrk="1" hangingPunct="1"/>
              <a:t>45</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20198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6B0436B8-8AFB-4041-887C-E4BAF2FA3515}" type="slidenum">
              <a:rPr lang="en-US" altLang="en-US" sz="1200">
                <a:latin typeface="Times New Roman" panose="02020603050405020304" pitchFamily="18" charset="0"/>
              </a:rPr>
              <a:pPr eaLnBrk="1" hangingPunct="1"/>
              <a:t>50</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56207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D0A19255-F821-4C4A-88D3-C99399C0F2AF}" type="slidenum">
              <a:rPr lang="en-US" altLang="en-US" sz="1200">
                <a:latin typeface="Times New Roman" panose="02020603050405020304" pitchFamily="18" charset="0"/>
              </a:rPr>
              <a:pPr eaLnBrk="1" hangingPunct="1"/>
              <a:t>51</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89145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C034FA0E-1246-4859-BCC6-1D8B81C381FB}" type="slidenum">
              <a:rPr lang="en-US" altLang="en-US" sz="1200">
                <a:latin typeface="Times New Roman" panose="02020603050405020304" pitchFamily="18" charset="0"/>
              </a:rPr>
              <a:pPr eaLnBrk="1" hangingPunct="1"/>
              <a:t>52</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05836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5B7BF56F-1C2D-47F9-8471-26312983FEF1}" type="slidenum">
              <a:rPr lang="en-US" altLang="en-US" sz="1200">
                <a:latin typeface="Times New Roman" panose="02020603050405020304" pitchFamily="18" charset="0"/>
              </a:rPr>
              <a:pPr eaLnBrk="1" hangingPunct="1"/>
              <a:t>53</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94850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5E6BA5A5-0F95-4AF3-8C43-93BC21FB27BF}" type="slidenum">
              <a:rPr lang="en-US" altLang="en-US" sz="1200">
                <a:latin typeface="Times New Roman" panose="02020603050405020304" pitchFamily="18" charset="0"/>
              </a:rPr>
              <a:pPr eaLnBrk="1" hangingPunct="1"/>
              <a:t>3</a:t>
            </a:fld>
            <a:endParaRPr lang="en-US" altLang="en-US"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92383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47BD4AB2-38C3-4B90-941A-032B5A8181A1}" type="slidenum">
              <a:rPr lang="en-US" altLang="en-US" sz="1200">
                <a:latin typeface="Times New Roman" panose="02020603050405020304" pitchFamily="18" charset="0"/>
              </a:rPr>
              <a:pPr eaLnBrk="1" hangingPunct="1"/>
              <a:t>54</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21772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46FA27A9-8B20-4E5C-8BA3-C7B5D1B140BF}" type="slidenum">
              <a:rPr lang="en-US" altLang="en-US" sz="1200">
                <a:latin typeface="Times New Roman" panose="02020603050405020304" pitchFamily="18" charset="0"/>
              </a:rPr>
              <a:pPr eaLnBrk="1" hangingPunct="1"/>
              <a:t>55</a:t>
            </a:fld>
            <a:endParaRPr lang="en-US" altLang="en-US"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4138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BD44DBE8-3E0C-4095-ADAE-F93FA7830BBA}" type="slidenum">
              <a:rPr lang="en-US" altLang="en-US" sz="1200">
                <a:latin typeface="Times New Roman" panose="02020603050405020304" pitchFamily="18" charset="0"/>
              </a:rPr>
              <a:pPr eaLnBrk="1" hangingPunct="1"/>
              <a:t>56</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050780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60205376-D434-460E-873D-A435E2DD57B3}" type="slidenum">
              <a:rPr lang="en-US" altLang="en-US" sz="1200">
                <a:latin typeface="Times New Roman" panose="02020603050405020304" pitchFamily="18" charset="0"/>
              </a:rPr>
              <a:pPr eaLnBrk="1" hangingPunct="1"/>
              <a:t>57</a:t>
            </a:fld>
            <a:endParaRPr lang="en-US" altLang="en-US" sz="12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387068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89681DFD-FA01-4AAD-A819-3C6F0C2D4F6E}" type="slidenum">
              <a:rPr lang="en-US" altLang="en-US" sz="1200">
                <a:solidFill>
                  <a:srgbClr val="000000"/>
                </a:solidFill>
                <a:latin typeface="Times New Roman" panose="02020603050405020304" pitchFamily="18" charset="0"/>
              </a:rPr>
              <a:pPr eaLnBrk="1" hangingPunct="1"/>
              <a:t>58</a:t>
            </a:fld>
            <a:endParaRPr lang="en-US" altLang="en-US" sz="1200">
              <a:solidFill>
                <a:srgbClr val="000000"/>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853634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06F47786-7625-437C-AA0F-4A92761256FA}" type="slidenum">
              <a:rPr lang="en-US" altLang="en-US" sz="1200">
                <a:solidFill>
                  <a:srgbClr val="000000"/>
                </a:solidFill>
                <a:latin typeface="Times New Roman" panose="02020603050405020304" pitchFamily="18" charset="0"/>
              </a:rPr>
              <a:pPr eaLnBrk="1" hangingPunct="1"/>
              <a:t>59</a:t>
            </a:fld>
            <a:endParaRPr lang="en-US" altLang="en-US" sz="1200">
              <a:solidFill>
                <a:srgbClr val="000000"/>
              </a:solidFill>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805580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336ECECB-20F0-4A5F-8223-464F0312BF15}" type="slidenum">
              <a:rPr lang="en-US" altLang="en-US" sz="1200">
                <a:latin typeface="Times New Roman" panose="02020603050405020304" pitchFamily="18" charset="0"/>
              </a:rPr>
              <a:pPr eaLnBrk="1" hangingPunct="1"/>
              <a:t>60</a:t>
            </a:fld>
            <a:endParaRPr lang="en-US" altLang="en-US"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463707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7AE0E1FC-A89C-48D6-BD57-8E7EEFD8F536}" type="slidenum">
              <a:rPr lang="en-US" altLang="en-US" sz="1200">
                <a:latin typeface="Times New Roman" panose="02020603050405020304" pitchFamily="18" charset="0"/>
              </a:rPr>
              <a:pPr eaLnBrk="1" hangingPunct="1"/>
              <a:t>61</a:t>
            </a:fld>
            <a:endParaRPr lang="en-US" altLang="en-US"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296433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2D2538B3-D81B-4190-BBA3-97DAC795CAFD}" type="slidenum">
              <a:rPr lang="en-US" altLang="en-US" sz="1200">
                <a:latin typeface="Times New Roman" panose="02020603050405020304" pitchFamily="18" charset="0"/>
              </a:rPr>
              <a:pPr eaLnBrk="1" hangingPunct="1"/>
              <a:t>62</a:t>
            </a:fld>
            <a:endParaRPr lang="en-US" altLang="en-US"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543795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C7C7A73F-74F9-4704-ADDF-454329C389D9}" type="slidenum">
              <a:rPr lang="en-US" altLang="en-US" sz="1200">
                <a:latin typeface="Times New Roman" panose="02020603050405020304" pitchFamily="18" charset="0"/>
              </a:rPr>
              <a:pPr eaLnBrk="1" hangingPunct="1"/>
              <a:t>63</a:t>
            </a:fld>
            <a:endParaRPr lang="en-US" altLang="en-US"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21657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9425B7C2-0006-4727-87C9-EA64A7AC7675}" type="slidenum">
              <a:rPr lang="en-US" altLang="en-US" sz="1200">
                <a:latin typeface="Times New Roman" panose="02020603050405020304" pitchFamily="18" charset="0"/>
              </a:rPr>
              <a:pPr eaLnBrk="1" hangingPunct="1"/>
              <a:t>4</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9598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70C14118-3204-4A84-AC36-3FDF6ECB7046}" type="slidenum">
              <a:rPr lang="en-US" altLang="en-US" sz="1200">
                <a:latin typeface="Times New Roman" panose="02020603050405020304" pitchFamily="18" charset="0"/>
              </a:rPr>
              <a:pPr eaLnBrk="1" hangingPunct="1"/>
              <a:t>64</a:t>
            </a:fld>
            <a:endParaRPr lang="en-US" altLang="en-US"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857569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58362A95-0B19-428B-8797-F752B8B0767C}" type="slidenum">
              <a:rPr lang="en-US" altLang="en-US" sz="1200">
                <a:latin typeface="Times New Roman" panose="02020603050405020304" pitchFamily="18" charset="0"/>
              </a:rPr>
              <a:pPr eaLnBrk="1" hangingPunct="1"/>
              <a:t>65</a:t>
            </a:fld>
            <a:endParaRPr lang="en-US" altLang="en-US"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8632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47761590-A6B0-4A6C-B26B-80B42DD8E28B}" type="slidenum">
              <a:rPr lang="en-US" altLang="en-US" sz="1200">
                <a:latin typeface="Times New Roman" panose="02020603050405020304" pitchFamily="18" charset="0"/>
              </a:rPr>
              <a:pPr eaLnBrk="1" hangingPunct="1"/>
              <a:t>66</a:t>
            </a:fld>
            <a:endParaRPr lang="en-US" altLang="en-US"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377834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A85507F8-368E-49E8-AC5F-D9B537F9A356}" type="slidenum">
              <a:rPr lang="en-US" altLang="en-US" sz="1200">
                <a:latin typeface="Times New Roman" panose="02020603050405020304" pitchFamily="18" charset="0"/>
              </a:rPr>
              <a:pPr eaLnBrk="1" hangingPunct="1"/>
              <a:t>67</a:t>
            </a:fld>
            <a:endParaRPr lang="en-US" altLang="en-US" sz="12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75425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2D7859DF-575F-41FD-8AD2-41DA1E24AD2B}" type="slidenum">
              <a:rPr lang="en-US" altLang="en-US" sz="1200">
                <a:latin typeface="Times New Roman" panose="02020603050405020304" pitchFamily="18" charset="0"/>
              </a:rPr>
              <a:pPr eaLnBrk="1" hangingPunct="1"/>
              <a:t>68</a:t>
            </a:fld>
            <a:endParaRPr lang="en-US" altLang="en-US"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44910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CBCA8419-1BAF-4777-9C04-72B051B09E7A}" type="slidenum">
              <a:rPr lang="en-US" altLang="en-US" sz="1200">
                <a:latin typeface="Times New Roman" panose="02020603050405020304" pitchFamily="18" charset="0"/>
              </a:rPr>
              <a:pPr eaLnBrk="1" hangingPunct="1"/>
              <a:t>70</a:t>
            </a:fld>
            <a:endParaRPr lang="en-US" altLang="en-US"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779887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3CB6B74F-0CA2-4967-A0E7-EE7599638F5F}" type="slidenum">
              <a:rPr lang="en-US" altLang="en-US" sz="1200">
                <a:latin typeface="Times New Roman" panose="02020603050405020304" pitchFamily="18" charset="0"/>
              </a:rPr>
              <a:pPr eaLnBrk="1" hangingPunct="1"/>
              <a:t>71</a:t>
            </a:fld>
            <a:endParaRPr lang="en-US" altLang="en-US"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802871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23D696DA-4802-4901-ADA1-57782B7D344D}" type="slidenum">
              <a:rPr lang="en-US" altLang="en-US" sz="1200">
                <a:latin typeface="Times New Roman" panose="02020603050405020304" pitchFamily="18" charset="0"/>
              </a:rPr>
              <a:pPr eaLnBrk="1" hangingPunct="1"/>
              <a:t>72</a:t>
            </a:fld>
            <a:endParaRPr lang="en-US" altLang="en-US"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313581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80</a:t>
            </a:fld>
            <a:endParaRPr lang="en-US"/>
          </a:p>
        </p:txBody>
      </p:sp>
    </p:spTree>
    <p:extLst>
      <p:ext uri="{BB962C8B-B14F-4D97-AF65-F5344CB8AC3E}">
        <p14:creationId xmlns:p14="http://schemas.microsoft.com/office/powerpoint/2010/main" val="177817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81</a:t>
            </a:fld>
            <a:endParaRPr lang="en-US"/>
          </a:p>
        </p:txBody>
      </p:sp>
    </p:spTree>
    <p:extLst>
      <p:ext uri="{BB962C8B-B14F-4D97-AF65-F5344CB8AC3E}">
        <p14:creationId xmlns:p14="http://schemas.microsoft.com/office/powerpoint/2010/main" val="209029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BF101153-9917-4A6C-981C-0CFCAC00E7F9}" type="slidenum">
              <a:rPr lang="en-US" altLang="en-US" sz="1200">
                <a:latin typeface="Times New Roman" panose="02020603050405020304" pitchFamily="18" charset="0"/>
              </a:rPr>
              <a:pPr eaLnBrk="1" hangingPunct="1"/>
              <a:t>7</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631957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86</a:t>
            </a:fld>
            <a:endParaRPr lang="en-US"/>
          </a:p>
        </p:txBody>
      </p:sp>
    </p:spTree>
    <p:extLst>
      <p:ext uri="{BB962C8B-B14F-4D97-AF65-F5344CB8AC3E}">
        <p14:creationId xmlns:p14="http://schemas.microsoft.com/office/powerpoint/2010/main" val="1295822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AEE1EE1C-1F49-46C3-9087-99765845C846}" type="slidenum">
              <a:rPr lang="en-US" altLang="en-US" sz="1200">
                <a:latin typeface="Times New Roman" panose="02020603050405020304" pitchFamily="18" charset="0"/>
              </a:rPr>
              <a:pPr eaLnBrk="1" hangingPunct="1"/>
              <a:t>89</a:t>
            </a:fld>
            <a:endParaRPr lang="en-US" altLang="en-US"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89584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A2E45087-8444-41B9-8B0A-676E8714B69C}" type="slidenum">
              <a:rPr lang="en-US" altLang="en-US" sz="1200">
                <a:latin typeface="Times New Roman" panose="02020603050405020304" pitchFamily="18" charset="0"/>
              </a:rPr>
              <a:pPr eaLnBrk="1" hangingPunct="1"/>
              <a:t>90</a:t>
            </a:fld>
            <a:endParaRPr lang="en-US" altLang="en-US"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114503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27C9BACC-367B-4AB7-A85E-7D5A25AFB116}" type="slidenum">
              <a:rPr lang="en-US" altLang="en-US" sz="1200">
                <a:latin typeface="Times New Roman" panose="02020603050405020304" pitchFamily="18" charset="0"/>
              </a:rPr>
              <a:pPr eaLnBrk="1" hangingPunct="1"/>
              <a:t>91</a:t>
            </a:fld>
            <a:endParaRPr lang="en-US" altLang="en-US"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159908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86FA25B0-7F20-448A-847A-C1C7981B876A}" type="slidenum">
              <a:rPr lang="en-US" altLang="en-US" sz="1200">
                <a:latin typeface="Times New Roman" panose="02020603050405020304" pitchFamily="18" charset="0"/>
              </a:rPr>
              <a:pPr eaLnBrk="1" hangingPunct="1"/>
              <a:t>92</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708773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7E9B23DB-CE8E-4760-BA38-BBD7EF93942B}" type="slidenum">
              <a:rPr lang="en-US" altLang="en-US" sz="1200">
                <a:latin typeface="Times New Roman" panose="02020603050405020304" pitchFamily="18" charset="0"/>
              </a:rPr>
              <a:pPr eaLnBrk="1" hangingPunct="1"/>
              <a:t>93</a:t>
            </a:fld>
            <a:endParaRPr lang="en-US" altLang="en-US" sz="1200">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112307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4FF3E98B-1315-4770-8CA1-3A057794B413}" type="slidenum">
              <a:rPr lang="en-US" altLang="en-US" sz="1200">
                <a:latin typeface="Times New Roman" panose="02020603050405020304" pitchFamily="18" charset="0"/>
              </a:rPr>
              <a:pPr eaLnBrk="1" hangingPunct="1"/>
              <a:t>94</a:t>
            </a:fld>
            <a:endParaRPr lang="en-US" altLang="en-US" sz="12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16082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477E4A61-3959-431A-9870-A15162C54AB5}" type="slidenum">
              <a:rPr lang="en-US" altLang="en-US" sz="1200">
                <a:latin typeface="Times New Roman" panose="02020603050405020304" pitchFamily="18" charset="0"/>
              </a:rPr>
              <a:pPr eaLnBrk="1" hangingPunct="1"/>
              <a:t>12</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54388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FFAB8676-C64E-46F3-B6E5-22F3DD932788}" type="slidenum">
              <a:rPr lang="en-US" altLang="en-US" sz="1200">
                <a:latin typeface="Times New Roman" panose="02020603050405020304" pitchFamily="18" charset="0"/>
              </a:rPr>
              <a:pPr eaLnBrk="1" hangingPunct="1"/>
              <a:t>13</a:t>
            </a:fld>
            <a:endParaRPr lang="en-US" altLang="en-US" sz="12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77576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2F43EB3A-1CB9-47A8-A323-80435AFF76BC}" type="slidenum">
              <a:rPr lang="en-US" altLang="en-US" sz="1200">
                <a:latin typeface="Times New Roman" panose="02020603050405020304" pitchFamily="18" charset="0"/>
              </a:rPr>
              <a:pPr eaLnBrk="1" hangingPunct="1"/>
              <a:t>15</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08733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0208C6B0-445F-4BB8-8B7B-9BE79A5B183A}" type="slidenum">
              <a:rPr lang="en-US" altLang="en-US" sz="1200">
                <a:latin typeface="Times New Roman" panose="02020603050405020304" pitchFamily="18" charset="0"/>
              </a:rPr>
              <a:pPr eaLnBrk="1" hangingPunct="1"/>
              <a:t>35</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12659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400">
                <a:solidFill>
                  <a:schemeClr val="tx1"/>
                </a:solidFill>
                <a:latin typeface="Comic Sans MS" panose="030F0702030302020204" pitchFamily="66" charset="0"/>
                <a:cs typeface="Arial" panose="020B0604020202020204" pitchFamily="34" charset="0"/>
              </a:defRPr>
            </a:lvl1pPr>
            <a:lvl2pPr marL="757066" indent="-291179" defTabSz="949568" eaLnBrk="0" hangingPunct="0">
              <a:defRPr sz="2400">
                <a:solidFill>
                  <a:schemeClr val="tx1"/>
                </a:solidFill>
                <a:latin typeface="Comic Sans MS" panose="030F0702030302020204" pitchFamily="66" charset="0"/>
                <a:cs typeface="Arial" panose="020B0604020202020204" pitchFamily="34" charset="0"/>
              </a:defRPr>
            </a:lvl2pPr>
            <a:lvl3pPr marL="1164717" indent="-232943" defTabSz="949568" eaLnBrk="0" hangingPunct="0">
              <a:defRPr sz="2400">
                <a:solidFill>
                  <a:schemeClr val="tx1"/>
                </a:solidFill>
                <a:latin typeface="Comic Sans MS" panose="030F0702030302020204" pitchFamily="66" charset="0"/>
                <a:cs typeface="Arial" panose="020B0604020202020204" pitchFamily="34" charset="0"/>
              </a:defRPr>
            </a:lvl3pPr>
            <a:lvl4pPr marL="1630604" indent="-232943" defTabSz="949568" eaLnBrk="0" hangingPunct="0">
              <a:defRPr sz="2400">
                <a:solidFill>
                  <a:schemeClr val="tx1"/>
                </a:solidFill>
                <a:latin typeface="Comic Sans MS" panose="030F0702030302020204" pitchFamily="66" charset="0"/>
                <a:cs typeface="Arial" panose="020B0604020202020204" pitchFamily="34" charset="0"/>
              </a:defRPr>
            </a:lvl4pPr>
            <a:lvl5pPr marL="2096491" indent="-232943" defTabSz="949568" eaLnBrk="0" hangingPunct="0">
              <a:defRPr sz="2400">
                <a:solidFill>
                  <a:schemeClr val="tx1"/>
                </a:solidFill>
                <a:latin typeface="Comic Sans MS" panose="030F0702030302020204" pitchFamily="66" charset="0"/>
                <a:cs typeface="Arial" panose="020B0604020202020204" pitchFamily="34" charset="0"/>
              </a:defRPr>
            </a:lvl5pPr>
            <a:lvl6pPr marL="2562377"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028264"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94151"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960038" indent="-232943" defTabSz="949568"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fld id="{7EE38AAD-BEB0-4B0C-B61E-83C356B0BE2C}" type="slidenum">
              <a:rPr lang="en-US" altLang="en-US" sz="1200">
                <a:latin typeface="Times New Roman" panose="02020603050405020304" pitchFamily="18" charset="0"/>
              </a:rPr>
              <a:pPr eaLnBrk="1" hangingPunct="1"/>
              <a:t>37</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73596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7E0307-B85C-446A-8EF0-0407D435D787}" type="datetimeFigureOut">
              <a:rPr lang="en-US" smtClean="0"/>
              <a:t>10/4/2016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30442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22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4132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Up Portrait with Caption">
    <p:spTree>
      <p:nvGrpSpPr>
        <p:cNvPr id="1" name=""/>
        <p:cNvGrpSpPr/>
        <p:nvPr/>
      </p:nvGrpSpPr>
      <p:grpSpPr>
        <a:xfrm>
          <a:off x="0" y="0"/>
          <a:ext cx="0" cy="0"/>
          <a:chOff x="0" y="0"/>
          <a:chExt cx="0" cy="0"/>
        </a:xfrm>
      </p:grpSpPr>
      <p:sp>
        <p:nvSpPr>
          <p:cNvPr id="10" name="Picture Placeholder 15"/>
          <p:cNvSpPr>
            <a:spLocks noGrp="1" noChangeAspect="1"/>
          </p:cNvSpPr>
          <p:nvPr>
            <p:ph type="pic" sz="quarter" idx="21"/>
          </p:nvPr>
        </p:nvSpPr>
        <p:spPr>
          <a:xfrm>
            <a:off x="1219200" y="685800"/>
            <a:ext cx="24384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1" name="Text Placeholder 18"/>
          <p:cNvSpPr>
            <a:spLocks noGrp="1"/>
          </p:cNvSpPr>
          <p:nvPr>
            <p:ph type="body" sz="quarter" idx="23" hasCustomPrompt="1"/>
          </p:nvPr>
        </p:nvSpPr>
        <p:spPr>
          <a:xfrm>
            <a:off x="1219200" y="3276600"/>
            <a:ext cx="9855200" cy="2514600"/>
          </a:xfrm>
        </p:spPr>
        <p:txBody>
          <a:bodyPr anchor="t" anchorCtr="0">
            <a:normAutofit/>
          </a:bodyPr>
          <a:lstStyle>
            <a:lvl1pPr marL="0" marR="0" indent="0" algn="l">
              <a:buFontTx/>
              <a:buNone/>
              <a:defRPr sz="1600" i="0" baseline="0">
                <a:solidFill>
                  <a:schemeClr val="tx1"/>
                </a:solidFill>
              </a:defRPr>
            </a:lvl1pPr>
            <a:extLst/>
          </a:lstStyle>
          <a:p>
            <a:pPr lvl="0"/>
            <a:r>
              <a:rPr lang="en-US" dirty="0" smtClean="0"/>
              <a:t>Click to add caption</a:t>
            </a:r>
            <a:endParaRPr lang="en-US" dirty="0"/>
          </a:p>
        </p:txBody>
      </p:sp>
      <p:sp>
        <p:nvSpPr>
          <p:cNvPr id="13" name="Picture Placeholder 15"/>
          <p:cNvSpPr>
            <a:spLocks noGrp="1" noChangeAspect="1"/>
          </p:cNvSpPr>
          <p:nvPr>
            <p:ph type="pic" sz="quarter" idx="36"/>
          </p:nvPr>
        </p:nvSpPr>
        <p:spPr>
          <a:xfrm>
            <a:off x="3759200" y="685800"/>
            <a:ext cx="23368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4" name="Picture Placeholder 15"/>
          <p:cNvSpPr>
            <a:spLocks noGrp="1" noChangeAspect="1"/>
          </p:cNvSpPr>
          <p:nvPr>
            <p:ph type="pic" sz="quarter" idx="37"/>
          </p:nvPr>
        </p:nvSpPr>
        <p:spPr>
          <a:xfrm>
            <a:off x="6197600" y="685800"/>
            <a:ext cx="24384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6" name="Picture Placeholder 15"/>
          <p:cNvSpPr>
            <a:spLocks noGrp="1" noChangeAspect="1"/>
          </p:cNvSpPr>
          <p:nvPr>
            <p:ph type="pic" sz="quarter" idx="38"/>
          </p:nvPr>
        </p:nvSpPr>
        <p:spPr>
          <a:xfrm>
            <a:off x="8737600" y="685800"/>
            <a:ext cx="23368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Tree>
    <p:extLst>
      <p:ext uri="{BB962C8B-B14F-4D97-AF65-F5344CB8AC3E}">
        <p14:creationId xmlns:p14="http://schemas.microsoft.com/office/powerpoint/2010/main" val="4139494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rait with Caption">
    <p:spTree>
      <p:nvGrpSpPr>
        <p:cNvPr id="1" name=""/>
        <p:cNvGrpSpPr/>
        <p:nvPr/>
      </p:nvGrpSpPr>
      <p:grpSpPr>
        <a:xfrm>
          <a:off x="0" y="0"/>
          <a:ext cx="0" cy="0"/>
          <a:chOff x="0" y="0"/>
          <a:chExt cx="0" cy="0"/>
        </a:xfrm>
      </p:grpSpPr>
      <p:sp>
        <p:nvSpPr>
          <p:cNvPr id="25" name="Text Placeholder 24"/>
          <p:cNvSpPr>
            <a:spLocks noGrp="1"/>
          </p:cNvSpPr>
          <p:nvPr>
            <p:ph type="body" sz="quarter" idx="11" hasCustomPrompt="1"/>
          </p:nvPr>
        </p:nvSpPr>
        <p:spPr>
          <a:xfrm>
            <a:off x="7823200" y="914400"/>
            <a:ext cx="3352800" cy="4572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10" name="Picture Placeholder 15"/>
          <p:cNvSpPr>
            <a:spLocks noGrp="1" noChangeAspect="1"/>
          </p:cNvSpPr>
          <p:nvPr>
            <p:ph type="pic" sz="quarter" idx="10"/>
          </p:nvPr>
        </p:nvSpPr>
        <p:spPr>
          <a:xfrm>
            <a:off x="2336800" y="914400"/>
            <a:ext cx="5283200" cy="45720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pic>
        <p:nvPicPr>
          <p:cNvPr id="4" name="Picture 3" descr="sun_4.png"/>
          <p:cNvPicPr>
            <a:picLocks noChangeAspect="1"/>
          </p:cNvPicPr>
          <p:nvPr userDrawn="1"/>
        </p:nvPicPr>
        <p:blipFill>
          <a:blip r:embed="rId2" cstate="print"/>
          <a:stretch>
            <a:fillRect/>
          </a:stretch>
        </p:blipFill>
        <p:spPr>
          <a:xfrm>
            <a:off x="0" y="1"/>
            <a:ext cx="2453645" cy="1866337"/>
          </a:xfrm>
          <a:prstGeom prst="rect">
            <a:avLst/>
          </a:prstGeom>
        </p:spPr>
      </p:pic>
    </p:spTree>
    <p:extLst>
      <p:ext uri="{BB962C8B-B14F-4D97-AF65-F5344CB8AC3E}">
        <p14:creationId xmlns:p14="http://schemas.microsoft.com/office/powerpoint/2010/main" val="10175636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Up Portrait with Captions">
    <p:spTree>
      <p:nvGrpSpPr>
        <p:cNvPr id="1" name=""/>
        <p:cNvGrpSpPr/>
        <p:nvPr/>
      </p:nvGrpSpPr>
      <p:grpSpPr>
        <a:xfrm>
          <a:off x="0" y="0"/>
          <a:ext cx="0" cy="0"/>
          <a:chOff x="0" y="0"/>
          <a:chExt cx="0" cy="0"/>
        </a:xfrm>
      </p:grpSpPr>
      <p:sp>
        <p:nvSpPr>
          <p:cNvPr id="14" name="Picture Placeholder 15"/>
          <p:cNvSpPr>
            <a:spLocks noGrp="1" noChangeAspect="1"/>
          </p:cNvSpPr>
          <p:nvPr>
            <p:ph type="pic" sz="quarter" idx="21"/>
          </p:nvPr>
        </p:nvSpPr>
        <p:spPr>
          <a:xfrm>
            <a:off x="1117600" y="838200"/>
            <a:ext cx="3048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6" name="Picture Placeholder 15"/>
          <p:cNvSpPr>
            <a:spLocks noGrp="1" noChangeAspect="1"/>
          </p:cNvSpPr>
          <p:nvPr>
            <p:ph type="pic" sz="quarter" idx="22"/>
          </p:nvPr>
        </p:nvSpPr>
        <p:spPr>
          <a:xfrm>
            <a:off x="4648200" y="838200"/>
            <a:ext cx="3048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7" name="Text Placeholder 18"/>
          <p:cNvSpPr>
            <a:spLocks noGrp="1"/>
          </p:cNvSpPr>
          <p:nvPr>
            <p:ph type="body" sz="quarter" idx="23" hasCustomPrompt="1"/>
          </p:nvPr>
        </p:nvSpPr>
        <p:spPr>
          <a:xfrm>
            <a:off x="1117600" y="4267200"/>
            <a:ext cx="30480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18" name="Text Placeholder 18"/>
          <p:cNvSpPr>
            <a:spLocks noGrp="1"/>
          </p:cNvSpPr>
          <p:nvPr>
            <p:ph type="body" sz="quarter" idx="24" hasCustomPrompt="1"/>
          </p:nvPr>
        </p:nvSpPr>
        <p:spPr>
          <a:xfrm>
            <a:off x="4648200" y="4267200"/>
            <a:ext cx="30480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19" name="Picture Placeholder 15"/>
          <p:cNvSpPr>
            <a:spLocks noGrp="1" noChangeAspect="1"/>
          </p:cNvSpPr>
          <p:nvPr>
            <p:ph type="pic" sz="quarter" idx="25"/>
          </p:nvPr>
        </p:nvSpPr>
        <p:spPr>
          <a:xfrm>
            <a:off x="8128000" y="838200"/>
            <a:ext cx="3048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21" name="Text Placeholder 18"/>
          <p:cNvSpPr>
            <a:spLocks noGrp="1"/>
          </p:cNvSpPr>
          <p:nvPr>
            <p:ph type="body" sz="quarter" idx="26" hasCustomPrompt="1"/>
          </p:nvPr>
        </p:nvSpPr>
        <p:spPr>
          <a:xfrm>
            <a:off x="8128000" y="4267200"/>
            <a:ext cx="30480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Tree>
    <p:extLst>
      <p:ext uri="{BB962C8B-B14F-4D97-AF65-F5344CB8AC3E}">
        <p14:creationId xmlns:p14="http://schemas.microsoft.com/office/powerpoint/2010/main" val="11343505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172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9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090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503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986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662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485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291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0EF52CC-F3D9-41D4-BCE4-C208E61A3F31}" type="datetimeFigureOut">
              <a:rPr lang="en-US" smtClean="0"/>
              <a:t>10/4/2016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06397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polleverywhere.com/my/poll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Wrightslaw%20-%20The%20Circuit%20Court%20of%20Taylor%20County,%20West%20Virginia.pdf" TargetMode="Externa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ESY%20Planning%20Reference%20Flowchart.docx"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ctrTitle"/>
          </p:nvPr>
        </p:nvSpPr>
        <p:spPr>
          <a:xfrm>
            <a:off x="913645" y="2305318"/>
            <a:ext cx="9303760" cy="1245654"/>
          </a:xfrm>
        </p:spPr>
        <p:txBody>
          <a:bodyPr rtlCol="0">
            <a:noAutofit/>
          </a:bodyPr>
          <a:lstStyle/>
          <a:p>
            <a:pPr>
              <a:defRPr/>
            </a:pPr>
            <a:r>
              <a:rPr lang="en-US" sz="4800" b="1" dirty="0" smtClean="0">
                <a:effectLst>
                  <a:outerShdw blurRad="38100" dist="38100" dir="2700000" algn="tl">
                    <a:srgbClr val="000000">
                      <a:alpha val="43137"/>
                    </a:srgbClr>
                  </a:outerShdw>
                </a:effectLst>
              </a:rPr>
              <a:t>Secondary IEP </a:t>
            </a:r>
            <a:r>
              <a:rPr lang="en-US" sz="4800" b="1" dirty="0">
                <a:effectLst>
                  <a:outerShdw blurRad="38100" dist="38100" dir="2700000" algn="tl">
                    <a:srgbClr val="000000">
                      <a:alpha val="43137"/>
                    </a:srgbClr>
                  </a:outerShdw>
                </a:effectLst>
              </a:rPr>
              <a:t>Boot </a:t>
            </a:r>
            <a:r>
              <a:rPr lang="en-US" sz="4800" b="1" dirty="0" smtClean="0">
                <a:effectLst>
                  <a:outerShdw blurRad="38100" dist="38100" dir="2700000" algn="tl">
                    <a:srgbClr val="000000">
                      <a:alpha val="43137"/>
                    </a:srgbClr>
                  </a:outerShdw>
                </a:effectLst>
              </a:rPr>
              <a:t>Camp</a:t>
            </a:r>
          </a:p>
        </p:txBody>
      </p:sp>
      <p:sp>
        <p:nvSpPr>
          <p:cNvPr id="731140" name="Rectangle 4"/>
          <p:cNvSpPr>
            <a:spLocks noGrp="1" noChangeArrowheads="1"/>
          </p:cNvSpPr>
          <p:nvPr>
            <p:ph type="subTitle" idx="1"/>
          </p:nvPr>
        </p:nvSpPr>
        <p:spPr>
          <a:xfrm>
            <a:off x="913645" y="3911879"/>
            <a:ext cx="4199268" cy="1430215"/>
          </a:xfrm>
        </p:spPr>
        <p:txBody>
          <a:bodyPr rtlCol="0">
            <a:normAutofit/>
          </a:bodyPr>
          <a:lstStyle/>
          <a:p>
            <a:pPr>
              <a:lnSpc>
                <a:spcPct val="100000"/>
              </a:lnSpc>
              <a:spcBef>
                <a:spcPts val="0"/>
              </a:spcBef>
              <a:spcAft>
                <a:spcPts val="0"/>
              </a:spcAft>
              <a:defRPr/>
            </a:pPr>
            <a:r>
              <a:rPr lang="en-US" sz="2000" b="1" dirty="0" smtClean="0">
                <a:solidFill>
                  <a:schemeClr val="tx1"/>
                </a:solidFill>
                <a:effectLst>
                  <a:outerShdw blurRad="38100" dist="38100" dir="2700000" algn="tl">
                    <a:srgbClr val="000000">
                      <a:alpha val="43137"/>
                    </a:srgbClr>
                  </a:outerShdw>
                </a:effectLst>
                <a:latin typeface="+mn-lt"/>
              </a:rPr>
              <a:t>Rebecca McIntyre</a:t>
            </a:r>
          </a:p>
          <a:p>
            <a:pPr>
              <a:lnSpc>
                <a:spcPct val="100000"/>
              </a:lnSpc>
              <a:spcBef>
                <a:spcPts val="0"/>
              </a:spcBef>
              <a:spcAft>
                <a:spcPts val="0"/>
              </a:spcAft>
              <a:defRPr/>
            </a:pPr>
            <a:r>
              <a:rPr lang="en-US" sz="2000" b="1" dirty="0" smtClean="0">
                <a:solidFill>
                  <a:schemeClr val="tx1"/>
                </a:solidFill>
                <a:effectLst>
                  <a:outerShdw blurRad="38100" dist="38100" dir="2700000" algn="tl">
                    <a:srgbClr val="000000">
                      <a:alpha val="43137"/>
                    </a:srgbClr>
                  </a:outerShdw>
                </a:effectLst>
                <a:latin typeface="+mn-lt"/>
              </a:rPr>
              <a:t>Kent ISD</a:t>
            </a:r>
            <a:endParaRPr lang="en-US" sz="2000" b="1" dirty="0">
              <a:solidFill>
                <a:schemeClr val="tx1"/>
              </a:solidFill>
              <a:effectLst>
                <a:outerShdw blurRad="38100" dist="38100" dir="2700000" algn="tl">
                  <a:srgbClr val="000000">
                    <a:alpha val="43137"/>
                  </a:srgbClr>
                </a:outerShdw>
              </a:effectLst>
              <a:latin typeface="+mn-lt"/>
            </a:endParaRPr>
          </a:p>
          <a:p>
            <a:pPr>
              <a:lnSpc>
                <a:spcPct val="100000"/>
              </a:lnSpc>
              <a:spcBef>
                <a:spcPts val="0"/>
              </a:spcBef>
              <a:spcAft>
                <a:spcPts val="0"/>
              </a:spcAft>
              <a:defRPr/>
            </a:pPr>
            <a:r>
              <a:rPr lang="en-US" sz="2000" b="1" dirty="0" smtClean="0">
                <a:solidFill>
                  <a:schemeClr val="tx1"/>
                </a:solidFill>
                <a:effectLst>
                  <a:outerShdw blurRad="38100" dist="38100" dir="2700000" algn="tl">
                    <a:srgbClr val="000000">
                      <a:alpha val="43137"/>
                    </a:srgbClr>
                  </a:outerShdw>
                </a:effectLst>
                <a:latin typeface="+mn-lt"/>
              </a:rPr>
              <a:t>October </a:t>
            </a:r>
            <a:r>
              <a:rPr lang="en-US" sz="2000" b="1" dirty="0" smtClean="0">
                <a:solidFill>
                  <a:schemeClr val="tx1"/>
                </a:solidFill>
                <a:effectLst>
                  <a:outerShdw blurRad="38100" dist="38100" dir="2700000" algn="tl">
                    <a:srgbClr val="000000">
                      <a:alpha val="43137"/>
                    </a:srgbClr>
                  </a:outerShdw>
                </a:effectLst>
              </a:rPr>
              <a:t>4</a:t>
            </a:r>
            <a:r>
              <a:rPr lang="en-US" sz="2000" b="1" dirty="0" smtClean="0">
                <a:solidFill>
                  <a:schemeClr val="tx1"/>
                </a:solidFill>
                <a:effectLst>
                  <a:outerShdw blurRad="38100" dist="38100" dir="2700000" algn="tl">
                    <a:srgbClr val="000000">
                      <a:alpha val="43137"/>
                    </a:srgbClr>
                  </a:outerShdw>
                </a:effectLst>
                <a:latin typeface="+mn-lt"/>
              </a:rPr>
              <a:t>, 2016</a:t>
            </a:r>
            <a:endParaRPr lang="en-US" sz="2000" b="1" dirty="0">
              <a:solidFill>
                <a:schemeClr val="tx1"/>
              </a:solidFill>
              <a:effectLst>
                <a:outerShdw blurRad="38100" dist="38100" dir="2700000" algn="tl">
                  <a:srgbClr val="000000">
                    <a:alpha val="43137"/>
                  </a:srgbClr>
                </a:outerShdw>
              </a:effectLst>
              <a:latin typeface="+mn-lt"/>
            </a:endParaRPr>
          </a:p>
          <a:p>
            <a:pPr>
              <a:defRPr/>
            </a:pPr>
            <a:endParaRPr lang="en-US" dirty="0" smtClean="0"/>
          </a:p>
          <a:p>
            <a:pPr>
              <a:defRPr/>
            </a:pPr>
            <a:endParaRPr lang="en-US" dirty="0" smtClean="0"/>
          </a:p>
        </p:txBody>
      </p:sp>
      <p:sp>
        <p:nvSpPr>
          <p:cNvPr id="5" name="5-Point Star 4"/>
          <p:cNvSpPr/>
          <p:nvPr/>
        </p:nvSpPr>
        <p:spPr>
          <a:xfrm>
            <a:off x="10217405" y="5174967"/>
            <a:ext cx="1113692" cy="9847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976664"/>
      </p:ext>
    </p:extLst>
  </p:cSld>
  <p:clrMapOvr>
    <a:masterClrMapping/>
  </p:clrMapOvr>
  <p:transition spd="med">
    <p:sndAc>
      <p:stSnd>
        <p:snd r:embed="rId3" name="whoosh.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399" y="609600"/>
            <a:ext cx="9009121" cy="685800"/>
          </a:xfrm>
        </p:spPr>
        <p:txBody>
          <a:bodyPr>
            <a:normAutofit fontScale="90000"/>
          </a:bodyPr>
          <a:lstStyle/>
          <a:p>
            <a:pPr algn="ctr"/>
            <a:r>
              <a:rPr lang="en-US" b="1" dirty="0" smtClean="0">
                <a:solidFill>
                  <a:schemeClr val="tx1"/>
                </a:solidFill>
              </a:rPr>
              <a:t>Roles of the </a:t>
            </a:r>
            <a:r>
              <a:rPr lang="en-US" b="1" u="sng" dirty="0" smtClean="0">
                <a:solidFill>
                  <a:srgbClr val="C00000"/>
                </a:solidFill>
              </a:rPr>
              <a:t>Required</a:t>
            </a:r>
            <a:r>
              <a:rPr lang="en-US" b="1" dirty="0" smtClean="0">
                <a:solidFill>
                  <a:schemeClr val="tx1"/>
                </a:solidFill>
              </a:rPr>
              <a:t> Participants</a:t>
            </a:r>
            <a:endParaRPr lang="en-US" b="1" dirty="0">
              <a:solidFill>
                <a:schemeClr val="tx1"/>
              </a:solidFill>
            </a:endParaRPr>
          </a:p>
        </p:txBody>
      </p:sp>
      <p:sp>
        <p:nvSpPr>
          <p:cNvPr id="4" name="Content Placeholder 2"/>
          <p:cNvSpPr>
            <a:spLocks noGrp="1"/>
          </p:cNvSpPr>
          <p:nvPr>
            <p:ph idx="1"/>
          </p:nvPr>
        </p:nvSpPr>
        <p:spPr>
          <a:xfrm>
            <a:off x="301813" y="1688123"/>
            <a:ext cx="10952341" cy="4191000"/>
          </a:xfrm>
        </p:spPr>
        <p:txBody>
          <a:bodyPr>
            <a:normAutofit fontScale="25000" lnSpcReduction="20000"/>
          </a:bodyPr>
          <a:lstStyle/>
          <a:p>
            <a:pPr marL="0" indent="0">
              <a:lnSpc>
                <a:spcPct val="120000"/>
              </a:lnSpc>
              <a:spcBef>
                <a:spcPts val="0"/>
              </a:spcBef>
              <a:buNone/>
              <a:defRPr/>
            </a:pPr>
            <a:r>
              <a:rPr lang="en-US" sz="9600" b="1" dirty="0"/>
              <a:t>Parent or Guardian: </a:t>
            </a:r>
            <a:r>
              <a:rPr lang="en-US" sz="9600" b="1" i="1" dirty="0">
                <a:solidFill>
                  <a:srgbClr val="0070C0"/>
                </a:solidFill>
              </a:rPr>
              <a:t>Child Expert</a:t>
            </a:r>
          </a:p>
          <a:p>
            <a:pPr>
              <a:lnSpc>
                <a:spcPct val="120000"/>
              </a:lnSpc>
              <a:spcBef>
                <a:spcPts val="0"/>
              </a:spcBef>
              <a:defRPr/>
            </a:pPr>
            <a:r>
              <a:rPr lang="en-US" sz="7200" dirty="0"/>
              <a:t>Provides information regarding outside evaluations, social/emotional/behavioral skills outside of school, as well as any other relevant information.</a:t>
            </a:r>
          </a:p>
          <a:p>
            <a:pPr marL="0" indent="0">
              <a:lnSpc>
                <a:spcPct val="120000"/>
              </a:lnSpc>
              <a:buNone/>
              <a:defRPr/>
            </a:pPr>
            <a:r>
              <a:rPr lang="en-US" sz="9600" b="1" dirty="0"/>
              <a:t>General Education Teacher: </a:t>
            </a:r>
            <a:r>
              <a:rPr lang="en-US" sz="9600" b="1" i="1" dirty="0">
                <a:solidFill>
                  <a:srgbClr val="0070C0"/>
                </a:solidFill>
              </a:rPr>
              <a:t>Content Expert</a:t>
            </a:r>
          </a:p>
          <a:p>
            <a:pPr>
              <a:lnSpc>
                <a:spcPct val="120000"/>
              </a:lnSpc>
              <a:spcBef>
                <a:spcPts val="0"/>
              </a:spcBef>
              <a:defRPr/>
            </a:pPr>
            <a:r>
              <a:rPr lang="en-US" sz="7200" dirty="0"/>
              <a:t>Provides guidance and answers questions regarding the general education curriculum</a:t>
            </a:r>
          </a:p>
          <a:p>
            <a:pPr>
              <a:lnSpc>
                <a:spcPct val="120000"/>
              </a:lnSpc>
              <a:spcBef>
                <a:spcPts val="0"/>
              </a:spcBef>
              <a:defRPr/>
            </a:pPr>
            <a:r>
              <a:rPr lang="en-US" sz="7200" dirty="0"/>
              <a:t>Determines appropriate positive behavior interventions and strategies for the </a:t>
            </a:r>
            <a:r>
              <a:rPr lang="en-US" sz="7200" dirty="0" smtClean="0"/>
              <a:t>gen ed </a:t>
            </a:r>
            <a:r>
              <a:rPr lang="en-US" sz="7200" dirty="0"/>
              <a:t>classroom</a:t>
            </a:r>
          </a:p>
          <a:p>
            <a:pPr>
              <a:lnSpc>
                <a:spcPct val="120000"/>
              </a:lnSpc>
              <a:spcBef>
                <a:spcPts val="0"/>
              </a:spcBef>
              <a:defRPr/>
            </a:pPr>
            <a:r>
              <a:rPr lang="en-US" sz="7200" dirty="0"/>
              <a:t>Identifies accommodations and supports that the student may </a:t>
            </a:r>
            <a:r>
              <a:rPr lang="en-US" sz="7200" dirty="0" smtClean="0"/>
              <a:t>require in </a:t>
            </a:r>
            <a:r>
              <a:rPr lang="en-US" sz="7200" dirty="0"/>
              <a:t>order to make progress in the general education curriculum</a:t>
            </a:r>
          </a:p>
          <a:p>
            <a:pPr marL="0" indent="0">
              <a:lnSpc>
                <a:spcPct val="120000"/>
              </a:lnSpc>
              <a:buNone/>
              <a:defRPr/>
            </a:pPr>
            <a:r>
              <a:rPr lang="en-US" sz="9600" b="1" dirty="0"/>
              <a:t>Special Education Teacher/Provider:  </a:t>
            </a:r>
            <a:r>
              <a:rPr lang="en-US" sz="9600" b="1" i="1" dirty="0">
                <a:solidFill>
                  <a:srgbClr val="0070C0"/>
                </a:solidFill>
              </a:rPr>
              <a:t>Specialized Instruction/Accommodation Expert</a:t>
            </a:r>
          </a:p>
          <a:p>
            <a:pPr>
              <a:lnSpc>
                <a:spcPct val="120000"/>
              </a:lnSpc>
              <a:spcBef>
                <a:spcPts val="0"/>
              </a:spcBef>
              <a:defRPr/>
            </a:pPr>
            <a:r>
              <a:rPr lang="en-US" sz="7200" dirty="0"/>
              <a:t>Authors the Individualized Education Program (IEP) and facilitates the IEP Team meeting.</a:t>
            </a:r>
          </a:p>
          <a:p>
            <a:pPr>
              <a:lnSpc>
                <a:spcPct val="120000"/>
              </a:lnSpc>
              <a:spcBef>
                <a:spcPts val="0"/>
              </a:spcBef>
              <a:defRPr/>
            </a:pPr>
            <a:r>
              <a:rPr lang="en-US" sz="7200" dirty="0"/>
              <a:t>Recommends accommodations and modifications </a:t>
            </a:r>
            <a:r>
              <a:rPr lang="en-US" sz="7200" dirty="0" smtClean="0"/>
              <a:t>required </a:t>
            </a:r>
            <a:r>
              <a:rPr lang="en-US" sz="7200" dirty="0"/>
              <a:t>for the student to make progress in the general education curriculum</a:t>
            </a:r>
            <a:endParaRPr lang="en-US" sz="7200" b="1" dirty="0">
              <a:solidFill>
                <a:srgbClr val="92D05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6044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1000"/>
                                        <p:tgtEl>
                                          <p:spTgt spid="4">
                                            <p:txEl>
                                              <p:pRg st="7" end="7"/>
                                            </p:txEl>
                                          </p:spTgt>
                                        </p:tgtEl>
                                      </p:cBhvr>
                                    </p:animEffect>
                                    <p:anim calcmode="lin" valueType="num">
                                      <p:cBhvr>
                                        <p:cTn id="3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anim calcmode="lin" valueType="num">
                                      <p:cBhvr>
                                        <p:cTn id="4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1" y="457201"/>
            <a:ext cx="10055781" cy="670561"/>
          </a:xfrm>
        </p:spPr>
        <p:txBody>
          <a:bodyPr>
            <a:normAutofit/>
          </a:bodyPr>
          <a:lstStyle/>
          <a:p>
            <a:pPr algn="ctr" eaLnBrk="1" hangingPunct="1"/>
            <a:r>
              <a:rPr lang="en-US" altLang="en-US" sz="3199" b="1" dirty="0">
                <a:solidFill>
                  <a:srgbClr val="C00000"/>
                </a:solidFill>
              </a:rPr>
              <a:t>Required</a:t>
            </a:r>
            <a:r>
              <a:rPr lang="en-US" altLang="en-US" sz="3199" b="1" dirty="0"/>
              <a:t> Participants (continued)</a:t>
            </a:r>
          </a:p>
        </p:txBody>
      </p:sp>
      <p:sp>
        <p:nvSpPr>
          <p:cNvPr id="4" name="Content Placeholder 2"/>
          <p:cNvSpPr>
            <a:spLocks noGrp="1"/>
          </p:cNvSpPr>
          <p:nvPr>
            <p:ph idx="1"/>
          </p:nvPr>
        </p:nvSpPr>
        <p:spPr>
          <a:xfrm>
            <a:off x="152401" y="1595907"/>
            <a:ext cx="11670151" cy="4572000"/>
          </a:xfrm>
        </p:spPr>
        <p:txBody>
          <a:bodyPr>
            <a:normAutofit/>
          </a:bodyPr>
          <a:lstStyle/>
          <a:p>
            <a:pPr marL="0" indent="0">
              <a:lnSpc>
                <a:spcPct val="100000"/>
              </a:lnSpc>
              <a:spcBef>
                <a:spcPts val="0"/>
              </a:spcBef>
              <a:buNone/>
              <a:defRPr/>
            </a:pPr>
            <a:r>
              <a:rPr lang="en-US" sz="2400" b="1" dirty="0">
                <a:effectLst>
                  <a:outerShdw blurRad="38100" dist="38100" dir="2700000" algn="tl">
                    <a:srgbClr val="000000">
                      <a:alpha val="43137"/>
                    </a:srgbClr>
                  </a:outerShdw>
                </a:effectLst>
              </a:rPr>
              <a:t>Eval Team Rep:  </a:t>
            </a:r>
            <a:r>
              <a:rPr lang="en-US" sz="2400" b="1" i="1" dirty="0">
                <a:solidFill>
                  <a:srgbClr val="0070C0"/>
                </a:solidFill>
                <a:effectLst>
                  <a:outerShdw blurRad="38100" dist="38100" dir="2700000" algn="tl">
                    <a:srgbClr val="000000">
                      <a:alpha val="43137"/>
                    </a:srgbClr>
                  </a:outerShdw>
                </a:effectLst>
              </a:rPr>
              <a:t>Impact Expert</a:t>
            </a:r>
          </a:p>
          <a:p>
            <a:pPr>
              <a:lnSpc>
                <a:spcPct val="100000"/>
              </a:lnSpc>
              <a:spcBef>
                <a:spcPts val="0"/>
              </a:spcBef>
              <a:defRPr/>
            </a:pPr>
            <a:r>
              <a:rPr lang="en-US" sz="2000" dirty="0"/>
              <a:t>Interprets the instructional implications of the evaluation (can be a member already listed)</a:t>
            </a:r>
          </a:p>
          <a:p>
            <a:pPr>
              <a:lnSpc>
                <a:spcPct val="100000"/>
              </a:lnSpc>
              <a:spcBef>
                <a:spcPts val="0"/>
              </a:spcBef>
              <a:defRPr/>
            </a:pPr>
            <a:r>
              <a:rPr lang="en-US" sz="2000" dirty="0"/>
              <a:t>Annual Review can be special </a:t>
            </a:r>
            <a:r>
              <a:rPr lang="en-US" sz="2000" dirty="0" err="1"/>
              <a:t>ed</a:t>
            </a:r>
            <a:r>
              <a:rPr lang="en-US" sz="2000" dirty="0"/>
              <a:t> teacher but 3 year re-</a:t>
            </a:r>
            <a:r>
              <a:rPr lang="en-US" sz="2000" dirty="0" err="1"/>
              <a:t>eval</a:t>
            </a:r>
            <a:r>
              <a:rPr lang="en-US" sz="2000" dirty="0"/>
              <a:t> must be a related service provider</a:t>
            </a:r>
          </a:p>
          <a:p>
            <a:pPr marL="0" indent="0">
              <a:lnSpc>
                <a:spcPct val="100000"/>
              </a:lnSpc>
              <a:spcBef>
                <a:spcPts val="0"/>
              </a:spcBef>
              <a:buNone/>
              <a:defRPr/>
            </a:pPr>
            <a:endParaRPr lang="en-US" sz="2000" dirty="0"/>
          </a:p>
          <a:p>
            <a:pPr marL="0" indent="0">
              <a:lnSpc>
                <a:spcPct val="100000"/>
              </a:lnSpc>
              <a:spcBef>
                <a:spcPts val="0"/>
              </a:spcBef>
              <a:buNone/>
              <a:defRPr/>
            </a:pPr>
            <a:r>
              <a:rPr lang="en-US" sz="2400" b="1" dirty="0">
                <a:effectLst>
                  <a:outerShdw blurRad="38100" dist="38100" dir="2700000" algn="tl">
                    <a:srgbClr val="000000">
                      <a:alpha val="43137"/>
                    </a:srgbClr>
                  </a:outerShdw>
                </a:effectLst>
              </a:rPr>
              <a:t>District Representative: </a:t>
            </a:r>
            <a:r>
              <a:rPr lang="en-US" sz="2400" b="1" i="1" dirty="0">
                <a:solidFill>
                  <a:srgbClr val="0070C0"/>
                </a:solidFill>
                <a:effectLst>
                  <a:outerShdw blurRad="38100" dist="38100" dir="2700000" algn="tl">
                    <a:srgbClr val="000000">
                      <a:alpha val="43137"/>
                    </a:srgbClr>
                  </a:outerShdw>
                </a:effectLst>
              </a:rPr>
              <a:t>Process Expert</a:t>
            </a:r>
          </a:p>
          <a:p>
            <a:pPr>
              <a:lnSpc>
                <a:spcPct val="100000"/>
              </a:lnSpc>
              <a:spcBef>
                <a:spcPts val="0"/>
              </a:spcBef>
              <a:defRPr/>
            </a:pPr>
            <a:r>
              <a:rPr lang="en-US" sz="2000" dirty="0" smtClean="0"/>
              <a:t>Responsible </a:t>
            </a:r>
            <a:r>
              <a:rPr lang="en-US" sz="2000" dirty="0"/>
              <a:t>for ensuring that all required staff attend the IEP Team meeting</a:t>
            </a:r>
          </a:p>
          <a:p>
            <a:pPr>
              <a:lnSpc>
                <a:spcPct val="100000"/>
              </a:lnSpc>
              <a:spcBef>
                <a:spcPts val="0"/>
              </a:spcBef>
              <a:defRPr/>
            </a:pPr>
            <a:r>
              <a:rPr lang="en-US" sz="2000" dirty="0"/>
              <a:t>Responsible for smoothing out contentious situations</a:t>
            </a:r>
          </a:p>
          <a:p>
            <a:pPr>
              <a:lnSpc>
                <a:spcPct val="100000"/>
              </a:lnSpc>
              <a:spcBef>
                <a:spcPts val="0"/>
              </a:spcBef>
              <a:defRPr/>
            </a:pPr>
            <a:r>
              <a:rPr lang="en-US" sz="2000" dirty="0"/>
              <a:t>Provide or supervise special education, has authority to commit district resources, and is knowledgeable about the general education curriculum</a:t>
            </a:r>
          </a:p>
          <a:p>
            <a:pPr>
              <a:lnSpc>
                <a:spcPct val="100000"/>
              </a:lnSpc>
              <a:spcBef>
                <a:spcPts val="0"/>
              </a:spcBef>
              <a:defRPr/>
            </a:pPr>
            <a:endParaRPr lang="en-US" sz="2000" dirty="0">
              <a:effectLst>
                <a:outerShdw blurRad="38100" dist="38100" dir="2700000" algn="tl">
                  <a:srgbClr val="000000">
                    <a:alpha val="43137"/>
                  </a:srgbClr>
                </a:outerShdw>
              </a:effectLst>
            </a:endParaRPr>
          </a:p>
          <a:p>
            <a:pPr marL="0" indent="0">
              <a:lnSpc>
                <a:spcPct val="100000"/>
              </a:lnSpc>
              <a:spcBef>
                <a:spcPts val="0"/>
              </a:spcBef>
              <a:buNone/>
            </a:pPr>
            <a:r>
              <a:rPr lang="en-US" altLang="en-US" sz="2400" b="1" dirty="0" smtClean="0">
                <a:effectLst>
                  <a:outerShdw blurRad="38100" dist="38100" dir="2700000" algn="tl">
                    <a:srgbClr val="000000">
                      <a:alpha val="43137"/>
                    </a:srgbClr>
                  </a:outerShdw>
                </a:effectLst>
              </a:rPr>
              <a:t>Student: </a:t>
            </a:r>
            <a:r>
              <a:rPr lang="en-US" altLang="en-US" sz="2400" b="1" i="1" dirty="0" smtClean="0">
                <a:solidFill>
                  <a:srgbClr val="0070C0"/>
                </a:solidFill>
                <a:effectLst>
                  <a:outerShdw blurRad="38100" dist="38100" dir="2700000" algn="tl">
                    <a:srgbClr val="000000">
                      <a:alpha val="43137"/>
                    </a:srgbClr>
                  </a:outerShdw>
                </a:effectLst>
              </a:rPr>
              <a:t>Transition Expert</a:t>
            </a:r>
          </a:p>
          <a:p>
            <a:pPr>
              <a:lnSpc>
                <a:spcPct val="100000"/>
              </a:lnSpc>
              <a:spcBef>
                <a:spcPts val="0"/>
              </a:spcBef>
            </a:pPr>
            <a:r>
              <a:rPr lang="en-US" altLang="en-US" sz="2000" dirty="0" smtClean="0"/>
              <a:t>Develop </a:t>
            </a:r>
            <a:r>
              <a:rPr lang="en-US" altLang="en-US" sz="2000" dirty="0"/>
              <a:t>or discuss transition </a:t>
            </a:r>
            <a:r>
              <a:rPr lang="en-US" altLang="en-US" sz="2000" dirty="0" smtClean="0"/>
              <a:t>plan and goals for the future</a:t>
            </a:r>
            <a:endParaRPr lang="en-US" altLang="en-US" sz="2000" dirty="0"/>
          </a:p>
          <a:p>
            <a:pPr marL="0" indent="0">
              <a:lnSpc>
                <a:spcPct val="120000"/>
              </a:lnSpc>
              <a:spcBef>
                <a:spcPts val="0"/>
              </a:spcBef>
              <a:buNone/>
            </a:pPr>
            <a:endParaRPr lang="en-US" altLang="en-US" dirty="0">
              <a:solidFill>
                <a:schemeClr val="tx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604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04635" y="517467"/>
            <a:ext cx="10245969" cy="919766"/>
          </a:xfrm>
        </p:spPr>
        <p:txBody>
          <a:bodyPr rtlCol="0" anchor="t">
            <a:normAutofit fontScale="90000"/>
          </a:bodyPr>
          <a:lstStyle/>
          <a:p>
            <a:pPr>
              <a:defRPr/>
            </a:pPr>
            <a:r>
              <a:rPr lang="en-US" sz="3200" b="1" dirty="0"/>
              <a:t>Required IEP Team Members </a:t>
            </a:r>
            <a:r>
              <a:rPr lang="en-US" sz="3200" b="1" dirty="0">
                <a:solidFill>
                  <a:srgbClr val="C00000"/>
                </a:solidFill>
              </a:rPr>
              <a:t>Excusal from Meeting </a:t>
            </a:r>
          </a:p>
        </p:txBody>
      </p:sp>
      <p:sp>
        <p:nvSpPr>
          <p:cNvPr id="942083" name="Rectangle 3"/>
          <p:cNvSpPr>
            <a:spLocks noGrp="1" noChangeArrowheads="1"/>
          </p:cNvSpPr>
          <p:nvPr>
            <p:ph idx="1"/>
          </p:nvPr>
        </p:nvSpPr>
        <p:spPr>
          <a:xfrm>
            <a:off x="304635" y="2176529"/>
            <a:ext cx="10689463" cy="4426370"/>
          </a:xfrm>
        </p:spPr>
        <p:txBody>
          <a:bodyPr rtlCol="0">
            <a:normAutofit/>
          </a:bodyPr>
          <a:lstStyle/>
          <a:p>
            <a:pPr>
              <a:lnSpc>
                <a:spcPct val="100000"/>
              </a:lnSpc>
              <a:spcBef>
                <a:spcPts val="0"/>
              </a:spcBef>
              <a:defRPr/>
            </a:pPr>
            <a:r>
              <a:rPr lang="en-US" sz="2000" dirty="0"/>
              <a:t>Absence </a:t>
            </a:r>
            <a:r>
              <a:rPr lang="en-US" sz="2000" dirty="0" smtClean="0"/>
              <a:t>of a required team member is </a:t>
            </a:r>
            <a:r>
              <a:rPr lang="en-US" dirty="0" smtClean="0"/>
              <a:t>only </a:t>
            </a:r>
            <a:r>
              <a:rPr lang="en-US" sz="2000" dirty="0" smtClean="0"/>
              <a:t>allowed if </a:t>
            </a:r>
            <a:r>
              <a:rPr lang="en-US" sz="2000" dirty="0"/>
              <a:t>the </a:t>
            </a:r>
            <a:r>
              <a:rPr lang="en-US" sz="2000" i="1" u="sng" dirty="0"/>
              <a:t>parent and school </a:t>
            </a:r>
            <a:r>
              <a:rPr lang="en-US" sz="2000" i="1" u="sng" dirty="0" smtClean="0"/>
              <a:t>agree</a:t>
            </a:r>
            <a:r>
              <a:rPr lang="en-US" sz="2000" dirty="0" smtClean="0"/>
              <a:t>, </a:t>
            </a:r>
            <a:r>
              <a:rPr lang="en-US" sz="2000" i="1" u="sng" dirty="0"/>
              <a:t>in </a:t>
            </a:r>
            <a:r>
              <a:rPr lang="en-US" sz="2000" i="1" u="sng" dirty="0" smtClean="0"/>
              <a:t>writing</a:t>
            </a:r>
            <a:r>
              <a:rPr lang="en-US" sz="2000" dirty="0" smtClean="0"/>
              <a:t>, </a:t>
            </a:r>
            <a:r>
              <a:rPr lang="en-US" sz="2000" u="sng" dirty="0" smtClean="0"/>
              <a:t>before the IEP meeting.</a:t>
            </a:r>
          </a:p>
          <a:p>
            <a:pPr>
              <a:lnSpc>
                <a:spcPct val="100000"/>
              </a:lnSpc>
              <a:spcBef>
                <a:spcPts val="0"/>
              </a:spcBef>
              <a:buNone/>
              <a:defRPr/>
            </a:pPr>
            <a:endParaRPr lang="en-US" sz="2000" dirty="0"/>
          </a:p>
          <a:p>
            <a:pPr>
              <a:lnSpc>
                <a:spcPct val="100000"/>
              </a:lnSpc>
              <a:spcBef>
                <a:spcPts val="0"/>
              </a:spcBef>
              <a:defRPr/>
            </a:pPr>
            <a:r>
              <a:rPr lang="en-US" sz="2000" dirty="0"/>
              <a:t>If area of instruction is being discussed, absent member must submit pre-written </a:t>
            </a:r>
            <a:r>
              <a:rPr lang="en-US" sz="2000" dirty="0" smtClean="0"/>
              <a:t>input regarding students progress, behaviors, accommodation recommendations, etc.</a:t>
            </a:r>
            <a:endParaRPr lang="en-US" sz="2000" dirty="0"/>
          </a:p>
          <a:p>
            <a:pPr>
              <a:lnSpc>
                <a:spcPct val="100000"/>
              </a:lnSpc>
              <a:spcBef>
                <a:spcPts val="0"/>
              </a:spcBef>
              <a:defRPr/>
            </a:pPr>
            <a:endParaRPr lang="en-US" sz="2000" dirty="0"/>
          </a:p>
          <a:p>
            <a:pPr>
              <a:lnSpc>
                <a:spcPct val="100000"/>
              </a:lnSpc>
              <a:spcBef>
                <a:spcPts val="0"/>
              </a:spcBef>
              <a:defRPr/>
            </a:pPr>
            <a:r>
              <a:rPr lang="en-US" sz="2000" dirty="0"/>
              <a:t>School representative </a:t>
            </a:r>
            <a:r>
              <a:rPr lang="en-US" sz="2000" b="1" u="sng" dirty="0"/>
              <a:t>with authority </a:t>
            </a:r>
            <a:r>
              <a:rPr lang="en-US" sz="2000" dirty="0"/>
              <a:t>must agree with excusal.</a:t>
            </a:r>
          </a:p>
          <a:p>
            <a:pPr>
              <a:lnSpc>
                <a:spcPct val="100000"/>
              </a:lnSpc>
              <a:spcBef>
                <a:spcPts val="0"/>
              </a:spcBef>
              <a:defRPr/>
            </a:pPr>
            <a:endParaRPr lang="en-US" sz="2000" dirty="0"/>
          </a:p>
          <a:p>
            <a:pPr>
              <a:lnSpc>
                <a:spcPct val="100000"/>
              </a:lnSpc>
              <a:spcBef>
                <a:spcPts val="0"/>
              </a:spcBef>
              <a:defRPr/>
            </a:pPr>
            <a:r>
              <a:rPr lang="en-US" sz="2000" dirty="0"/>
              <a:t>Excusal must be done at a reasonable time before the meeting; if not, </a:t>
            </a:r>
            <a:r>
              <a:rPr lang="en-US" sz="2000" b="1" u="sng" dirty="0"/>
              <a:t>parent may request rescheduled meeting</a:t>
            </a:r>
            <a:r>
              <a:rPr lang="en-US" sz="2000" b="1" u="sng" dirty="0" smtClean="0"/>
              <a:t>.</a:t>
            </a:r>
          </a:p>
          <a:p>
            <a:pPr>
              <a:lnSpc>
                <a:spcPct val="80000"/>
              </a:lnSpc>
              <a:defRPr/>
            </a:pPr>
            <a:endParaRPr lang="en-US" sz="2800" dirty="0"/>
          </a:p>
          <a:p>
            <a:pPr>
              <a:lnSpc>
                <a:spcPct val="80000"/>
              </a:lnSpc>
              <a:defRPr/>
            </a:pPr>
            <a:endParaRPr lang="en-US" sz="2800" dirty="0"/>
          </a:p>
        </p:txBody>
      </p:sp>
      <p:sp>
        <p:nvSpPr>
          <p:cNvPr id="2" name="TextBox 1"/>
          <p:cNvSpPr txBox="1"/>
          <p:nvPr/>
        </p:nvSpPr>
        <p:spPr>
          <a:xfrm>
            <a:off x="695459" y="1406771"/>
            <a:ext cx="9040969" cy="400110"/>
          </a:xfrm>
          <a:prstGeom prst="rect">
            <a:avLst/>
          </a:prstGeom>
          <a:noFill/>
        </p:spPr>
        <p:txBody>
          <a:bodyPr wrap="square" rtlCol="0">
            <a:spAutoFit/>
          </a:bodyPr>
          <a:lstStyle/>
          <a:p>
            <a:pPr algn="ctr"/>
            <a:r>
              <a:rPr lang="en-US" sz="2000" b="1" dirty="0" smtClean="0">
                <a:solidFill>
                  <a:srgbClr val="FF0000"/>
                </a:solidFill>
              </a:rPr>
              <a:t>First things first…..Excusals should be the exception NOT the rule.  </a:t>
            </a:r>
            <a:endParaRPr lang="en-US" sz="2000" b="1" dirty="0">
              <a:solidFill>
                <a:srgbClr val="FF0000"/>
              </a:solidFill>
            </a:endParaRPr>
          </a:p>
        </p:txBody>
      </p:sp>
    </p:spTree>
    <p:extLst>
      <p:ext uri="{BB962C8B-B14F-4D97-AF65-F5344CB8AC3E}">
        <p14:creationId xmlns:p14="http://schemas.microsoft.com/office/powerpoint/2010/main" val="1876349996"/>
      </p:ext>
    </p:extLst>
  </p:cSld>
  <p:clrMapOvr>
    <a:masterClrMapping/>
  </p:clrMapOvr>
  <p:transition spd="med">
    <p:cut/>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rtlCol="0">
            <a:normAutofit/>
          </a:bodyPr>
          <a:lstStyle/>
          <a:p>
            <a:pPr algn="ctr">
              <a:defRPr/>
            </a:pPr>
            <a:r>
              <a:rPr lang="en-US" b="1" dirty="0">
                <a:effectLst>
                  <a:outerShdw blurRad="38100" dist="38100" dir="2700000" algn="tl">
                    <a:srgbClr val="000000">
                      <a:alpha val="43137"/>
                    </a:srgbClr>
                  </a:outerShdw>
                </a:effectLst>
              </a:rPr>
              <a:t>Beginning the IEP</a:t>
            </a:r>
            <a:r>
              <a:rPr lang="en-US" dirty="0" smtClean="0"/>
              <a:t/>
            </a:r>
            <a:br>
              <a:rPr lang="en-US" dirty="0" smtClean="0"/>
            </a:br>
            <a:endParaRPr lang="en-US" dirty="0" smtClean="0"/>
          </a:p>
        </p:txBody>
      </p:sp>
      <p:sp>
        <p:nvSpPr>
          <p:cNvPr id="2" name="5-Point Star 1"/>
          <p:cNvSpPr/>
          <p:nvPr/>
        </p:nvSpPr>
        <p:spPr>
          <a:xfrm>
            <a:off x="9597402" y="5191936"/>
            <a:ext cx="1312985" cy="111369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7685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8051" y="425003"/>
            <a:ext cx="10058400" cy="810081"/>
          </a:xfrm>
        </p:spPr>
        <p:txBody>
          <a:bodyPr>
            <a:normAutofit/>
          </a:bodyPr>
          <a:lstStyle/>
          <a:p>
            <a:pPr eaLnBrk="1" hangingPunct="1"/>
            <a:r>
              <a:rPr lang="en-US" altLang="en-US" sz="3200" b="1" dirty="0" smtClean="0">
                <a:effectLst>
                  <a:outerShdw blurRad="38100" dist="38100" dir="2700000" algn="tl">
                    <a:srgbClr val="000000">
                      <a:alpha val="43137"/>
                    </a:srgbClr>
                  </a:outerShdw>
                </a:effectLst>
              </a:rPr>
              <a:t>Student </a:t>
            </a:r>
            <a:r>
              <a:rPr lang="en-US" altLang="en-US" sz="3200" b="1" dirty="0" smtClean="0">
                <a:solidFill>
                  <a:srgbClr val="00B050"/>
                </a:solidFill>
                <a:effectLst>
                  <a:outerShdw blurRad="38100" dist="38100" dir="2700000" algn="tl">
                    <a:srgbClr val="000000">
                      <a:alpha val="43137"/>
                    </a:srgbClr>
                  </a:outerShdw>
                </a:effectLst>
              </a:rPr>
              <a:t>Profile</a:t>
            </a:r>
            <a:r>
              <a:rPr lang="en-US" altLang="en-US" sz="3200" b="1" dirty="0" smtClean="0">
                <a:effectLst>
                  <a:outerShdw blurRad="38100" dist="38100" dir="2700000" algn="tl">
                    <a:srgbClr val="000000">
                      <a:alpha val="43137"/>
                    </a:srgbClr>
                  </a:outerShdw>
                </a:effectLst>
              </a:rPr>
              <a:t> and </a:t>
            </a:r>
            <a:r>
              <a:rPr lang="en-US" altLang="en-US" sz="3200" b="1" dirty="0" smtClean="0">
                <a:solidFill>
                  <a:srgbClr val="0070C0"/>
                </a:solidFill>
                <a:effectLst>
                  <a:outerShdw blurRad="38100" dist="38100" dir="2700000" algn="tl">
                    <a:srgbClr val="000000">
                      <a:alpha val="43137"/>
                    </a:srgbClr>
                  </a:outerShdw>
                </a:effectLst>
              </a:rPr>
              <a:t>Eligibility</a:t>
            </a:r>
          </a:p>
        </p:txBody>
      </p:sp>
      <p:sp>
        <p:nvSpPr>
          <p:cNvPr id="19459" name="Content Placeholder 2"/>
          <p:cNvSpPr>
            <a:spLocks noGrp="1"/>
          </p:cNvSpPr>
          <p:nvPr>
            <p:ph idx="1"/>
          </p:nvPr>
        </p:nvSpPr>
        <p:spPr>
          <a:xfrm>
            <a:off x="458051" y="1481070"/>
            <a:ext cx="10579143" cy="5190186"/>
          </a:xfrm>
        </p:spPr>
        <p:txBody>
          <a:bodyPr>
            <a:normAutofit fontScale="92500" lnSpcReduction="20000"/>
          </a:bodyPr>
          <a:lstStyle/>
          <a:p>
            <a:pPr eaLnBrk="1" hangingPunct="1">
              <a:lnSpc>
                <a:spcPct val="150000"/>
              </a:lnSpc>
            </a:pPr>
            <a:r>
              <a:rPr lang="en-US" altLang="en-US" sz="2000" b="1" dirty="0">
                <a:solidFill>
                  <a:srgbClr val="00B050"/>
                </a:solidFill>
                <a:effectLst>
                  <a:outerShdw blurRad="38100" dist="38100" dir="2700000" algn="tl">
                    <a:srgbClr val="000000">
                      <a:alpha val="43137"/>
                    </a:srgbClr>
                  </a:outerShdw>
                </a:effectLst>
              </a:rPr>
              <a:t>Student </a:t>
            </a:r>
            <a:r>
              <a:rPr lang="en-US" altLang="en-US" sz="2000" b="1" dirty="0" smtClean="0">
                <a:solidFill>
                  <a:srgbClr val="00B050"/>
                </a:solidFill>
                <a:effectLst>
                  <a:outerShdw blurRad="38100" dist="38100" dir="2700000" algn="tl">
                    <a:srgbClr val="000000">
                      <a:alpha val="43137"/>
                    </a:srgbClr>
                  </a:outerShdw>
                </a:effectLst>
              </a:rPr>
              <a:t>Strengths</a:t>
            </a:r>
          </a:p>
          <a:p>
            <a:pPr lvl="1">
              <a:lnSpc>
                <a:spcPct val="150000"/>
              </a:lnSpc>
            </a:pPr>
            <a:r>
              <a:rPr lang="en-US" altLang="en-US" sz="1600" b="1" dirty="0" smtClean="0">
                <a:effectLst>
                  <a:outerShdw blurRad="38100" dist="38100" dir="2700000" algn="tl">
                    <a:srgbClr val="000000">
                      <a:alpha val="43137"/>
                    </a:srgbClr>
                  </a:outerShdw>
                </a:effectLst>
              </a:rPr>
              <a:t>Record strengths reported by all members of the team</a:t>
            </a:r>
          </a:p>
          <a:p>
            <a:pPr lvl="1">
              <a:lnSpc>
                <a:spcPct val="150000"/>
              </a:lnSpc>
            </a:pPr>
            <a:r>
              <a:rPr lang="en-US" altLang="en-US" sz="1600" b="1" dirty="0">
                <a:effectLst>
                  <a:outerShdw blurRad="38100" dist="38100" dir="2700000" algn="tl">
                    <a:srgbClr val="000000">
                      <a:alpha val="43137"/>
                    </a:srgbClr>
                  </a:outerShdw>
                </a:effectLst>
              </a:rPr>
              <a:t>F</a:t>
            </a:r>
            <a:r>
              <a:rPr lang="en-US" altLang="en-US" sz="1600" b="1" dirty="0" smtClean="0">
                <a:effectLst>
                  <a:outerShdw blurRad="38100" dist="38100" dir="2700000" algn="tl">
                    <a:srgbClr val="000000">
                      <a:alpha val="43137"/>
                    </a:srgbClr>
                  </a:outerShdw>
                </a:effectLst>
              </a:rPr>
              <a:t>or transition age students </a:t>
            </a:r>
            <a:r>
              <a:rPr lang="en-US" altLang="en-US" sz="1600" b="1" u="sng" dirty="0" smtClean="0">
                <a:effectLst>
                  <a:outerShdw blurRad="38100" dist="38100" dir="2700000" algn="tl">
                    <a:srgbClr val="000000">
                      <a:alpha val="43137"/>
                    </a:srgbClr>
                  </a:outerShdw>
                </a:effectLst>
              </a:rPr>
              <a:t>ask the student </a:t>
            </a:r>
            <a:r>
              <a:rPr lang="en-US" altLang="en-US" sz="1600" b="1" dirty="0" smtClean="0">
                <a:effectLst>
                  <a:outerShdw blurRad="38100" dist="38100" dir="2700000" algn="tl">
                    <a:srgbClr val="000000">
                      <a:alpha val="43137"/>
                    </a:srgbClr>
                  </a:outerShdw>
                </a:effectLst>
              </a:rPr>
              <a:t>what they think their strengths are</a:t>
            </a:r>
            <a:endParaRPr lang="en-US" altLang="en-US" sz="1600" b="1" dirty="0">
              <a:effectLst>
                <a:outerShdw blurRad="38100" dist="38100" dir="2700000" algn="tl">
                  <a:srgbClr val="000000">
                    <a:alpha val="43137"/>
                  </a:srgbClr>
                </a:outerShdw>
              </a:effectLst>
            </a:endParaRPr>
          </a:p>
          <a:p>
            <a:pPr eaLnBrk="1" hangingPunct="1">
              <a:lnSpc>
                <a:spcPct val="150000"/>
              </a:lnSpc>
            </a:pPr>
            <a:r>
              <a:rPr lang="en-US" altLang="en-US" sz="2000" b="1" dirty="0">
                <a:solidFill>
                  <a:srgbClr val="00B050"/>
                </a:solidFill>
                <a:effectLst>
                  <a:outerShdw blurRad="38100" dist="38100" dir="2700000" algn="tl">
                    <a:srgbClr val="000000">
                      <a:alpha val="43137"/>
                    </a:srgbClr>
                  </a:outerShdw>
                </a:effectLst>
              </a:rPr>
              <a:t>Parent </a:t>
            </a:r>
            <a:r>
              <a:rPr lang="en-US" altLang="en-US" sz="2000" b="1" dirty="0" smtClean="0">
                <a:solidFill>
                  <a:srgbClr val="00B050"/>
                </a:solidFill>
                <a:effectLst>
                  <a:outerShdw blurRad="38100" dist="38100" dir="2700000" algn="tl">
                    <a:srgbClr val="000000">
                      <a:alpha val="43137"/>
                    </a:srgbClr>
                  </a:outerShdw>
                </a:effectLst>
              </a:rPr>
              <a:t>Concerns</a:t>
            </a:r>
          </a:p>
          <a:p>
            <a:pPr lvl="1">
              <a:lnSpc>
                <a:spcPct val="150000"/>
              </a:lnSpc>
            </a:pPr>
            <a:r>
              <a:rPr lang="en-US" altLang="en-US" sz="1600" b="1" dirty="0" smtClean="0">
                <a:effectLst>
                  <a:outerShdw blurRad="38100" dist="38100" dir="2700000" algn="tl">
                    <a:srgbClr val="000000">
                      <a:alpha val="43137"/>
                    </a:srgbClr>
                  </a:outerShdw>
                </a:effectLst>
              </a:rPr>
              <a:t>Do NOT leave blank, and do NOT use N/A, or none</a:t>
            </a:r>
          </a:p>
          <a:p>
            <a:pPr lvl="1">
              <a:lnSpc>
                <a:spcPct val="150000"/>
              </a:lnSpc>
            </a:pPr>
            <a:r>
              <a:rPr lang="en-US" altLang="en-US" sz="1600" b="1" dirty="0" smtClean="0">
                <a:effectLst>
                  <a:outerShdw blurRad="38100" dist="38100" dir="2700000" algn="tl">
                    <a:srgbClr val="000000">
                      <a:alpha val="43137"/>
                    </a:srgbClr>
                  </a:outerShdw>
                </a:effectLst>
              </a:rPr>
              <a:t>Provide a small description” Parents have no concerns at this time” to demonstrate that you solicited parent input</a:t>
            </a:r>
            <a:endParaRPr lang="en-US" altLang="en-US" sz="1600" b="1" dirty="0">
              <a:effectLst>
                <a:outerShdw blurRad="38100" dist="38100" dir="2700000" algn="tl">
                  <a:srgbClr val="000000">
                    <a:alpha val="43137"/>
                  </a:srgbClr>
                </a:outerShdw>
              </a:effectLst>
            </a:endParaRPr>
          </a:p>
          <a:p>
            <a:pPr eaLnBrk="1" hangingPunct="1">
              <a:lnSpc>
                <a:spcPct val="150000"/>
              </a:lnSpc>
            </a:pPr>
            <a:r>
              <a:rPr lang="en-US" altLang="en-US" sz="2000" b="1" dirty="0">
                <a:solidFill>
                  <a:srgbClr val="0070C0"/>
                </a:solidFill>
                <a:effectLst>
                  <a:outerShdw blurRad="38100" dist="38100" dir="2700000" algn="tl">
                    <a:srgbClr val="000000">
                      <a:alpha val="43137"/>
                    </a:srgbClr>
                  </a:outerShdw>
                </a:effectLst>
              </a:rPr>
              <a:t>Current </a:t>
            </a:r>
            <a:r>
              <a:rPr lang="en-US" altLang="en-US" sz="2000" b="1" dirty="0" smtClean="0">
                <a:solidFill>
                  <a:srgbClr val="0070C0"/>
                </a:solidFill>
                <a:effectLst>
                  <a:outerShdw blurRad="38100" dist="38100" dir="2700000" algn="tl">
                    <a:srgbClr val="000000">
                      <a:alpha val="43137"/>
                    </a:srgbClr>
                  </a:outerShdw>
                </a:effectLst>
              </a:rPr>
              <a:t>Evaluations</a:t>
            </a:r>
          </a:p>
          <a:p>
            <a:pPr lvl="1">
              <a:lnSpc>
                <a:spcPct val="150000"/>
              </a:lnSpc>
            </a:pPr>
            <a:r>
              <a:rPr lang="en-US" altLang="en-US" sz="1600" b="1" dirty="0" smtClean="0">
                <a:effectLst>
                  <a:outerShdw blurRad="38100" dist="38100" dir="2700000" algn="tl">
                    <a:srgbClr val="000000">
                      <a:alpha val="43137"/>
                    </a:srgbClr>
                  </a:outerShdw>
                </a:effectLst>
              </a:rPr>
              <a:t>Only list the names of the evaluations/assessments that were reviewed and used to develop the contents of the IEP – </a:t>
            </a:r>
            <a:r>
              <a:rPr lang="en-US" altLang="en-US" sz="1600" b="1" u="sng" dirty="0" smtClean="0">
                <a:effectLst>
                  <a:outerShdw blurRad="38100" dist="38100" dir="2700000" algn="tl">
                    <a:srgbClr val="000000">
                      <a:alpha val="43137"/>
                    </a:srgbClr>
                  </a:outerShdw>
                </a:effectLst>
              </a:rPr>
              <a:t>do not list data</a:t>
            </a:r>
            <a:endParaRPr lang="en-US" altLang="en-US" sz="1600" b="1" u="sng" dirty="0">
              <a:effectLst>
                <a:outerShdw blurRad="38100" dist="38100" dir="2700000" algn="tl">
                  <a:srgbClr val="000000">
                    <a:alpha val="43137"/>
                  </a:srgbClr>
                </a:outerShdw>
              </a:effectLst>
            </a:endParaRPr>
          </a:p>
          <a:p>
            <a:pPr eaLnBrk="1" hangingPunct="1">
              <a:lnSpc>
                <a:spcPct val="150000"/>
              </a:lnSpc>
            </a:pPr>
            <a:r>
              <a:rPr lang="en-US" altLang="en-US" sz="2000" b="1" dirty="0">
                <a:solidFill>
                  <a:srgbClr val="0070C0"/>
                </a:solidFill>
                <a:effectLst>
                  <a:outerShdw blurRad="38100" dist="38100" dir="2700000" algn="tl">
                    <a:srgbClr val="000000">
                      <a:alpha val="43137"/>
                    </a:srgbClr>
                  </a:outerShdw>
                </a:effectLst>
              </a:rPr>
              <a:t>Eligibility Determination</a:t>
            </a:r>
          </a:p>
          <a:p>
            <a:pPr lvl="1" eaLnBrk="1" hangingPunct="1">
              <a:lnSpc>
                <a:spcPct val="150000"/>
              </a:lnSpc>
            </a:pPr>
            <a:r>
              <a:rPr lang="en-US" altLang="en-US" b="1" dirty="0">
                <a:effectLst>
                  <a:outerShdw blurRad="38100" dist="38100" dir="2700000" algn="tl">
                    <a:srgbClr val="000000">
                      <a:alpha val="43137"/>
                    </a:srgbClr>
                  </a:outerShdw>
                </a:effectLst>
              </a:rPr>
              <a:t>Primary </a:t>
            </a:r>
            <a:r>
              <a:rPr lang="en-US" altLang="en-US" b="1" dirty="0" smtClean="0">
                <a:effectLst>
                  <a:outerShdw blurRad="38100" dist="38100" dir="2700000" algn="tl">
                    <a:srgbClr val="000000">
                      <a:alpha val="43137"/>
                    </a:srgbClr>
                  </a:outerShdw>
                </a:effectLst>
              </a:rPr>
              <a:t>Eligibility and Qualifying </a:t>
            </a:r>
            <a:r>
              <a:rPr lang="en-US" altLang="en-US" b="1" dirty="0">
                <a:effectLst>
                  <a:outerShdw blurRad="38100" dist="38100" dir="2700000" algn="tl">
                    <a:srgbClr val="000000">
                      <a:alpha val="43137"/>
                    </a:srgbClr>
                  </a:outerShdw>
                </a:effectLst>
              </a:rPr>
              <a:t>Criteria</a:t>
            </a:r>
          </a:p>
        </p:txBody>
      </p:sp>
    </p:spTree>
    <p:extLst>
      <p:ext uri="{BB962C8B-B14F-4D97-AF65-F5344CB8AC3E}">
        <p14:creationId xmlns:p14="http://schemas.microsoft.com/office/powerpoint/2010/main" val="13314988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3200" b="1" dirty="0" smtClean="0">
                <a:effectLst>
                  <a:outerShdw blurRad="38100" dist="38100" dir="2700000" algn="tl">
                    <a:srgbClr val="000000">
                      <a:alpha val="43137"/>
                    </a:srgbClr>
                  </a:outerShdw>
                </a:effectLst>
              </a:rPr>
              <a:t>A Note About Eligibility….</a:t>
            </a:r>
          </a:p>
        </p:txBody>
      </p:sp>
      <p:sp>
        <p:nvSpPr>
          <p:cNvPr id="21507" name="Rectangle 3"/>
          <p:cNvSpPr>
            <a:spLocks noGrp="1" noChangeArrowheads="1"/>
          </p:cNvSpPr>
          <p:nvPr>
            <p:ph idx="1"/>
          </p:nvPr>
        </p:nvSpPr>
        <p:spPr>
          <a:xfrm>
            <a:off x="1348153" y="2719754"/>
            <a:ext cx="9612923" cy="2274277"/>
          </a:xfrm>
        </p:spPr>
        <p:txBody>
          <a:bodyPr/>
          <a:lstStyle/>
          <a:p>
            <a:pPr eaLnBrk="1" hangingPunct="1">
              <a:lnSpc>
                <a:spcPct val="100000"/>
              </a:lnSpc>
            </a:pPr>
            <a:r>
              <a:rPr lang="en-US" altLang="en-US" sz="2000" dirty="0" smtClean="0"/>
              <a:t>The </a:t>
            </a:r>
            <a:r>
              <a:rPr lang="en-US" altLang="en-US" sz="2000" b="1" dirty="0">
                <a:solidFill>
                  <a:srgbClr val="00B050"/>
                </a:solidFill>
              </a:rPr>
              <a:t>evaluation team</a:t>
            </a:r>
            <a:r>
              <a:rPr lang="en-US" altLang="en-US" sz="2000" dirty="0">
                <a:solidFill>
                  <a:srgbClr val="00B050"/>
                </a:solidFill>
              </a:rPr>
              <a:t> </a:t>
            </a:r>
            <a:r>
              <a:rPr lang="en-US" altLang="en-US" sz="2000" b="1" u="sng" dirty="0" smtClean="0">
                <a:solidFill>
                  <a:srgbClr val="00B050"/>
                </a:solidFill>
                <a:effectLst>
                  <a:outerShdw blurRad="38100" dist="38100" dir="2700000" algn="tl">
                    <a:srgbClr val="000000">
                      <a:alpha val="43137"/>
                    </a:srgbClr>
                  </a:outerShdw>
                </a:effectLst>
              </a:rPr>
              <a:t>recommends</a:t>
            </a:r>
            <a:r>
              <a:rPr lang="en-US" altLang="en-US" sz="2000" b="1" dirty="0" smtClean="0">
                <a:solidFill>
                  <a:schemeClr val="accent1"/>
                </a:solidFill>
              </a:rPr>
              <a:t> </a:t>
            </a:r>
            <a:r>
              <a:rPr lang="en-US" altLang="en-US" sz="2000" b="1" dirty="0"/>
              <a:t>eligibility</a:t>
            </a:r>
            <a:r>
              <a:rPr lang="en-US" altLang="en-US" sz="2000" dirty="0" smtClean="0"/>
              <a:t>.</a:t>
            </a:r>
          </a:p>
          <a:p>
            <a:pPr marL="0" indent="0" eaLnBrk="1" hangingPunct="1">
              <a:lnSpc>
                <a:spcPct val="100000"/>
              </a:lnSpc>
              <a:buNone/>
            </a:pPr>
            <a:endParaRPr lang="en-US" altLang="en-US" sz="2000" dirty="0"/>
          </a:p>
          <a:p>
            <a:pPr eaLnBrk="1" hangingPunct="1">
              <a:lnSpc>
                <a:spcPct val="100000"/>
              </a:lnSpc>
            </a:pPr>
            <a:r>
              <a:rPr lang="en-US" altLang="en-US" sz="2000" dirty="0"/>
              <a:t>The </a:t>
            </a:r>
            <a:r>
              <a:rPr lang="en-US" altLang="en-US" sz="2000" b="1" dirty="0">
                <a:solidFill>
                  <a:srgbClr val="0070C0"/>
                </a:solidFill>
              </a:rPr>
              <a:t>IEP Team</a:t>
            </a:r>
            <a:r>
              <a:rPr lang="en-US" altLang="en-US" sz="2000" dirty="0">
                <a:solidFill>
                  <a:srgbClr val="0070C0"/>
                </a:solidFill>
              </a:rPr>
              <a:t> </a:t>
            </a:r>
            <a:r>
              <a:rPr lang="en-US" altLang="en-US" sz="2000" dirty="0" smtClean="0"/>
              <a:t>analyzes </a:t>
            </a:r>
            <a:r>
              <a:rPr lang="en-US" altLang="en-US" sz="2000" dirty="0"/>
              <a:t>evaluation data and other information presented at the IEP </a:t>
            </a:r>
            <a:r>
              <a:rPr lang="en-US" altLang="en-US" sz="2000" b="1" dirty="0">
                <a:effectLst>
                  <a:outerShdw blurRad="38100" dist="38100" dir="2700000" algn="tl">
                    <a:srgbClr val="000000">
                      <a:alpha val="43137"/>
                    </a:srgbClr>
                  </a:outerShdw>
                </a:effectLst>
              </a:rPr>
              <a:t>then </a:t>
            </a:r>
            <a:r>
              <a:rPr lang="en-US" altLang="en-US" sz="2000" b="1" u="sng" dirty="0">
                <a:solidFill>
                  <a:srgbClr val="0070C0"/>
                </a:solidFill>
                <a:effectLst>
                  <a:outerShdw blurRad="38100" dist="38100" dir="2700000" algn="tl">
                    <a:srgbClr val="000000">
                      <a:alpha val="43137"/>
                    </a:srgbClr>
                  </a:outerShdw>
                </a:effectLst>
              </a:rPr>
              <a:t>determines</a:t>
            </a:r>
            <a:r>
              <a:rPr lang="en-US" altLang="en-US" sz="2000" b="1" u="sng" dirty="0">
                <a:solidFill>
                  <a:srgbClr val="FF0000"/>
                </a:solidFill>
                <a:effectLst>
                  <a:outerShdw blurRad="38100" dist="38100" dir="2700000" algn="tl">
                    <a:srgbClr val="000000">
                      <a:alpha val="43137"/>
                    </a:srgbClr>
                  </a:outerShdw>
                </a:effectLst>
              </a:rPr>
              <a:t> </a:t>
            </a:r>
            <a:r>
              <a:rPr lang="en-US" altLang="en-US" sz="2000" dirty="0"/>
              <a:t>eligibility. </a:t>
            </a:r>
          </a:p>
          <a:p>
            <a:pPr marL="0" indent="0" eaLnBrk="1" hangingPunct="1">
              <a:buNone/>
            </a:pPr>
            <a:endParaRPr lang="en-US" altLang="en-US" dirty="0" smtClean="0"/>
          </a:p>
        </p:txBody>
      </p:sp>
    </p:spTree>
    <p:extLst>
      <p:ext uri="{BB962C8B-B14F-4D97-AF65-F5344CB8AC3E}">
        <p14:creationId xmlns:p14="http://schemas.microsoft.com/office/powerpoint/2010/main" val="23126956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1700913"/>
          </a:xfrm>
        </p:spPr>
        <p:txBody>
          <a:bodyPr rtlCol="0">
            <a:noAutofit/>
          </a:bodyPr>
          <a:lstStyle/>
          <a:p>
            <a:pPr>
              <a:defRPr/>
            </a:pPr>
            <a:r>
              <a:rPr lang="en-US" sz="4800" b="1" dirty="0">
                <a:effectLst>
                  <a:outerShdw blurRad="38100" dist="38100" dir="2700000" algn="tl">
                    <a:srgbClr val="000000">
                      <a:alpha val="43137"/>
                    </a:srgbClr>
                  </a:outerShdw>
                </a:effectLst>
              </a:rPr>
              <a:t>Transition</a:t>
            </a:r>
          </a:p>
        </p:txBody>
      </p:sp>
      <p:sp>
        <p:nvSpPr>
          <p:cNvPr id="3" name="Content Placeholder 2"/>
          <p:cNvSpPr>
            <a:spLocks noGrp="1"/>
          </p:cNvSpPr>
          <p:nvPr>
            <p:ph type="body" idx="1"/>
          </p:nvPr>
        </p:nvSpPr>
        <p:spPr/>
        <p:txBody>
          <a:bodyPr rtlCol="0">
            <a:normAutofit/>
          </a:bodyPr>
          <a:lstStyle/>
          <a:p>
            <a:pPr>
              <a:buNone/>
              <a:defRPr/>
            </a:pPr>
            <a:r>
              <a:rPr lang="en-US" smtClean="0"/>
              <a:t>                                                       </a:t>
            </a:r>
          </a:p>
        </p:txBody>
      </p:sp>
      <p:pic>
        <p:nvPicPr>
          <p:cNvPr id="1030" name="Picture 6" descr="https://encrypted-tbn3.gstatic.com/images?q=tbn:ANd9GcS2lKpA2PHM6l4s8T3KBNPGMPDtWutWBPt_26BAGS4b7pwdHhxo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292" y="3418449"/>
            <a:ext cx="3056713" cy="30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0395"/>
      </p:ext>
    </p:extLst>
  </p:cSld>
  <p:clrMapOvr>
    <a:masterClrMapping/>
  </p:clrMapOvr>
  <p:transition spd="med">
    <p:dissolve/>
    <p:sndAc>
      <p:stSnd>
        <p:snd r:embed="rId2" name="whoosh.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33863" y="373486"/>
            <a:ext cx="9692640" cy="579549"/>
          </a:xfrm>
        </p:spPr>
        <p:txBody>
          <a:bodyPr>
            <a:normAutofit/>
          </a:bodyPr>
          <a:lstStyle/>
          <a:p>
            <a:pPr eaLnBrk="1" hangingPunct="1"/>
            <a:r>
              <a:rPr lang="en-US" altLang="en-US" sz="3200" b="1" dirty="0" smtClean="0">
                <a:effectLst>
                  <a:outerShdw blurRad="38100" dist="38100" dir="2700000" algn="tl">
                    <a:srgbClr val="000000">
                      <a:alpha val="43137"/>
                    </a:srgbClr>
                  </a:outerShdw>
                </a:effectLst>
              </a:rPr>
              <a:t>When to Consider Transition</a:t>
            </a:r>
          </a:p>
        </p:txBody>
      </p:sp>
      <p:sp>
        <p:nvSpPr>
          <p:cNvPr id="5" name="Content Placeholder 2"/>
          <p:cNvSpPr txBox="1">
            <a:spLocks/>
          </p:cNvSpPr>
          <p:nvPr/>
        </p:nvSpPr>
        <p:spPr>
          <a:xfrm>
            <a:off x="152399" y="1120462"/>
            <a:ext cx="10855569" cy="5661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640080" lvl="1" indent="-237744">
              <a:lnSpc>
                <a:spcPct val="150000"/>
              </a:lnSpc>
              <a:spcBef>
                <a:spcPts val="0"/>
              </a:spcBef>
              <a:buFont typeface="Verdana"/>
              <a:buChar char="◦"/>
              <a:defRPr/>
            </a:pPr>
            <a:r>
              <a:rPr lang="en-US" sz="1800" dirty="0" smtClean="0"/>
              <a:t>Beginning no later than the first IEP to be in effect when the child turns 16, or younger if determined appropriate by the IEP Team.</a:t>
            </a:r>
            <a:r>
              <a:rPr lang="en-US" dirty="0" smtClean="0">
                <a:solidFill>
                  <a:schemeClr val="bg1"/>
                </a:solidFill>
              </a:rPr>
              <a:t> Michigan, which is typically </a:t>
            </a:r>
            <a:r>
              <a:rPr lang="en-US" b="1" dirty="0" smtClean="0">
                <a:solidFill>
                  <a:schemeClr val="bg1"/>
                </a:solidFill>
              </a:rPr>
              <a:t>8</a:t>
            </a:r>
            <a:r>
              <a:rPr lang="en-US" b="1" baseline="30000" dirty="0" smtClean="0">
                <a:solidFill>
                  <a:schemeClr val="bg1"/>
                </a:solidFill>
              </a:rPr>
              <a:t>th</a:t>
            </a:r>
            <a:r>
              <a:rPr lang="en-US" b="1" dirty="0" smtClean="0">
                <a:solidFill>
                  <a:schemeClr val="bg1"/>
                </a:solidFill>
              </a:rPr>
              <a:t> grade</a:t>
            </a:r>
          </a:p>
          <a:p>
            <a:pPr marL="640080" lvl="1" indent="-237744">
              <a:lnSpc>
                <a:spcPct val="150000"/>
              </a:lnSpc>
              <a:spcBef>
                <a:spcPts val="0"/>
              </a:spcBef>
              <a:buFont typeface="Verdana"/>
              <a:buChar char="◦"/>
              <a:defRPr/>
            </a:pPr>
            <a:r>
              <a:rPr lang="en-US" sz="1800" dirty="0" smtClean="0"/>
              <a:t>Transition Assessments are completed and strengths, preferences, and interests are identified</a:t>
            </a:r>
          </a:p>
          <a:p>
            <a:pPr marL="640080" lvl="1" indent="-237744">
              <a:lnSpc>
                <a:spcPct val="150000"/>
              </a:lnSpc>
              <a:spcBef>
                <a:spcPts val="0"/>
              </a:spcBef>
              <a:buFont typeface="Verdana"/>
              <a:buChar char="◦"/>
              <a:defRPr/>
            </a:pPr>
            <a:r>
              <a:rPr lang="en-US" sz="1800" dirty="0" smtClean="0"/>
              <a:t>Post-secondary </a:t>
            </a:r>
            <a:r>
              <a:rPr lang="en-US" sz="1800" dirty="0"/>
              <a:t>g</a:t>
            </a:r>
            <a:r>
              <a:rPr lang="en-US" sz="1800" dirty="0" smtClean="0"/>
              <a:t>oals are created in 4 domain areas:</a:t>
            </a:r>
            <a:r>
              <a:rPr lang="en-US" dirty="0" smtClean="0">
                <a:solidFill>
                  <a:schemeClr val="bg1"/>
                </a:solidFill>
              </a:rPr>
              <a:t>, </a:t>
            </a:r>
          </a:p>
          <a:p>
            <a:pPr marL="1202436" lvl="2" indent="-342900">
              <a:lnSpc>
                <a:spcPct val="150000"/>
              </a:lnSpc>
              <a:spcBef>
                <a:spcPts val="0"/>
              </a:spcBef>
              <a:defRPr/>
            </a:pPr>
            <a:r>
              <a:rPr lang="en-US" dirty="0" smtClean="0"/>
              <a:t>Post Secondary Education and Training</a:t>
            </a:r>
          </a:p>
          <a:p>
            <a:pPr marL="1202436" lvl="2" indent="-342900">
              <a:lnSpc>
                <a:spcPct val="150000"/>
              </a:lnSpc>
              <a:spcBef>
                <a:spcPts val="0"/>
              </a:spcBef>
              <a:defRPr/>
            </a:pPr>
            <a:r>
              <a:rPr lang="en-US" dirty="0" smtClean="0"/>
              <a:t>Employment</a:t>
            </a:r>
          </a:p>
          <a:p>
            <a:pPr marL="1202436" lvl="2" indent="-342900">
              <a:lnSpc>
                <a:spcPct val="150000"/>
              </a:lnSpc>
              <a:spcBef>
                <a:spcPts val="0"/>
              </a:spcBef>
              <a:defRPr/>
            </a:pPr>
            <a:r>
              <a:rPr lang="en-US" dirty="0" smtClean="0"/>
              <a:t>Community Participation</a:t>
            </a:r>
          </a:p>
          <a:p>
            <a:pPr marL="1202436" lvl="2" indent="-342900">
              <a:lnSpc>
                <a:spcPct val="150000"/>
              </a:lnSpc>
              <a:spcBef>
                <a:spcPts val="0"/>
              </a:spcBef>
              <a:defRPr/>
            </a:pPr>
            <a:r>
              <a:rPr lang="en-US" dirty="0" smtClean="0"/>
              <a:t>Adult Living</a:t>
            </a:r>
            <a:endParaRPr lang="en-US" dirty="0"/>
          </a:p>
          <a:p>
            <a:pPr marL="640080" lvl="1" indent="-237744">
              <a:lnSpc>
                <a:spcPct val="150000"/>
              </a:lnSpc>
              <a:spcBef>
                <a:spcPts val="0"/>
              </a:spcBef>
              <a:buFont typeface="Verdana"/>
              <a:buChar char="◦"/>
              <a:defRPr/>
            </a:pPr>
            <a:r>
              <a:rPr lang="en-US" sz="1800" b="1" dirty="0" smtClean="0">
                <a:solidFill>
                  <a:srgbClr val="FF0000"/>
                </a:solidFill>
              </a:rPr>
              <a:t>Transition Activities </a:t>
            </a:r>
            <a:r>
              <a:rPr lang="en-US" sz="1800" dirty="0" smtClean="0"/>
              <a:t>provide </a:t>
            </a:r>
            <a:r>
              <a:rPr lang="en-US" sz="1800" b="1" u="sng" dirty="0" smtClean="0">
                <a:solidFill>
                  <a:srgbClr val="FF0000"/>
                </a:solidFill>
              </a:rPr>
              <a:t>experiences</a:t>
            </a:r>
            <a:r>
              <a:rPr lang="en-US" sz="1800" dirty="0" smtClean="0"/>
              <a:t> and allow students to </a:t>
            </a:r>
            <a:r>
              <a:rPr lang="en-US" sz="1800" b="1" u="sng" dirty="0" smtClean="0">
                <a:solidFill>
                  <a:srgbClr val="FF0000"/>
                </a:solidFill>
              </a:rPr>
              <a:t>“explore” </a:t>
            </a:r>
            <a:r>
              <a:rPr lang="en-US" sz="1800" dirty="0" smtClean="0"/>
              <a:t>their post-secondary goal</a:t>
            </a:r>
          </a:p>
          <a:p>
            <a:pPr marL="640080" lvl="1" indent="-237744">
              <a:lnSpc>
                <a:spcPct val="150000"/>
              </a:lnSpc>
              <a:spcBef>
                <a:spcPts val="0"/>
              </a:spcBef>
              <a:buFont typeface="Verdana"/>
              <a:buChar char="◦"/>
              <a:defRPr/>
            </a:pPr>
            <a:r>
              <a:rPr lang="en-US" sz="1800" b="1" dirty="0" smtClean="0">
                <a:solidFill>
                  <a:srgbClr val="0070C0"/>
                </a:solidFill>
              </a:rPr>
              <a:t>Annual </a:t>
            </a:r>
            <a:r>
              <a:rPr lang="en-US" sz="1800" b="1" dirty="0">
                <a:solidFill>
                  <a:srgbClr val="0070C0"/>
                </a:solidFill>
              </a:rPr>
              <a:t>g</a:t>
            </a:r>
            <a:r>
              <a:rPr lang="en-US" sz="1800" b="1" dirty="0" smtClean="0">
                <a:solidFill>
                  <a:srgbClr val="0070C0"/>
                </a:solidFill>
              </a:rPr>
              <a:t>oals</a:t>
            </a:r>
            <a:r>
              <a:rPr lang="en-US" sz="1800" b="1" dirty="0" smtClean="0"/>
              <a:t> </a:t>
            </a:r>
            <a:r>
              <a:rPr lang="en-US" sz="1800" dirty="0" smtClean="0"/>
              <a:t>and objectives are written so students </a:t>
            </a:r>
            <a:r>
              <a:rPr lang="en-US" sz="1800" b="1" u="sng" dirty="0" smtClean="0">
                <a:solidFill>
                  <a:srgbClr val="0070C0"/>
                </a:solidFill>
              </a:rPr>
              <a:t>develop skills </a:t>
            </a:r>
            <a:r>
              <a:rPr lang="en-US" sz="1800" dirty="0" smtClean="0"/>
              <a:t>that will help them move closer to achieving their post-secondary goal</a:t>
            </a:r>
          </a:p>
          <a:p>
            <a:pPr marL="640080" lvl="1" indent="-237744">
              <a:lnSpc>
                <a:spcPct val="150000"/>
              </a:lnSpc>
              <a:spcBef>
                <a:spcPts val="0"/>
              </a:spcBef>
              <a:buFont typeface="Verdana"/>
              <a:buChar char="◦"/>
              <a:defRPr/>
            </a:pPr>
            <a:r>
              <a:rPr lang="en-US" sz="1800" b="1" dirty="0" smtClean="0">
                <a:solidFill>
                  <a:srgbClr val="00B050"/>
                </a:solidFill>
              </a:rPr>
              <a:t>Course of Study </a:t>
            </a:r>
            <a:r>
              <a:rPr lang="en-US" sz="1800" dirty="0" smtClean="0"/>
              <a:t>is identified and supports movement toward post-secondary goal(s) by </a:t>
            </a:r>
            <a:r>
              <a:rPr lang="en-US" sz="1800" b="1" u="sng" dirty="0" smtClean="0">
                <a:solidFill>
                  <a:srgbClr val="00B050"/>
                </a:solidFill>
              </a:rPr>
              <a:t>building knowledge</a:t>
            </a:r>
            <a:r>
              <a:rPr lang="en-US" sz="1800" dirty="0" smtClean="0"/>
              <a:t> through curriculum</a:t>
            </a:r>
          </a:p>
          <a:p>
            <a:pPr marL="886968" lvl="2">
              <a:buFont typeface="Wingdings 2"/>
              <a:buChar char=""/>
              <a:defRPr/>
            </a:pPr>
            <a:r>
              <a:rPr lang="en-US" dirty="0" smtClean="0">
                <a:solidFill>
                  <a:schemeClr val="bg1"/>
                </a:solidFill>
              </a:rPr>
              <a:t>Certificate of Completion, Diploma, Career Readiness Certificate, or other</a:t>
            </a:r>
          </a:p>
        </p:txBody>
      </p:sp>
    </p:spTree>
    <p:extLst>
      <p:ext uri="{BB962C8B-B14F-4D97-AF65-F5344CB8AC3E}">
        <p14:creationId xmlns:p14="http://schemas.microsoft.com/office/powerpoint/2010/main" val="3088957110"/>
      </p:ext>
    </p:extLst>
  </p:cSld>
  <p:clrMapOvr>
    <a:masterClrMapping/>
  </p:clrMapOvr>
  <p:transition spd="med">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17731" y="502276"/>
            <a:ext cx="10058400" cy="861597"/>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Who Requires a Transition IEP</a:t>
            </a:r>
          </a:p>
        </p:txBody>
      </p:sp>
      <p:sp>
        <p:nvSpPr>
          <p:cNvPr id="3" name="Content Placeholder 2"/>
          <p:cNvSpPr>
            <a:spLocks noGrp="1"/>
          </p:cNvSpPr>
          <p:nvPr>
            <p:ph idx="1"/>
          </p:nvPr>
        </p:nvSpPr>
        <p:spPr/>
        <p:txBody>
          <a:bodyPr rtlCol="0">
            <a:normAutofit/>
          </a:bodyPr>
          <a:lstStyle/>
          <a:p>
            <a:pPr>
              <a:defRPr/>
            </a:pPr>
            <a:r>
              <a:rPr lang="en-US" sz="2400" b="1" dirty="0">
                <a:effectLst>
                  <a:outerShdw blurRad="38100" dist="38100" dir="2700000" algn="tl">
                    <a:srgbClr val="000000">
                      <a:alpha val="43137"/>
                    </a:srgbClr>
                  </a:outerShdw>
                </a:effectLst>
              </a:rPr>
              <a:t>All Public School Students with IEPs</a:t>
            </a:r>
          </a:p>
          <a:p>
            <a:pPr>
              <a:buNone/>
              <a:defRPr/>
            </a:pPr>
            <a:endParaRPr lang="en-US" sz="2400" b="1" dirty="0">
              <a:effectLst>
                <a:outerShdw blurRad="38100" dist="38100" dir="2700000" algn="tl">
                  <a:srgbClr val="000000">
                    <a:alpha val="43137"/>
                  </a:srgbClr>
                </a:outerShdw>
              </a:effectLst>
            </a:endParaRPr>
          </a:p>
          <a:p>
            <a:pPr>
              <a:defRPr/>
            </a:pPr>
            <a:r>
              <a:rPr lang="en-US" sz="2400" b="1" dirty="0">
                <a:effectLst>
                  <a:outerShdw blurRad="38100" dist="38100" dir="2700000" algn="tl">
                    <a:srgbClr val="000000">
                      <a:alpha val="43137"/>
                    </a:srgbClr>
                  </a:outerShdw>
                </a:effectLst>
              </a:rPr>
              <a:t>All Charter School Students with IEPs</a:t>
            </a:r>
          </a:p>
          <a:p>
            <a:pPr>
              <a:buNone/>
              <a:defRPr/>
            </a:pPr>
            <a:endParaRPr lang="en-US" sz="2400" b="1" dirty="0">
              <a:effectLst>
                <a:outerShdw blurRad="38100" dist="38100" dir="2700000" algn="tl">
                  <a:srgbClr val="000000">
                    <a:alpha val="43137"/>
                  </a:srgbClr>
                </a:outerShdw>
              </a:effectLst>
            </a:endParaRPr>
          </a:p>
          <a:p>
            <a:pPr>
              <a:defRPr/>
            </a:pPr>
            <a:r>
              <a:rPr lang="en-US" sz="2400" b="1" dirty="0">
                <a:solidFill>
                  <a:srgbClr val="C00000"/>
                </a:solidFill>
                <a:effectLst>
                  <a:outerShdw blurRad="38100" dist="38100" dir="2700000" algn="tl">
                    <a:srgbClr val="000000">
                      <a:alpha val="43137"/>
                    </a:srgbClr>
                  </a:outerShdw>
                </a:effectLst>
              </a:rPr>
              <a:t>Non-Public School Students with a K-12 Non-Public Service Plan do not Require </a:t>
            </a:r>
            <a:r>
              <a:rPr lang="en-US" sz="2400" b="1" dirty="0" smtClean="0">
                <a:solidFill>
                  <a:srgbClr val="C00000"/>
                </a:solidFill>
                <a:effectLst>
                  <a:outerShdw blurRad="38100" dist="38100" dir="2700000" algn="tl">
                    <a:srgbClr val="000000">
                      <a:alpha val="43137"/>
                    </a:srgbClr>
                  </a:outerShdw>
                </a:effectLst>
              </a:rPr>
              <a:t>Transition Planning</a:t>
            </a:r>
            <a:endParaRPr lang="en-US" sz="4000" dirty="0"/>
          </a:p>
        </p:txBody>
      </p:sp>
    </p:spTree>
    <p:extLst>
      <p:ext uri="{BB962C8B-B14F-4D97-AF65-F5344CB8AC3E}">
        <p14:creationId xmlns:p14="http://schemas.microsoft.com/office/powerpoint/2010/main" val="329141519"/>
      </p:ext>
    </p:extLst>
  </p:cSld>
  <p:clrMapOvr>
    <a:masterClrMapping/>
  </p:clrMapOvr>
  <p:transition spd="med">
    <p:dissolve/>
    <p:sndAc>
      <p:stSnd>
        <p:snd r:embed="rId2" name="whoosh.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45300" y="540912"/>
            <a:ext cx="8229600" cy="880137"/>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Transition Assessment</a:t>
            </a:r>
          </a:p>
        </p:txBody>
      </p:sp>
      <p:sp>
        <p:nvSpPr>
          <p:cNvPr id="3" name="Content Placeholder 2"/>
          <p:cNvSpPr>
            <a:spLocks noGrp="1"/>
          </p:cNvSpPr>
          <p:nvPr>
            <p:ph idx="1"/>
          </p:nvPr>
        </p:nvSpPr>
        <p:spPr>
          <a:xfrm>
            <a:off x="694480" y="3058435"/>
            <a:ext cx="9312404" cy="3696237"/>
          </a:xfrm>
        </p:spPr>
        <p:txBody>
          <a:bodyPr rtlCol="0">
            <a:normAutofit/>
          </a:bodyPr>
          <a:lstStyle/>
          <a:p>
            <a:pPr marL="0" indent="0">
              <a:buNone/>
              <a:defRPr/>
            </a:pPr>
            <a:r>
              <a:rPr lang="en-US" sz="2000" b="1" dirty="0" smtClean="0">
                <a:solidFill>
                  <a:srgbClr val="0070C0"/>
                </a:solidFill>
                <a:effectLst>
                  <a:outerShdw blurRad="38100" dist="38100" dir="2700000" algn="tl">
                    <a:srgbClr val="000000">
                      <a:alpha val="43137"/>
                    </a:srgbClr>
                  </a:outerShdw>
                </a:effectLst>
              </a:rPr>
              <a:t>A variety of assessment tools with a focus on transition that should be used as part of the transition assessment process.</a:t>
            </a:r>
          </a:p>
          <a:p>
            <a:pPr>
              <a:defRPr/>
            </a:pPr>
            <a:r>
              <a:rPr lang="en-US" sz="2000" b="1" dirty="0" smtClean="0">
                <a:effectLst>
                  <a:outerShdw blurRad="38100" dist="38100" dir="2700000" algn="tl">
                    <a:srgbClr val="000000">
                      <a:alpha val="43137"/>
                    </a:srgbClr>
                  </a:outerShdw>
                </a:effectLst>
              </a:rPr>
              <a:t>Transition Assessments Completed </a:t>
            </a:r>
          </a:p>
          <a:p>
            <a:pPr lvl="1">
              <a:defRPr/>
            </a:pPr>
            <a:r>
              <a:rPr lang="en-US" sz="1800" b="1" dirty="0">
                <a:effectLst>
                  <a:outerShdw blurRad="38100" dist="38100" dir="2700000" algn="tl">
                    <a:srgbClr val="000000">
                      <a:alpha val="43137"/>
                    </a:srgbClr>
                  </a:outerShdw>
                </a:effectLst>
              </a:rPr>
              <a:t>ESTR-J or ESTR-III </a:t>
            </a:r>
          </a:p>
          <a:p>
            <a:pPr lvl="1">
              <a:defRPr/>
            </a:pPr>
            <a:r>
              <a:rPr lang="en-US" sz="1800" b="1" dirty="0">
                <a:effectLst>
                  <a:outerShdw blurRad="38100" dist="38100" dir="2700000" algn="tl">
                    <a:srgbClr val="000000">
                      <a:alpha val="43137"/>
                    </a:srgbClr>
                  </a:outerShdw>
                </a:effectLst>
              </a:rPr>
              <a:t>ESTR Parent </a:t>
            </a:r>
            <a:r>
              <a:rPr lang="en-US" sz="1800" b="1" dirty="0" smtClean="0">
                <a:effectLst>
                  <a:outerShdw blurRad="38100" dist="38100" dir="2700000" algn="tl">
                    <a:srgbClr val="000000">
                      <a:alpha val="43137"/>
                    </a:srgbClr>
                  </a:outerShdw>
                </a:effectLst>
              </a:rPr>
              <a:t>Form</a:t>
            </a:r>
          </a:p>
          <a:p>
            <a:pPr lvl="1">
              <a:defRPr/>
            </a:pPr>
            <a:r>
              <a:rPr lang="en-US" sz="1800" b="1" dirty="0" smtClean="0">
                <a:effectLst>
                  <a:outerShdw blurRad="38100" dist="38100" dir="2700000" algn="tl">
                    <a:srgbClr val="000000">
                      <a:alpha val="43137"/>
                    </a:srgbClr>
                  </a:outerShdw>
                </a:effectLst>
              </a:rPr>
              <a:t>Discovery Process</a:t>
            </a:r>
            <a:endParaRPr lang="en-US" sz="1800" b="1" dirty="0">
              <a:effectLst>
                <a:outerShdw blurRad="38100" dist="38100" dir="2700000" algn="tl">
                  <a:srgbClr val="000000">
                    <a:alpha val="43137"/>
                  </a:srgbClr>
                </a:outerShdw>
              </a:effectLst>
            </a:endParaRPr>
          </a:p>
          <a:p>
            <a:pPr lvl="1">
              <a:defRPr/>
            </a:pPr>
            <a:r>
              <a:rPr lang="en-US" sz="1800" b="1" dirty="0">
                <a:effectLst>
                  <a:outerShdw blurRad="38100" dist="38100" dir="2700000" algn="tl">
                    <a:srgbClr val="000000">
                      <a:alpha val="43137"/>
                    </a:srgbClr>
                  </a:outerShdw>
                </a:effectLst>
              </a:rPr>
              <a:t>Career Cruising</a:t>
            </a:r>
          </a:p>
          <a:p>
            <a:pPr lvl="1">
              <a:defRPr/>
            </a:pPr>
            <a:r>
              <a:rPr lang="en-US" sz="1800" b="1" dirty="0">
                <a:effectLst>
                  <a:outerShdw blurRad="38100" dist="38100" dir="2700000" algn="tl">
                    <a:srgbClr val="000000">
                      <a:alpha val="43137"/>
                    </a:srgbClr>
                  </a:outerShdw>
                </a:effectLst>
              </a:rPr>
              <a:t>Surveys</a:t>
            </a:r>
          </a:p>
          <a:p>
            <a:pPr lvl="1">
              <a:defRPr/>
            </a:pPr>
            <a:r>
              <a:rPr lang="en-US" sz="1800" b="1" dirty="0">
                <a:effectLst>
                  <a:outerShdw blurRad="38100" dist="38100" dir="2700000" algn="tl">
                    <a:srgbClr val="000000">
                      <a:alpha val="43137"/>
                    </a:srgbClr>
                  </a:outerShdw>
                </a:effectLst>
              </a:rPr>
              <a:t>EDP</a:t>
            </a:r>
          </a:p>
          <a:p>
            <a:pPr lvl="1">
              <a:defRPr/>
            </a:pPr>
            <a:r>
              <a:rPr lang="en-US" sz="1800" b="1" dirty="0">
                <a:effectLst>
                  <a:outerShdw blurRad="38100" dist="38100" dir="2700000" algn="tl">
                    <a:srgbClr val="000000">
                      <a:alpha val="43137"/>
                    </a:srgbClr>
                  </a:outerShdw>
                </a:effectLst>
              </a:rPr>
              <a:t>Other</a:t>
            </a:r>
          </a:p>
          <a:p>
            <a:pPr marL="457200" lvl="1" indent="0">
              <a:buNone/>
              <a:defRPr/>
            </a:pPr>
            <a:endParaRPr lang="en-US" dirty="0" smtClean="0"/>
          </a:p>
        </p:txBody>
      </p:sp>
      <p:sp>
        <p:nvSpPr>
          <p:cNvPr id="4" name="TextBox 3"/>
          <p:cNvSpPr txBox="1"/>
          <p:nvPr/>
        </p:nvSpPr>
        <p:spPr>
          <a:xfrm>
            <a:off x="1351005" y="2244115"/>
            <a:ext cx="7772400" cy="369332"/>
          </a:xfrm>
          <a:prstGeom prst="rect">
            <a:avLst/>
          </a:prstGeom>
          <a:noFill/>
        </p:spPr>
        <p:txBody>
          <a:bodyPr wrap="square" rtlCol="0">
            <a:spAutoFit/>
          </a:bodyPr>
          <a:lstStyle/>
          <a:p>
            <a:r>
              <a:rPr lang="en-US" b="1" dirty="0">
                <a:solidFill>
                  <a:schemeClr val="bg1"/>
                </a:solidFill>
              </a:rPr>
              <a:t>Transition Assessment IS NOT a </a:t>
            </a:r>
            <a:r>
              <a:rPr lang="en-US" b="1" dirty="0" smtClean="0">
                <a:solidFill>
                  <a:schemeClr val="bg1"/>
                </a:solidFill>
              </a:rPr>
              <a:t>tool….</a:t>
            </a:r>
            <a:endParaRPr lang="en-US" dirty="0">
              <a:solidFill>
                <a:schemeClr val="bg1"/>
              </a:solidFill>
            </a:endParaRPr>
          </a:p>
        </p:txBody>
      </p:sp>
      <p:sp>
        <p:nvSpPr>
          <p:cNvPr id="5" name="Title 3"/>
          <p:cNvSpPr txBox="1">
            <a:spLocks/>
          </p:cNvSpPr>
          <p:nvPr/>
        </p:nvSpPr>
        <p:spPr>
          <a:xfrm>
            <a:off x="694480" y="1414908"/>
            <a:ext cx="9312404" cy="164352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000" b="1" dirty="0" smtClean="0">
                <a:solidFill>
                  <a:srgbClr val="C00000"/>
                </a:solidFill>
              </a:rPr>
              <a:t>Transition Assessment in the context of transition planning is a VERB and not a noun.</a:t>
            </a:r>
          </a:p>
          <a:p>
            <a:endParaRPr lang="en-US" sz="2000" b="1" dirty="0"/>
          </a:p>
          <a:p>
            <a:r>
              <a:rPr lang="en-US" sz="2000" b="1" dirty="0" smtClean="0"/>
              <a:t>It is the continuous process of collecting, organizing, and using current information…….</a:t>
            </a:r>
          </a:p>
          <a:p>
            <a:endParaRPr lang="en-US" sz="1200" b="1" dirty="0" smtClean="0"/>
          </a:p>
        </p:txBody>
      </p:sp>
    </p:spTree>
    <p:extLst>
      <p:ext uri="{BB962C8B-B14F-4D97-AF65-F5344CB8AC3E}">
        <p14:creationId xmlns:p14="http://schemas.microsoft.com/office/powerpoint/2010/main" val="2819893970"/>
      </p:ext>
    </p:extLst>
  </p:cSld>
  <p:clrMapOvr>
    <a:masterClrMapping/>
  </p:clrMapOvr>
  <p:transition spd="med">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Start…</a:t>
            </a:r>
            <a:endParaRPr lang="en-US" dirty="0"/>
          </a:p>
        </p:txBody>
      </p:sp>
    </p:spTree>
    <p:extLst>
      <p:ext uri="{BB962C8B-B14F-4D97-AF65-F5344CB8AC3E}">
        <p14:creationId xmlns:p14="http://schemas.microsoft.com/office/powerpoint/2010/main" val="1922575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8942" y="553791"/>
            <a:ext cx="10058400" cy="784323"/>
          </a:xfrm>
        </p:spPr>
        <p:txBody>
          <a:bodyPr>
            <a:normAutofit/>
          </a:bodyPr>
          <a:lstStyle/>
          <a:p>
            <a:r>
              <a:rPr lang="en-US" altLang="en-US" sz="4000" b="1" dirty="0" smtClean="0">
                <a:effectLst>
                  <a:outerShdw blurRad="38100" dist="38100" dir="2700000" algn="tl">
                    <a:srgbClr val="000000">
                      <a:alpha val="43137"/>
                    </a:srgbClr>
                  </a:outerShdw>
                </a:effectLst>
              </a:rPr>
              <a:t>Student Rights Handbook</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467" y="3437870"/>
            <a:ext cx="2424142" cy="310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7163" y="1854343"/>
            <a:ext cx="7867135" cy="3416320"/>
          </a:xfrm>
          <a:prstGeom prst="rect">
            <a:avLst/>
          </a:prstGeom>
        </p:spPr>
        <p:txBody>
          <a:bodyPr wrap="square">
            <a:spAutoFit/>
          </a:bodyPr>
          <a:lstStyle/>
          <a:p>
            <a:pPr>
              <a:defRPr/>
            </a:pPr>
            <a:r>
              <a:rPr lang="en-US" sz="2400" b="1" dirty="0" smtClean="0">
                <a:solidFill>
                  <a:srgbClr val="0070C0"/>
                </a:solidFill>
              </a:rPr>
              <a:t>Provide a Students Right Handbook:</a:t>
            </a:r>
            <a:endParaRPr lang="en-US" sz="2400" b="1" dirty="0">
              <a:solidFill>
                <a:srgbClr val="0070C0"/>
              </a:solidFill>
            </a:endParaRPr>
          </a:p>
          <a:p>
            <a:pPr marL="742950" lvl="1" indent="-285750">
              <a:buFont typeface="Arial" panose="020B0604020202020204" pitchFamily="34" charset="0"/>
              <a:buChar char="•"/>
              <a:defRPr/>
            </a:pPr>
            <a:r>
              <a:rPr lang="en-US" sz="2400" dirty="0" smtClean="0"/>
              <a:t>At the IEP that will be in effect when the student turns 17 years old: Student </a:t>
            </a:r>
            <a:r>
              <a:rPr lang="en-US" sz="2400" dirty="0"/>
              <a:t>and </a:t>
            </a:r>
            <a:r>
              <a:rPr lang="en-US" sz="2400" dirty="0" smtClean="0"/>
              <a:t>parent must </a:t>
            </a:r>
            <a:r>
              <a:rPr lang="en-US" sz="2400" dirty="0"/>
              <a:t>be </a:t>
            </a:r>
            <a:r>
              <a:rPr lang="en-US" sz="2400" dirty="0" smtClean="0"/>
              <a:t>informed that his </a:t>
            </a:r>
            <a:r>
              <a:rPr lang="en-US" sz="2400" dirty="0"/>
              <a:t>or </a:t>
            </a:r>
            <a:r>
              <a:rPr lang="en-US" sz="2400" dirty="0" smtClean="0"/>
              <a:t>her rights will be transferred on their 18</a:t>
            </a:r>
            <a:r>
              <a:rPr lang="en-US" sz="2400" baseline="30000" dirty="0" smtClean="0"/>
              <a:t>th</a:t>
            </a:r>
            <a:r>
              <a:rPr lang="en-US" sz="2400" dirty="0" smtClean="0"/>
              <a:t> birthday.</a:t>
            </a:r>
          </a:p>
          <a:p>
            <a:pPr lvl="1">
              <a:defRPr/>
            </a:pPr>
            <a:endParaRPr lang="en-US" sz="2400" dirty="0" smtClean="0"/>
          </a:p>
          <a:p>
            <a:pPr marL="742950" lvl="1" indent="-285750">
              <a:buFont typeface="Arial" panose="020B0604020202020204" pitchFamily="34" charset="0"/>
              <a:buChar char="•"/>
              <a:defRPr/>
            </a:pPr>
            <a:r>
              <a:rPr lang="en-US" sz="2400" dirty="0" smtClean="0"/>
              <a:t>At the IEP that will be in effect when the student turns 18 years old: Student and Parent must be informed that rights have transferred.</a:t>
            </a:r>
            <a:endParaRPr lang="en-US" sz="2400" dirty="0"/>
          </a:p>
        </p:txBody>
      </p:sp>
    </p:spTree>
    <p:extLst>
      <p:ext uri="{BB962C8B-B14F-4D97-AF65-F5344CB8AC3E}">
        <p14:creationId xmlns:p14="http://schemas.microsoft.com/office/powerpoint/2010/main" val="163347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7" y="253218"/>
            <a:ext cx="9613861" cy="844062"/>
          </a:xfrm>
        </p:spPr>
        <p:txBody>
          <a:bodyPr rtlCol="0">
            <a:normAutofit/>
          </a:bodyPr>
          <a:lstStyle/>
          <a:p>
            <a:pPr>
              <a:defRPr/>
            </a:pPr>
            <a:r>
              <a:rPr lang="en-US" sz="3200" b="1" dirty="0" smtClean="0">
                <a:effectLst>
                  <a:outerShdw blurRad="38100" dist="38100" dir="2700000" algn="tl">
                    <a:srgbClr val="000000">
                      <a:alpha val="43137"/>
                    </a:srgbClr>
                  </a:outerShdw>
                </a:effectLst>
              </a:rPr>
              <a:t>Community Agency Involvement</a:t>
            </a:r>
          </a:p>
        </p:txBody>
      </p:sp>
      <p:sp>
        <p:nvSpPr>
          <p:cNvPr id="5" name="Content Placeholder 2"/>
          <p:cNvSpPr>
            <a:spLocks noGrp="1"/>
          </p:cNvSpPr>
          <p:nvPr>
            <p:ph idx="1"/>
          </p:nvPr>
        </p:nvSpPr>
        <p:spPr>
          <a:xfrm>
            <a:off x="333777" y="1392702"/>
            <a:ext cx="10369062" cy="4149970"/>
          </a:xfrm>
        </p:spPr>
        <p:txBody>
          <a:bodyPr/>
          <a:lstStyle/>
          <a:p>
            <a:pPr lvl="1" indent="-273050" fontAlgn="auto">
              <a:buFont typeface="Wingdings 2" pitchFamily="18" charset="2"/>
              <a:buChar char=""/>
              <a:defRPr/>
            </a:pPr>
            <a:r>
              <a:rPr lang="en-US" altLang="en-US" sz="2000" b="1" dirty="0" smtClean="0"/>
              <a:t>Districts should determine the need to invite a community agency representative likely to pay for or provide current or future services</a:t>
            </a:r>
          </a:p>
          <a:p>
            <a:pPr lvl="2" indent="-273050" fontAlgn="auto">
              <a:buFont typeface="Wingdings 2" pitchFamily="18" charset="2"/>
              <a:buChar char=""/>
              <a:defRPr/>
            </a:pPr>
            <a:r>
              <a:rPr lang="en-US" altLang="en-US" sz="2000" b="1" i="1" dirty="0" smtClean="0">
                <a:solidFill>
                  <a:srgbClr val="FF0000"/>
                </a:solidFill>
              </a:rPr>
              <a:t>Obligation lies in identification and invitation NOT making sure that an agency actually attends.</a:t>
            </a:r>
          </a:p>
          <a:p>
            <a:pPr lvl="1" indent="-273050" fontAlgn="auto">
              <a:buFont typeface="Verdana" panose="020B0604030504040204" pitchFamily="34" charset="0"/>
              <a:buNone/>
              <a:defRPr/>
            </a:pPr>
            <a:endParaRPr lang="en-US" altLang="en-US" sz="2000" b="1" dirty="0" smtClean="0"/>
          </a:p>
          <a:p>
            <a:pPr lvl="1" indent="-273050" fontAlgn="auto">
              <a:buFont typeface="Wingdings 2" pitchFamily="18" charset="2"/>
              <a:buChar char=""/>
              <a:defRPr/>
            </a:pPr>
            <a:r>
              <a:rPr lang="en-US" altLang="en-US" sz="2000" b="1" dirty="0" smtClean="0"/>
              <a:t>Parental consent must be provided </a:t>
            </a:r>
            <a:r>
              <a:rPr lang="en-US" altLang="en-US" sz="2000" b="1" dirty="0" smtClean="0">
                <a:solidFill>
                  <a:srgbClr val="0070C0"/>
                </a:solidFill>
              </a:rPr>
              <a:t>prior</a:t>
            </a:r>
            <a:r>
              <a:rPr lang="en-US" altLang="en-US" sz="2000" b="1" dirty="0" smtClean="0"/>
              <a:t> to the agency being invited to attend</a:t>
            </a:r>
          </a:p>
          <a:p>
            <a:pPr marL="1212850" lvl="2" indent="-342900">
              <a:defRPr/>
            </a:pPr>
            <a:r>
              <a:rPr lang="en-US" altLang="en-US" sz="1800" b="1" dirty="0" smtClean="0">
                <a:solidFill>
                  <a:srgbClr val="FF0000"/>
                </a:solidFill>
              </a:rPr>
              <a:t>It is NOT acceptable to obtain blanket consent for all future IEP’s.</a:t>
            </a:r>
          </a:p>
          <a:p>
            <a:pPr marL="869950" lvl="2" indent="0">
              <a:buNone/>
              <a:defRPr/>
            </a:pPr>
            <a:endParaRPr lang="en-US" altLang="en-US" sz="1800" b="1" dirty="0" smtClean="0"/>
          </a:p>
          <a:p>
            <a:pPr lvl="1" indent="-273050" fontAlgn="auto">
              <a:buFont typeface="Wingdings 2" pitchFamily="18" charset="2"/>
              <a:buChar char=""/>
              <a:defRPr/>
            </a:pPr>
            <a:r>
              <a:rPr lang="en-US" altLang="en-US" sz="2000" b="1" dirty="0" smtClean="0"/>
              <a:t>The IEP team should document whether or not the agency was in attendance</a:t>
            </a:r>
          </a:p>
          <a:p>
            <a:pPr marL="184150" lvl="1" indent="0" fontAlgn="auto">
              <a:buNone/>
              <a:defRPr/>
            </a:pPr>
            <a:endParaRPr lang="en-US" altLang="en-US" sz="3600" dirty="0" smtClean="0"/>
          </a:p>
        </p:txBody>
      </p:sp>
      <p:pic>
        <p:nvPicPr>
          <p:cNvPr id="2056" name="Picture 8" descr="Image result for tip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138" y="459017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00600"/>
      </p:ext>
    </p:extLst>
  </p:cSld>
  <p:clrMapOvr>
    <a:masterClrMapping/>
  </p:clrMapOvr>
  <p:transition spd="med">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69" y="425003"/>
            <a:ext cx="10058400" cy="835839"/>
          </a:xfrm>
        </p:spPr>
        <p:txBody>
          <a:bodyPr/>
          <a:lstStyle/>
          <a:p>
            <a:r>
              <a:rPr lang="en-US" dirty="0" smtClean="0">
                <a:effectLst>
                  <a:outerShdw blurRad="38100" dist="38100" dir="2700000" algn="tl">
                    <a:srgbClr val="000000">
                      <a:alpha val="43137"/>
                    </a:srgbClr>
                  </a:outerShdw>
                </a:effectLst>
              </a:rPr>
              <a:t>Community Agency Involvement</a:t>
            </a:r>
            <a:endParaRPr lang="en-US"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01769" y="1737360"/>
            <a:ext cx="11490682" cy="4764024"/>
          </a:xfrm>
        </p:spPr>
        <p:txBody>
          <a:bodyPr>
            <a:normAutofit/>
          </a:bodyPr>
          <a:lstStyle/>
          <a:p>
            <a:pPr marL="0" indent="0">
              <a:lnSpc>
                <a:spcPct val="120000"/>
              </a:lnSpc>
              <a:spcBef>
                <a:spcPts val="0"/>
              </a:spcBef>
              <a:buClr>
                <a:schemeClr val="bg1"/>
              </a:buClr>
              <a:buNone/>
            </a:pPr>
            <a:r>
              <a:rPr lang="en-US" b="1" i="1" dirty="0" smtClean="0">
                <a:solidFill>
                  <a:srgbClr val="0070C0"/>
                </a:solidFill>
              </a:rPr>
              <a:t>It </a:t>
            </a:r>
            <a:r>
              <a:rPr lang="en-US" b="1" i="1" dirty="0">
                <a:solidFill>
                  <a:srgbClr val="0070C0"/>
                </a:solidFill>
              </a:rPr>
              <a:t>is the districts obligation to identify if it is likely that an agency will pay for or provide services for a </a:t>
            </a:r>
            <a:r>
              <a:rPr lang="en-US" b="1" i="1" dirty="0" smtClean="0">
                <a:solidFill>
                  <a:srgbClr val="0070C0"/>
                </a:solidFill>
              </a:rPr>
              <a:t>student, </a:t>
            </a:r>
            <a:r>
              <a:rPr lang="en-US" b="1" i="1" u="sng" dirty="0" smtClean="0">
                <a:solidFill>
                  <a:srgbClr val="0070C0"/>
                </a:solidFill>
              </a:rPr>
              <a:t>after they have left secondary programming.</a:t>
            </a:r>
            <a:r>
              <a:rPr lang="en-US" b="1" dirty="0">
                <a:solidFill>
                  <a:srgbClr val="0070C0"/>
                </a:solidFill>
              </a:rPr>
              <a:t>  </a:t>
            </a:r>
            <a:endParaRPr lang="en-US" b="1" dirty="0" smtClean="0">
              <a:solidFill>
                <a:srgbClr val="0070C0"/>
              </a:solidFill>
            </a:endParaRPr>
          </a:p>
          <a:p>
            <a:pPr>
              <a:lnSpc>
                <a:spcPct val="120000"/>
              </a:lnSpc>
              <a:spcBef>
                <a:spcPts val="0"/>
              </a:spcBef>
              <a:buClr>
                <a:schemeClr val="bg1"/>
              </a:buClr>
              <a:buFont typeface="Arial" panose="020B0604020202020204" pitchFamily="34" charset="0"/>
              <a:buChar char="•"/>
            </a:pPr>
            <a:endParaRPr lang="en-US" sz="1800" b="1" dirty="0">
              <a:solidFill>
                <a:srgbClr val="92D050"/>
              </a:solidFill>
            </a:endParaRPr>
          </a:p>
          <a:p>
            <a:pPr marL="0" indent="0">
              <a:lnSpc>
                <a:spcPct val="120000"/>
              </a:lnSpc>
              <a:spcBef>
                <a:spcPts val="0"/>
              </a:spcBef>
              <a:buClr>
                <a:schemeClr val="bg1"/>
              </a:buClr>
              <a:buNone/>
            </a:pPr>
            <a:r>
              <a:rPr lang="en-US" sz="1800" dirty="0"/>
              <a:t>If a student is identified as possibly requiring the services of an outside agency, then it is </a:t>
            </a:r>
            <a:r>
              <a:rPr lang="en-US" sz="1800" dirty="0" smtClean="0"/>
              <a:t>important to build awareness </a:t>
            </a:r>
            <a:r>
              <a:rPr lang="en-US" sz="1800" dirty="0"/>
              <a:t>with the parent and the student by obtaining consent to invite and then inviting the agency.  </a:t>
            </a:r>
          </a:p>
          <a:p>
            <a:pPr lvl="1">
              <a:lnSpc>
                <a:spcPct val="120000"/>
              </a:lnSpc>
              <a:spcBef>
                <a:spcPts val="0"/>
              </a:spcBef>
              <a:buClr>
                <a:schemeClr val="bg1"/>
              </a:buClr>
              <a:buFont typeface="Arial" panose="020B0604020202020204" pitchFamily="34" charset="0"/>
              <a:buChar char="•"/>
            </a:pPr>
            <a:r>
              <a:rPr lang="en-US" sz="1400" b="1" dirty="0">
                <a:solidFill>
                  <a:srgbClr val="FF0000"/>
                </a:solidFill>
              </a:rPr>
              <a:t>It is NOT the districts obligation to get the agency to attend.  </a:t>
            </a:r>
          </a:p>
          <a:p>
            <a:pPr>
              <a:lnSpc>
                <a:spcPct val="120000"/>
              </a:lnSpc>
              <a:spcBef>
                <a:spcPts val="0"/>
              </a:spcBef>
              <a:buClr>
                <a:schemeClr val="bg1"/>
              </a:buClr>
              <a:buFont typeface="Arial" panose="020B0604020202020204" pitchFamily="34" charset="0"/>
              <a:buChar char="•"/>
            </a:pPr>
            <a:endParaRPr lang="en-US" sz="1800" dirty="0"/>
          </a:p>
          <a:p>
            <a:pPr marL="0" indent="0">
              <a:lnSpc>
                <a:spcPct val="120000"/>
              </a:lnSpc>
              <a:spcBef>
                <a:spcPts val="0"/>
              </a:spcBef>
              <a:buClr>
                <a:schemeClr val="bg1"/>
              </a:buClr>
              <a:buNone/>
            </a:pPr>
            <a:r>
              <a:rPr lang="en-US" sz="1800" dirty="0" smtClean="0"/>
              <a:t>If </a:t>
            </a:r>
            <a:r>
              <a:rPr lang="en-US" sz="1800" dirty="0"/>
              <a:t>the district believes that a community agency could potentially pay for or provide services for the student and the student is only a sophomore or a junior, the obligation is to obtain consent and invite.  </a:t>
            </a:r>
          </a:p>
          <a:p>
            <a:pPr lvl="1">
              <a:lnSpc>
                <a:spcPct val="120000"/>
              </a:lnSpc>
              <a:spcBef>
                <a:spcPts val="0"/>
              </a:spcBef>
              <a:buClr>
                <a:schemeClr val="bg1"/>
              </a:buClr>
              <a:buFont typeface="Arial" panose="020B0604020202020204" pitchFamily="34" charset="0"/>
              <a:buChar char="•"/>
            </a:pPr>
            <a:r>
              <a:rPr lang="en-US" sz="1600" b="1" dirty="0">
                <a:solidFill>
                  <a:srgbClr val="FF0000"/>
                </a:solidFill>
              </a:rPr>
              <a:t>EVEN if MRS has a policy of only attending during a student’s senior year. </a:t>
            </a:r>
            <a:r>
              <a:rPr lang="en-US" sz="1300" dirty="0">
                <a:solidFill>
                  <a:srgbClr val="FF0000"/>
                </a:solidFill>
              </a:rPr>
              <a:t>  </a:t>
            </a:r>
          </a:p>
          <a:p>
            <a:pPr marL="274320" lvl="1" indent="0">
              <a:lnSpc>
                <a:spcPct val="120000"/>
              </a:lnSpc>
              <a:spcBef>
                <a:spcPts val="0"/>
              </a:spcBef>
              <a:buClr>
                <a:schemeClr val="bg1"/>
              </a:buClr>
              <a:buNone/>
            </a:pPr>
            <a:endParaRPr lang="en-US" sz="1300" dirty="0"/>
          </a:p>
          <a:p>
            <a:pPr marL="0" indent="0">
              <a:lnSpc>
                <a:spcPct val="120000"/>
              </a:lnSpc>
              <a:spcBef>
                <a:spcPts val="0"/>
              </a:spcBef>
              <a:buClr>
                <a:schemeClr val="bg1"/>
              </a:buClr>
              <a:buNone/>
            </a:pPr>
            <a:r>
              <a:rPr lang="en-US" sz="1700" b="1" dirty="0" smtClean="0"/>
              <a:t>We </a:t>
            </a:r>
            <a:r>
              <a:rPr lang="en-US" sz="1700" b="1" dirty="0"/>
              <a:t>know that MRS has stated they will not work with a student unless they are a senior, but that does not relieve our districts from the obligation of identifying and inviting. </a:t>
            </a:r>
          </a:p>
          <a:p>
            <a:endParaRPr lang="en-US" dirty="0"/>
          </a:p>
        </p:txBody>
      </p:sp>
    </p:spTree>
    <p:extLst>
      <p:ext uri="{BB962C8B-B14F-4D97-AF65-F5344CB8AC3E}">
        <p14:creationId xmlns:p14="http://schemas.microsoft.com/office/powerpoint/2010/main" val="8994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290" y="489396"/>
            <a:ext cx="10734974" cy="861811"/>
          </a:xfrm>
        </p:spPr>
        <p:txBody>
          <a:bodyPr>
            <a:normAutofit/>
          </a:bodyPr>
          <a:lstStyle/>
          <a:p>
            <a:r>
              <a:rPr lang="en-US" sz="4000" dirty="0" smtClean="0"/>
              <a:t>Community Agency Clarifications</a:t>
            </a:r>
            <a:endParaRPr lang="en-US" sz="4000" dirty="0"/>
          </a:p>
        </p:txBody>
      </p:sp>
      <p:sp>
        <p:nvSpPr>
          <p:cNvPr id="2" name="Content Placeholder 1"/>
          <p:cNvSpPr>
            <a:spLocks noGrp="1"/>
          </p:cNvSpPr>
          <p:nvPr>
            <p:ph idx="1"/>
          </p:nvPr>
        </p:nvSpPr>
        <p:spPr>
          <a:xfrm>
            <a:off x="609600" y="1905000"/>
            <a:ext cx="11049000" cy="4267200"/>
          </a:xfrm>
        </p:spPr>
        <p:txBody>
          <a:bodyPr>
            <a:normAutofit/>
          </a:bodyPr>
          <a:lstStyle/>
          <a:p>
            <a:pPr>
              <a:lnSpc>
                <a:spcPct val="120000"/>
              </a:lnSpc>
              <a:spcBef>
                <a:spcPts val="0"/>
              </a:spcBef>
              <a:buFont typeface="Arial" panose="020B0604020202020204" pitchFamily="34" charset="0"/>
              <a:buChar char="•"/>
            </a:pPr>
            <a:r>
              <a:rPr lang="en-US" dirty="0" smtClean="0"/>
              <a:t>Consent to Invite must be obtained </a:t>
            </a:r>
            <a:r>
              <a:rPr lang="en-US" u="sng" dirty="0" smtClean="0"/>
              <a:t>prior</a:t>
            </a:r>
            <a:r>
              <a:rPr lang="en-US" dirty="0" smtClean="0"/>
              <a:t> to inviting a community agency to an IEP</a:t>
            </a:r>
          </a:p>
          <a:p>
            <a:pPr>
              <a:lnSpc>
                <a:spcPct val="120000"/>
              </a:lnSpc>
              <a:spcBef>
                <a:spcPts val="0"/>
              </a:spcBef>
              <a:buFont typeface="Arial" panose="020B0604020202020204" pitchFamily="34" charset="0"/>
              <a:buChar char="•"/>
            </a:pPr>
            <a:endParaRPr lang="en-US" dirty="0" smtClean="0"/>
          </a:p>
          <a:p>
            <a:pPr>
              <a:lnSpc>
                <a:spcPct val="120000"/>
              </a:lnSpc>
              <a:spcBef>
                <a:spcPts val="0"/>
              </a:spcBef>
              <a:buFont typeface="Arial" panose="020B0604020202020204" pitchFamily="34" charset="0"/>
              <a:buChar char="•"/>
            </a:pPr>
            <a:r>
              <a:rPr lang="en-US" dirty="0" smtClean="0"/>
              <a:t>Once consent has been obtained, then add the agency on the invitation and send to all parties.</a:t>
            </a:r>
          </a:p>
          <a:p>
            <a:pPr lvl="1">
              <a:lnSpc>
                <a:spcPct val="120000"/>
              </a:lnSpc>
              <a:spcBef>
                <a:spcPts val="0"/>
              </a:spcBef>
              <a:buFont typeface="Arial" panose="020B0604020202020204" pitchFamily="34" charset="0"/>
              <a:buChar char="•"/>
            </a:pPr>
            <a:r>
              <a:rPr lang="en-US" dirty="0" smtClean="0">
                <a:solidFill>
                  <a:srgbClr val="FF0000"/>
                </a:solidFill>
              </a:rPr>
              <a:t>Consent and invite should not be sent concurrently</a:t>
            </a:r>
          </a:p>
          <a:p>
            <a:pPr lvl="1">
              <a:lnSpc>
                <a:spcPct val="120000"/>
              </a:lnSpc>
              <a:spcBef>
                <a:spcPts val="0"/>
              </a:spcBef>
              <a:buFont typeface="Arial" panose="020B0604020202020204" pitchFamily="34" charset="0"/>
              <a:buChar char="•"/>
            </a:pPr>
            <a:r>
              <a:rPr lang="en-US" dirty="0" smtClean="0"/>
              <a:t>Notice of Invitation </a:t>
            </a:r>
            <a:r>
              <a:rPr lang="en-US" u="sng" dirty="0" smtClean="0"/>
              <a:t>informs parents of who will be in attendance </a:t>
            </a:r>
            <a:r>
              <a:rPr lang="en-US" dirty="0" smtClean="0"/>
              <a:t>at the meeting, therefore, </a:t>
            </a:r>
            <a:r>
              <a:rPr lang="en-US" dirty="0" smtClean="0">
                <a:solidFill>
                  <a:srgbClr val="FF0000"/>
                </a:solidFill>
              </a:rPr>
              <a:t>the agency rep must be added after consent is obtained.</a:t>
            </a:r>
          </a:p>
          <a:p>
            <a:pPr marL="274320" lvl="1" indent="0">
              <a:lnSpc>
                <a:spcPct val="120000"/>
              </a:lnSpc>
              <a:spcBef>
                <a:spcPts val="0"/>
              </a:spcBef>
              <a:buNone/>
            </a:pPr>
            <a:endParaRPr lang="en-US" dirty="0"/>
          </a:p>
          <a:p>
            <a:pPr>
              <a:lnSpc>
                <a:spcPct val="120000"/>
              </a:lnSpc>
              <a:spcBef>
                <a:spcPts val="0"/>
              </a:spcBef>
              <a:buFont typeface="Arial" panose="020B0604020202020204" pitchFamily="34" charset="0"/>
              <a:buChar char="•"/>
            </a:pPr>
            <a:r>
              <a:rPr lang="en-US" u="sng" dirty="0"/>
              <a:t>A community agency is NOT someone who is employed by the </a:t>
            </a:r>
            <a:r>
              <a:rPr lang="en-US" u="sng" dirty="0" smtClean="0"/>
              <a:t>district</a:t>
            </a:r>
          </a:p>
          <a:p>
            <a:pPr marL="0" indent="0">
              <a:lnSpc>
                <a:spcPct val="120000"/>
              </a:lnSpc>
              <a:spcBef>
                <a:spcPts val="0"/>
              </a:spcBef>
              <a:buClr>
                <a:schemeClr val="bg1"/>
              </a:buClr>
              <a:buNone/>
            </a:pPr>
            <a:endParaRPr lang="en-US" dirty="0" smtClean="0">
              <a:effectLst>
                <a:outerShdw blurRad="38100" dist="38100" dir="2700000" algn="tl">
                  <a:srgbClr val="000000">
                    <a:alpha val="43137"/>
                  </a:srgbClr>
                </a:outerShdw>
              </a:effectLst>
            </a:endParaRPr>
          </a:p>
        </p:txBody>
      </p:sp>
      <p:sp>
        <p:nvSpPr>
          <p:cNvPr id="5" name="5-Point Star 4"/>
          <p:cNvSpPr/>
          <p:nvPr/>
        </p:nvSpPr>
        <p:spPr>
          <a:xfrm>
            <a:off x="9182734" y="4859727"/>
            <a:ext cx="1596881" cy="14766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479094" y="183572"/>
            <a:ext cx="10058400" cy="1450757"/>
          </a:xfrm>
        </p:spPr>
        <p:txBody>
          <a:bodyPr rtlCol="0">
            <a:normAutofit/>
          </a:bodyPr>
          <a:lstStyle/>
          <a:p>
            <a:pPr>
              <a:defRPr/>
            </a:pPr>
            <a:r>
              <a:rPr lang="en-US" dirty="0" smtClean="0"/>
              <a:t>4 Transition Domains</a:t>
            </a:r>
          </a:p>
        </p:txBody>
      </p:sp>
      <p:sp>
        <p:nvSpPr>
          <p:cNvPr id="29699" name="Rectangle 3"/>
          <p:cNvSpPr>
            <a:spLocks noGrp="1" noChangeArrowheads="1"/>
          </p:cNvSpPr>
          <p:nvPr>
            <p:ph idx="1"/>
          </p:nvPr>
        </p:nvSpPr>
        <p:spPr>
          <a:xfrm>
            <a:off x="479094" y="1828800"/>
            <a:ext cx="9378138" cy="4351337"/>
          </a:xfrm>
        </p:spPr>
        <p:txBody>
          <a:bodyPr>
            <a:normAutofit/>
          </a:bodyPr>
          <a:lstStyle/>
          <a:p>
            <a:pPr marL="0" indent="0" eaLnBrk="1" hangingPunct="1">
              <a:lnSpc>
                <a:spcPct val="90000"/>
              </a:lnSpc>
              <a:buNone/>
            </a:pPr>
            <a:r>
              <a:rPr lang="en-US" altLang="en-US" sz="2400" dirty="0">
                <a:solidFill>
                  <a:srgbClr val="0070C0"/>
                </a:solidFill>
              </a:rPr>
              <a:t>Developing the student’s </a:t>
            </a:r>
            <a:r>
              <a:rPr lang="en-US" altLang="en-US" sz="2400" dirty="0" smtClean="0">
                <a:solidFill>
                  <a:srgbClr val="0070C0"/>
                </a:solidFill>
              </a:rPr>
              <a:t>post-secondary goal </a:t>
            </a:r>
            <a:r>
              <a:rPr lang="en-US" altLang="en-US" sz="2400" dirty="0">
                <a:solidFill>
                  <a:srgbClr val="0070C0"/>
                </a:solidFill>
              </a:rPr>
              <a:t>is the first step toward understanding the student’s preferences and interests.</a:t>
            </a:r>
          </a:p>
          <a:p>
            <a:pPr lvl="1" eaLnBrk="1" hangingPunct="1">
              <a:lnSpc>
                <a:spcPct val="90000"/>
              </a:lnSpc>
            </a:pPr>
            <a:r>
              <a:rPr lang="en-US" altLang="en-US" sz="2000" dirty="0" smtClean="0"/>
              <a:t>Consider the long range interests and preferences in the following areas:</a:t>
            </a:r>
          </a:p>
          <a:p>
            <a:pPr lvl="2"/>
            <a:r>
              <a:rPr lang="en-US" altLang="en-US" sz="2000" dirty="0" smtClean="0"/>
              <a:t>Adult </a:t>
            </a:r>
            <a:r>
              <a:rPr lang="en-US" altLang="en-US" sz="2000" dirty="0"/>
              <a:t>Living</a:t>
            </a:r>
          </a:p>
          <a:p>
            <a:pPr lvl="2"/>
            <a:r>
              <a:rPr lang="en-US" altLang="en-US" sz="2000" dirty="0"/>
              <a:t>Employment</a:t>
            </a:r>
          </a:p>
          <a:p>
            <a:pPr lvl="2" eaLnBrk="1" hangingPunct="1">
              <a:lnSpc>
                <a:spcPct val="90000"/>
              </a:lnSpc>
            </a:pPr>
            <a:r>
              <a:rPr lang="en-US" altLang="en-US" sz="2000" dirty="0" smtClean="0"/>
              <a:t>Community Participation</a:t>
            </a:r>
          </a:p>
          <a:p>
            <a:pPr lvl="2" eaLnBrk="1" hangingPunct="1">
              <a:lnSpc>
                <a:spcPct val="90000"/>
              </a:lnSpc>
            </a:pPr>
            <a:r>
              <a:rPr lang="en-US" altLang="en-US" sz="2000" dirty="0" smtClean="0"/>
              <a:t>Post-Secondary Training and Education</a:t>
            </a:r>
            <a:endParaRPr lang="en-US" altLang="en-US" sz="2000" dirty="0"/>
          </a:p>
        </p:txBody>
      </p:sp>
    </p:spTree>
    <p:extLst>
      <p:ext uri="{BB962C8B-B14F-4D97-AF65-F5344CB8AC3E}">
        <p14:creationId xmlns:p14="http://schemas.microsoft.com/office/powerpoint/2010/main" val="1322222012"/>
      </p:ext>
    </p:extLst>
  </p:cSld>
  <p:clrMapOvr>
    <a:masterClrMapping/>
  </p:clrMapOvr>
  <p:transition spd="med">
    <p:dissolve/>
    <p:sndAc>
      <p:stSnd>
        <p:snd r:embed="rId2" name="whoosh.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a:xfrm>
            <a:off x="399983" y="232616"/>
            <a:ext cx="9692640" cy="895198"/>
          </a:xfrm>
        </p:spPr>
        <p:txBody>
          <a:bodyPr rtlCol="0">
            <a:normAutofit/>
          </a:bodyPr>
          <a:lstStyle/>
          <a:p>
            <a:pPr>
              <a:defRPr/>
            </a:pPr>
            <a:r>
              <a:rPr lang="en-US" dirty="0" smtClean="0"/>
              <a:t>Post-Secondary Goals</a:t>
            </a:r>
          </a:p>
        </p:txBody>
      </p:sp>
      <p:sp>
        <p:nvSpPr>
          <p:cNvPr id="5" name="TextBox 4"/>
          <p:cNvSpPr txBox="1"/>
          <p:nvPr/>
        </p:nvSpPr>
        <p:spPr>
          <a:xfrm>
            <a:off x="399982" y="1485548"/>
            <a:ext cx="10885403" cy="1015663"/>
          </a:xfrm>
          <a:prstGeom prst="rect">
            <a:avLst/>
          </a:prstGeom>
          <a:noFill/>
        </p:spPr>
        <p:txBody>
          <a:bodyPr wrap="square" rtlCol="0">
            <a:spAutoFit/>
          </a:bodyPr>
          <a:lstStyle/>
          <a:p>
            <a:pPr marL="285750" indent="-285750">
              <a:buFont typeface="Arial" pitchFamily="34" charset="0"/>
              <a:buChar char="•"/>
            </a:pPr>
            <a:r>
              <a:rPr lang="en-US" sz="2000" dirty="0" smtClean="0"/>
              <a:t>It may be difficult, but conversations should start early about the course of study necessary to achieve the post-secondary goal.</a:t>
            </a:r>
          </a:p>
          <a:p>
            <a:pPr marL="742950" lvl="1" indent="-285750">
              <a:buFont typeface="Arial" pitchFamily="34" charset="0"/>
              <a:buChar char="•"/>
            </a:pPr>
            <a:r>
              <a:rPr lang="en-US" sz="2000" dirty="0" smtClean="0"/>
              <a:t>Does the skill set of the student match their post-secondary goal?</a:t>
            </a:r>
            <a:endParaRPr lang="en-US" sz="2000" dirty="0"/>
          </a:p>
        </p:txBody>
      </p:sp>
      <p:sp>
        <p:nvSpPr>
          <p:cNvPr id="6" name="TextBox 5"/>
          <p:cNvSpPr txBox="1"/>
          <p:nvPr/>
        </p:nvSpPr>
        <p:spPr>
          <a:xfrm>
            <a:off x="399982" y="2858945"/>
            <a:ext cx="10885403" cy="2523768"/>
          </a:xfrm>
          <a:prstGeom prst="rect">
            <a:avLst/>
          </a:prstGeom>
          <a:noFill/>
        </p:spPr>
        <p:txBody>
          <a:bodyPr wrap="square" rtlCol="0">
            <a:spAutoFit/>
          </a:bodyPr>
          <a:lstStyle/>
          <a:p>
            <a:pPr marL="285750" indent="-285750">
              <a:buFont typeface="Arial" pitchFamily="34" charset="0"/>
              <a:buChar char="•"/>
            </a:pPr>
            <a:r>
              <a:rPr lang="en-US" sz="2000" dirty="0" smtClean="0"/>
              <a:t>Post-secondary goals must be updated annually and are based on assessment data, EXPERIENCES, and OPPORTUNITIES</a:t>
            </a:r>
          </a:p>
          <a:p>
            <a:endParaRPr lang="en-US" sz="2000" dirty="0" smtClean="0"/>
          </a:p>
          <a:p>
            <a:pPr marL="285750" indent="-285750">
              <a:buFont typeface="Arial" pitchFamily="34" charset="0"/>
              <a:buChar char="•"/>
            </a:pPr>
            <a:r>
              <a:rPr lang="en-US" sz="2000" dirty="0" smtClean="0"/>
              <a:t>Goals must be written in a measurable and observable format</a:t>
            </a:r>
            <a:endParaRPr lang="en-US" sz="2000" dirty="0"/>
          </a:p>
          <a:p>
            <a:pPr marL="742950" lvl="1" indent="-285750">
              <a:buFont typeface="Arial" pitchFamily="34" charset="0"/>
              <a:buChar char="•"/>
            </a:pPr>
            <a:r>
              <a:rPr lang="en-US" sz="2000" dirty="0" smtClean="0"/>
              <a:t>As per the MDE, the students post secondary goals must be stated using </a:t>
            </a:r>
            <a:r>
              <a:rPr lang="en-US" sz="2000" b="1" dirty="0" smtClean="0">
                <a:solidFill>
                  <a:srgbClr val="0070C0"/>
                </a:solidFill>
              </a:rPr>
              <a:t>“will” </a:t>
            </a:r>
            <a:r>
              <a:rPr lang="en-US" sz="2000" dirty="0" smtClean="0"/>
              <a:t>or </a:t>
            </a:r>
            <a:r>
              <a:rPr lang="en-US" sz="2000" b="1" dirty="0" smtClean="0">
                <a:solidFill>
                  <a:srgbClr val="0070C0"/>
                </a:solidFill>
              </a:rPr>
              <a:t>“is going </a:t>
            </a:r>
            <a:r>
              <a:rPr lang="en-US" sz="2000" dirty="0" smtClean="0">
                <a:solidFill>
                  <a:srgbClr val="0070C0"/>
                </a:solidFill>
              </a:rPr>
              <a:t>to”</a:t>
            </a:r>
          </a:p>
          <a:p>
            <a:pPr marL="742950" lvl="1" indent="-285750">
              <a:buFont typeface="Arial" pitchFamily="34" charset="0"/>
              <a:buChar char="•"/>
            </a:pPr>
            <a:r>
              <a:rPr lang="en-US" sz="2000" dirty="0" smtClean="0">
                <a:solidFill>
                  <a:srgbClr val="FF0000"/>
                </a:solidFill>
              </a:rPr>
              <a:t>May not use would like to, is interested in, is considering, plans to, wants to, etc.</a:t>
            </a:r>
          </a:p>
          <a:p>
            <a:endParaRPr lang="en-US" dirty="0"/>
          </a:p>
        </p:txBody>
      </p:sp>
    </p:spTree>
    <p:extLst>
      <p:ext uri="{BB962C8B-B14F-4D97-AF65-F5344CB8AC3E}">
        <p14:creationId xmlns:p14="http://schemas.microsoft.com/office/powerpoint/2010/main" val="1066427182"/>
      </p:ext>
    </p:extLst>
  </p:cSld>
  <p:clrMapOvr>
    <a:masterClrMapping/>
  </p:clrMapOvr>
  <p:transition spd="med">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22" y="502276"/>
            <a:ext cx="10058400" cy="874476"/>
          </a:xfrm>
        </p:spPr>
        <p:txBody>
          <a:bodyPr>
            <a:normAutofit/>
          </a:bodyPr>
          <a:lstStyle/>
          <a:p>
            <a:r>
              <a:rPr lang="en-US" sz="3600" dirty="0" smtClean="0"/>
              <a:t>Post Secondary Goal Clarifications…</a:t>
            </a:r>
            <a:endParaRPr lang="en-US" sz="3600" dirty="0"/>
          </a:p>
        </p:txBody>
      </p:sp>
      <p:sp>
        <p:nvSpPr>
          <p:cNvPr id="2" name="Content Placeholder 1"/>
          <p:cNvSpPr>
            <a:spLocks noGrp="1"/>
          </p:cNvSpPr>
          <p:nvPr>
            <p:ph idx="1"/>
          </p:nvPr>
        </p:nvSpPr>
        <p:spPr>
          <a:xfrm>
            <a:off x="463639" y="1905000"/>
            <a:ext cx="10212947" cy="1868510"/>
          </a:xfrm>
        </p:spPr>
        <p:txBody>
          <a:bodyPr/>
          <a:lstStyle/>
          <a:p>
            <a:pPr>
              <a:buFont typeface="Arial" panose="020B0604020202020204" pitchFamily="34" charset="0"/>
              <a:buChar char="•"/>
            </a:pPr>
            <a:r>
              <a:rPr lang="en-US" dirty="0" smtClean="0"/>
              <a:t>  Items cannot be written in a list…Post-secondary goals are statements of what the student will do after they have left the </a:t>
            </a:r>
            <a:r>
              <a:rPr lang="en-US" dirty="0"/>
              <a:t>K</a:t>
            </a:r>
            <a:r>
              <a:rPr lang="en-US" dirty="0" smtClean="0"/>
              <a:t>-12 system.</a:t>
            </a:r>
          </a:p>
          <a:p>
            <a:pPr>
              <a:buFont typeface="Arial" panose="020B0604020202020204" pitchFamily="34" charset="0"/>
              <a:buChar char="•"/>
            </a:pPr>
            <a:r>
              <a:rPr lang="en-US" dirty="0" smtClean="0"/>
              <a:t>  Participation in or continued participation in a post-secondary program is not a post secondary goal</a:t>
            </a:r>
          </a:p>
          <a:p>
            <a:pPr marL="0" indent="0">
              <a:buNone/>
            </a:pPr>
            <a:endParaRPr lang="en-US" dirty="0"/>
          </a:p>
        </p:txBody>
      </p:sp>
      <p:sp>
        <p:nvSpPr>
          <p:cNvPr id="4" name="TextBox 3"/>
          <p:cNvSpPr txBox="1"/>
          <p:nvPr/>
        </p:nvSpPr>
        <p:spPr>
          <a:xfrm>
            <a:off x="335589" y="4510727"/>
            <a:ext cx="10585695" cy="1292662"/>
          </a:xfrm>
          <a:prstGeom prst="rect">
            <a:avLst/>
          </a:prstGeom>
          <a:noFill/>
        </p:spPr>
        <p:txBody>
          <a:bodyPr wrap="square" rtlCol="0">
            <a:spAutoFit/>
          </a:bodyPr>
          <a:lstStyle/>
          <a:p>
            <a:pPr algn="ctr"/>
            <a:r>
              <a:rPr lang="en-US" sz="2000" b="1" dirty="0" smtClean="0"/>
              <a:t>The student should be the creator, developer, and leader of the post-secondary goal, transition plan and IEP.</a:t>
            </a:r>
          </a:p>
          <a:p>
            <a:pPr algn="ctr"/>
            <a:r>
              <a:rPr lang="en-US" sz="2000" b="1" dirty="0">
                <a:solidFill>
                  <a:schemeClr val="accent1"/>
                </a:solidFill>
              </a:rPr>
              <a:t>	</a:t>
            </a:r>
            <a:r>
              <a:rPr lang="en-US" sz="2000" dirty="0" smtClean="0"/>
              <a:t>Post-secondary</a:t>
            </a:r>
            <a:r>
              <a:rPr lang="en-US" sz="2000" dirty="0" smtClean="0">
                <a:solidFill>
                  <a:schemeClr val="accent1"/>
                </a:solidFill>
              </a:rPr>
              <a:t> </a:t>
            </a:r>
            <a:r>
              <a:rPr lang="en-US" sz="2000" dirty="0" smtClean="0"/>
              <a:t>goals are the catalyst for the rest of the transition IEP</a:t>
            </a:r>
          </a:p>
          <a:p>
            <a:endParaRPr lang="en-US" dirty="0"/>
          </a:p>
        </p:txBody>
      </p:sp>
    </p:spTree>
    <p:extLst>
      <p:ext uri="{BB962C8B-B14F-4D97-AF65-F5344CB8AC3E}">
        <p14:creationId xmlns:p14="http://schemas.microsoft.com/office/powerpoint/2010/main" val="129299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24" y="315346"/>
            <a:ext cx="11475655" cy="1080938"/>
          </a:xfrm>
        </p:spPr>
        <p:txBody>
          <a:bodyPr rtlCol="0">
            <a:normAutofit/>
          </a:bodyPr>
          <a:lstStyle/>
          <a:p>
            <a:pPr>
              <a:defRPr/>
            </a:pPr>
            <a:r>
              <a:rPr lang="en-US" sz="3200" dirty="0" smtClean="0"/>
              <a:t>Post-Secondary Goals, Annual Goals and Transition Activities….Oh My!</a:t>
            </a:r>
          </a:p>
        </p:txBody>
      </p:sp>
      <p:sp>
        <p:nvSpPr>
          <p:cNvPr id="3" name="Content Placeholder 2"/>
          <p:cNvSpPr>
            <a:spLocks noGrp="1"/>
          </p:cNvSpPr>
          <p:nvPr>
            <p:ph idx="1"/>
          </p:nvPr>
        </p:nvSpPr>
        <p:spPr>
          <a:xfrm>
            <a:off x="444843" y="1777285"/>
            <a:ext cx="10371438" cy="3849811"/>
          </a:xfrm>
        </p:spPr>
        <p:txBody>
          <a:bodyPr rtlCol="0">
            <a:normAutofit/>
          </a:bodyPr>
          <a:lstStyle/>
          <a:p>
            <a:pPr marL="0" indent="0">
              <a:buNone/>
              <a:defRPr/>
            </a:pPr>
            <a:r>
              <a:rPr lang="en-US" sz="2400" b="1" dirty="0" smtClean="0">
                <a:effectLst>
                  <a:outerShdw blurRad="38100" dist="38100" dir="2700000" algn="tl">
                    <a:srgbClr val="000000">
                      <a:alpha val="43137"/>
                    </a:srgbClr>
                  </a:outerShdw>
                </a:effectLst>
              </a:rPr>
              <a:t>After post-secondary goals are created in each domain area:</a:t>
            </a:r>
          </a:p>
          <a:p>
            <a:pPr lvl="1">
              <a:defRPr/>
            </a:pPr>
            <a:r>
              <a:rPr lang="en-US" sz="2000" b="1" i="1" dirty="0" smtClean="0">
                <a:solidFill>
                  <a:srgbClr val="FF0000"/>
                </a:solidFill>
              </a:rPr>
              <a:t>Transition </a:t>
            </a:r>
            <a:r>
              <a:rPr lang="en-US" sz="2000" b="1" i="1" dirty="0">
                <a:solidFill>
                  <a:srgbClr val="FF0000"/>
                </a:solidFill>
              </a:rPr>
              <a:t>activities </a:t>
            </a:r>
            <a:r>
              <a:rPr lang="en-US" sz="2000" dirty="0">
                <a:solidFill>
                  <a:schemeClr val="tx1"/>
                </a:solidFill>
              </a:rPr>
              <a:t>must be </a:t>
            </a:r>
            <a:r>
              <a:rPr lang="en-US" sz="2000" dirty="0" smtClean="0">
                <a:solidFill>
                  <a:schemeClr val="tx1"/>
                </a:solidFill>
              </a:rPr>
              <a:t>identified </a:t>
            </a:r>
            <a:r>
              <a:rPr lang="en-US" sz="2000" dirty="0">
                <a:solidFill>
                  <a:schemeClr val="tx1"/>
                </a:solidFill>
              </a:rPr>
              <a:t>that will help </a:t>
            </a:r>
            <a:r>
              <a:rPr lang="en-US" sz="2000" i="1" dirty="0">
                <a:solidFill>
                  <a:schemeClr val="tx1"/>
                </a:solidFill>
              </a:rPr>
              <a:t>move the student closer toward their post-secondary </a:t>
            </a:r>
            <a:r>
              <a:rPr lang="en-US" sz="2000" i="1" dirty="0" smtClean="0">
                <a:solidFill>
                  <a:schemeClr val="tx1"/>
                </a:solidFill>
              </a:rPr>
              <a:t>goal by </a:t>
            </a:r>
            <a:r>
              <a:rPr lang="en-US" sz="2000" b="1" i="1" dirty="0" smtClean="0">
                <a:solidFill>
                  <a:srgbClr val="FF0000"/>
                </a:solidFill>
              </a:rPr>
              <a:t>providing experiences and exploration</a:t>
            </a:r>
            <a:r>
              <a:rPr lang="en-US" sz="2000" b="1" dirty="0" smtClean="0">
                <a:solidFill>
                  <a:schemeClr val="accent1"/>
                </a:solidFill>
              </a:rPr>
              <a:t>.</a:t>
            </a:r>
          </a:p>
          <a:p>
            <a:pPr lvl="1">
              <a:defRPr/>
            </a:pPr>
            <a:endParaRPr lang="en-US" sz="2000" dirty="0" smtClean="0">
              <a:solidFill>
                <a:schemeClr val="accent1"/>
              </a:solidFill>
            </a:endParaRPr>
          </a:p>
          <a:p>
            <a:pPr lvl="1">
              <a:defRPr/>
            </a:pPr>
            <a:r>
              <a:rPr lang="en-US" sz="2000" dirty="0" smtClean="0">
                <a:solidFill>
                  <a:schemeClr val="tx1"/>
                </a:solidFill>
              </a:rPr>
              <a:t>A </a:t>
            </a:r>
            <a:r>
              <a:rPr lang="en-US" sz="2000" b="1" i="1" dirty="0" smtClean="0">
                <a:solidFill>
                  <a:srgbClr val="0070C0"/>
                </a:solidFill>
              </a:rPr>
              <a:t>course of study </a:t>
            </a:r>
            <a:r>
              <a:rPr lang="en-US" sz="2000" dirty="0" smtClean="0">
                <a:solidFill>
                  <a:schemeClr val="tx1"/>
                </a:solidFill>
              </a:rPr>
              <a:t>must be identified which will provide the student suggestions for coursework that is available that will enable them to </a:t>
            </a:r>
            <a:r>
              <a:rPr lang="en-US" sz="2000" b="1" i="1" dirty="0" smtClean="0">
                <a:solidFill>
                  <a:srgbClr val="0070C0"/>
                </a:solidFill>
              </a:rPr>
              <a:t>build knowledge</a:t>
            </a:r>
            <a:r>
              <a:rPr lang="en-US" sz="2000" i="1" dirty="0" smtClean="0">
                <a:solidFill>
                  <a:schemeClr val="accent1"/>
                </a:solidFill>
              </a:rPr>
              <a:t> </a:t>
            </a:r>
            <a:r>
              <a:rPr lang="en-US" sz="2000" dirty="0" smtClean="0">
                <a:solidFill>
                  <a:schemeClr val="tx1"/>
                </a:solidFill>
              </a:rPr>
              <a:t>in their preferred area of employment, while still in high school </a:t>
            </a:r>
          </a:p>
          <a:p>
            <a:pPr lvl="1">
              <a:defRPr/>
            </a:pPr>
            <a:endParaRPr lang="en-US" sz="1800" dirty="0"/>
          </a:p>
          <a:p>
            <a:pPr lvl="1">
              <a:defRPr/>
            </a:pPr>
            <a:r>
              <a:rPr lang="en-US" sz="2000" dirty="0" smtClean="0">
                <a:solidFill>
                  <a:schemeClr val="tx1"/>
                </a:solidFill>
              </a:rPr>
              <a:t>At least one </a:t>
            </a:r>
            <a:r>
              <a:rPr lang="en-US" sz="2000" b="1" i="1" dirty="0" smtClean="0">
                <a:solidFill>
                  <a:srgbClr val="00B050"/>
                </a:solidFill>
              </a:rPr>
              <a:t>annual goal </a:t>
            </a:r>
            <a:r>
              <a:rPr lang="en-US" sz="2000" dirty="0" smtClean="0">
                <a:solidFill>
                  <a:schemeClr val="tx1"/>
                </a:solidFill>
              </a:rPr>
              <a:t>must be identified that is aligned with the post-secondary goal that will help move the student closer toward achieving their post-secondary goal by </a:t>
            </a:r>
            <a:r>
              <a:rPr lang="en-US" sz="2000" b="1" i="1" dirty="0" smtClean="0">
                <a:solidFill>
                  <a:srgbClr val="00B050"/>
                </a:solidFill>
              </a:rPr>
              <a:t>developing necessary skills</a:t>
            </a:r>
            <a:r>
              <a:rPr lang="en-US" sz="2000" i="1" dirty="0" smtClean="0">
                <a:solidFill>
                  <a:schemeClr val="accent1"/>
                </a:solidFill>
              </a:rPr>
              <a:t>.</a:t>
            </a:r>
          </a:p>
        </p:txBody>
      </p:sp>
    </p:spTree>
    <p:extLst>
      <p:ext uri="{BB962C8B-B14F-4D97-AF65-F5344CB8AC3E}">
        <p14:creationId xmlns:p14="http://schemas.microsoft.com/office/powerpoint/2010/main" val="2104296562"/>
      </p:ext>
    </p:extLst>
  </p:cSld>
  <p:clrMapOvr>
    <a:masterClrMapping/>
  </p:clrMapOvr>
  <p:transition spd="med">
    <p:dissolve/>
    <p:sndAc>
      <p:stSnd>
        <p:snd r:embed="rId2" name="whoosh.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90" y="399246"/>
            <a:ext cx="10058400" cy="874475"/>
          </a:xfrm>
        </p:spPr>
        <p:txBody>
          <a:bodyPr/>
          <a:lstStyle/>
          <a:p>
            <a:r>
              <a:rPr lang="en-US" dirty="0" smtClean="0"/>
              <a:t>Writing Post-Secondary Goals</a:t>
            </a:r>
            <a:endParaRPr lang="en-US" dirty="0"/>
          </a:p>
        </p:txBody>
      </p:sp>
      <p:sp>
        <p:nvSpPr>
          <p:cNvPr id="4" name="Content Placeholder 2"/>
          <p:cNvSpPr>
            <a:spLocks noGrp="1"/>
          </p:cNvSpPr>
          <p:nvPr>
            <p:ph idx="1"/>
          </p:nvPr>
        </p:nvSpPr>
        <p:spPr>
          <a:xfrm>
            <a:off x="298790" y="1738648"/>
            <a:ext cx="10751283" cy="4662152"/>
          </a:xfrm>
        </p:spPr>
        <p:txBody>
          <a:bodyPr>
            <a:normAutofit fontScale="77500" lnSpcReduction="20000"/>
          </a:bodyPr>
          <a:lstStyle/>
          <a:p>
            <a:pPr marL="0" indent="0">
              <a:lnSpc>
                <a:spcPct val="150000"/>
              </a:lnSpc>
              <a:buNone/>
            </a:pPr>
            <a:r>
              <a:rPr lang="en-US" sz="2600" b="1" dirty="0" smtClean="0"/>
              <a:t>Post-Secondary Goals Must be </a:t>
            </a:r>
            <a:r>
              <a:rPr lang="en-US" sz="2600" b="1" dirty="0"/>
              <a:t>M</a:t>
            </a:r>
            <a:r>
              <a:rPr lang="en-US" sz="2600" b="1" dirty="0" smtClean="0"/>
              <a:t>easurable:</a:t>
            </a:r>
            <a:endParaRPr lang="en-US" sz="2600" b="1" dirty="0"/>
          </a:p>
          <a:p>
            <a:pPr marL="0" indent="0">
              <a:lnSpc>
                <a:spcPct val="150000"/>
              </a:lnSpc>
              <a:buNone/>
            </a:pPr>
            <a:r>
              <a:rPr lang="en-US" sz="2000" b="1" u="sng" dirty="0" smtClean="0"/>
              <a:t>After graduation from high school</a:t>
            </a:r>
            <a:r>
              <a:rPr lang="en-US" sz="2000" b="1" dirty="0" smtClean="0"/>
              <a:t>, Allison will </a:t>
            </a:r>
            <a:r>
              <a:rPr lang="en-US" sz="2000" b="1" u="sng" dirty="0" smtClean="0"/>
              <a:t>attend a Community College</a:t>
            </a:r>
            <a:r>
              <a:rPr lang="en-US" sz="2000" b="1" dirty="0" smtClean="0"/>
              <a:t> and take coursework leading to an Associates Degree in Child Development.</a:t>
            </a:r>
          </a:p>
          <a:p>
            <a:pPr marL="0" indent="0">
              <a:lnSpc>
                <a:spcPct val="150000"/>
              </a:lnSpc>
              <a:buNone/>
            </a:pPr>
            <a:endParaRPr lang="en-US" sz="2000" b="1" dirty="0">
              <a:effectLst>
                <a:outerShdw blurRad="38100" dist="38100" dir="2700000" algn="tl">
                  <a:srgbClr val="000000">
                    <a:alpha val="43137"/>
                  </a:srgbClr>
                </a:outerShdw>
              </a:effectLst>
            </a:endParaRPr>
          </a:p>
          <a:p>
            <a:pPr marL="0" indent="0">
              <a:lnSpc>
                <a:spcPct val="150000"/>
              </a:lnSpc>
              <a:buNone/>
            </a:pPr>
            <a:r>
              <a:rPr lang="en-US" sz="2600" b="1" dirty="0" smtClean="0"/>
              <a:t>An Annual Goal Must be </a:t>
            </a:r>
            <a:r>
              <a:rPr lang="en-US" sz="2600" b="1" dirty="0"/>
              <a:t>Measurable </a:t>
            </a:r>
            <a:r>
              <a:rPr lang="en-US" sz="2600" b="1" dirty="0" smtClean="0"/>
              <a:t>and Align with the Post-Secondary Goal: </a:t>
            </a:r>
          </a:p>
          <a:p>
            <a:pPr marL="0" indent="0">
              <a:lnSpc>
                <a:spcPct val="150000"/>
              </a:lnSpc>
              <a:buNone/>
            </a:pPr>
            <a:r>
              <a:rPr lang="en-US" sz="2400" dirty="0" smtClean="0"/>
              <a:t>Must align with the post secondary goal above, which will allow the student to </a:t>
            </a:r>
            <a:r>
              <a:rPr lang="en-US" sz="2400" u="sng" dirty="0" smtClean="0"/>
              <a:t>develop skills </a:t>
            </a:r>
            <a:r>
              <a:rPr lang="en-US" sz="2400" dirty="0" smtClean="0"/>
              <a:t>necessary to achieve that goal.</a:t>
            </a:r>
          </a:p>
          <a:p>
            <a:pPr marL="0" indent="0">
              <a:lnSpc>
                <a:spcPct val="150000"/>
              </a:lnSpc>
              <a:buNone/>
            </a:pPr>
            <a:r>
              <a:rPr lang="en-US" sz="2000" dirty="0" smtClean="0"/>
              <a:t>Ex. </a:t>
            </a:r>
            <a:r>
              <a:rPr lang="en-US" sz="2400" dirty="0" smtClean="0"/>
              <a:t>“In order to achieve her post-secondary goal of attending community college, Allison will....</a:t>
            </a:r>
          </a:p>
        </p:txBody>
      </p:sp>
    </p:spTree>
    <p:extLst>
      <p:ext uri="{BB962C8B-B14F-4D97-AF65-F5344CB8AC3E}">
        <p14:creationId xmlns:p14="http://schemas.microsoft.com/office/powerpoint/2010/main" val="870533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266" y="360609"/>
            <a:ext cx="10058400" cy="655535"/>
          </a:xfrm>
        </p:spPr>
        <p:txBody>
          <a:bodyPr>
            <a:normAutofit/>
          </a:bodyPr>
          <a:lstStyle/>
          <a:p>
            <a:r>
              <a:rPr lang="en-US" sz="3600" dirty="0" smtClean="0"/>
              <a:t>Transition Services</a:t>
            </a:r>
            <a:endParaRPr lang="en-US" sz="3600" dirty="0"/>
          </a:p>
        </p:txBody>
      </p:sp>
      <p:sp>
        <p:nvSpPr>
          <p:cNvPr id="2" name="Content Placeholder 1"/>
          <p:cNvSpPr>
            <a:spLocks noGrp="1"/>
          </p:cNvSpPr>
          <p:nvPr>
            <p:ph idx="1"/>
          </p:nvPr>
        </p:nvSpPr>
        <p:spPr>
          <a:xfrm>
            <a:off x="234267" y="1223493"/>
            <a:ext cx="10764292" cy="5434884"/>
          </a:xfrm>
        </p:spPr>
        <p:txBody>
          <a:bodyPr>
            <a:normAutofit fontScale="85000" lnSpcReduction="10000"/>
          </a:bodyPr>
          <a:lstStyle/>
          <a:p>
            <a:r>
              <a:rPr lang="en-US" sz="2400" b="1" dirty="0" smtClean="0"/>
              <a:t>Instruction:</a:t>
            </a:r>
            <a:r>
              <a:rPr lang="en-US" sz="2400" dirty="0" smtClean="0"/>
              <a:t> teaching specific skills in both formal and informal educational settings and in the community</a:t>
            </a:r>
          </a:p>
          <a:p>
            <a:r>
              <a:rPr lang="en-US" sz="2400" b="1" dirty="0" smtClean="0"/>
              <a:t>Community experience</a:t>
            </a:r>
            <a:r>
              <a:rPr lang="en-US" sz="2400" dirty="0" smtClean="0"/>
              <a:t>: Opportunities provided to learn skills and experience events outside the school and the school classroom in the community</a:t>
            </a:r>
          </a:p>
          <a:p>
            <a:pPr lvl="1"/>
            <a:r>
              <a:rPr lang="en-US" sz="2200" dirty="0" smtClean="0"/>
              <a:t>Job shadowing, tours of postsecondary educational facilities, community work experiences, recreational experiences, volunteer work, and learning and using community resources.</a:t>
            </a:r>
          </a:p>
          <a:p>
            <a:r>
              <a:rPr lang="en-US" sz="2400" b="1" dirty="0" smtClean="0"/>
              <a:t>Development of employment and other post-school adult-living objectives</a:t>
            </a:r>
            <a:r>
              <a:rPr lang="en-US" sz="2400" dirty="0" smtClean="0"/>
              <a:t>: developing additional post-secondary goals and annual objectives through career exploration activities, self awareness and self advocacy efforts, and vocational experiences</a:t>
            </a:r>
          </a:p>
          <a:p>
            <a:r>
              <a:rPr lang="en-US" sz="2400" b="1" dirty="0" smtClean="0"/>
              <a:t>Acquisition of daily living skills (when appropriate): </a:t>
            </a:r>
            <a:r>
              <a:rPr lang="en-US" sz="2400" dirty="0" smtClean="0"/>
              <a:t>creating opportunities as school and in the community to learn skills to live independently or with support.</a:t>
            </a:r>
          </a:p>
          <a:p>
            <a:pPr lvl="1"/>
            <a:r>
              <a:rPr lang="en-US" sz="2200" dirty="0" smtClean="0"/>
              <a:t>Housekeeping, medication self management, transportation and mobility, self advocacy and self-awareness and other s associated with being an active community member</a:t>
            </a:r>
          </a:p>
          <a:p>
            <a:r>
              <a:rPr lang="en-US" sz="2400" b="1" dirty="0" smtClean="0"/>
              <a:t>Functional Vocational Evaluation</a:t>
            </a:r>
            <a:r>
              <a:rPr lang="en-US" sz="2400" dirty="0" smtClean="0"/>
              <a:t>: includes situational assessments at actual job sites and/or use of checklists and other tools that assess student interests and skills across a variety of job sites</a:t>
            </a:r>
          </a:p>
        </p:txBody>
      </p:sp>
    </p:spTree>
    <p:extLst>
      <p:ext uri="{BB962C8B-B14F-4D97-AF65-F5344CB8AC3E}">
        <p14:creationId xmlns:p14="http://schemas.microsoft.com/office/powerpoint/2010/main" val="416547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5614" y="314499"/>
            <a:ext cx="8229600" cy="763733"/>
          </a:xfrm>
        </p:spPr>
        <p:txBody>
          <a:bodyPr>
            <a:normAutofit/>
          </a:bodyPr>
          <a:lstStyle/>
          <a:p>
            <a:pPr eaLnBrk="1" hangingPunct="1"/>
            <a:r>
              <a:rPr lang="en-US" altLang="en-US" sz="3600" b="1" dirty="0" smtClean="0">
                <a:effectLst>
                  <a:outerShdw blurRad="38100" dist="38100" dir="2700000" algn="tl">
                    <a:srgbClr val="000000">
                      <a:alpha val="43137"/>
                    </a:srgbClr>
                  </a:outerShdw>
                </a:effectLst>
              </a:rPr>
              <a:t>Prepare, </a:t>
            </a:r>
            <a:r>
              <a:rPr lang="en-US" altLang="en-US" sz="3600" b="1" dirty="0">
                <a:effectLst>
                  <a:outerShdw blurRad="38100" dist="38100" dir="2700000" algn="tl">
                    <a:srgbClr val="000000">
                      <a:alpha val="43137"/>
                    </a:srgbClr>
                  </a:outerShdw>
                </a:effectLst>
              </a:rPr>
              <a:t>B</a:t>
            </a:r>
            <a:r>
              <a:rPr lang="en-US" altLang="en-US" sz="3600" b="1" dirty="0" smtClean="0">
                <a:effectLst>
                  <a:outerShdw blurRad="38100" dist="38100" dir="2700000" algn="tl">
                    <a:srgbClr val="000000">
                      <a:alpha val="43137"/>
                    </a:srgbClr>
                  </a:outerShdw>
                </a:effectLst>
              </a:rPr>
              <a:t>ut </a:t>
            </a:r>
            <a:r>
              <a:rPr lang="en-US" altLang="en-US" sz="3600" b="1" dirty="0">
                <a:effectLst>
                  <a:outerShdw blurRad="38100" dist="38100" dir="2700000" algn="tl">
                    <a:srgbClr val="000000">
                      <a:alpha val="43137"/>
                    </a:srgbClr>
                  </a:outerShdw>
                </a:effectLst>
              </a:rPr>
              <a:t>D</a:t>
            </a:r>
            <a:r>
              <a:rPr lang="en-US" altLang="en-US" sz="3600" b="1" dirty="0" smtClean="0">
                <a:effectLst>
                  <a:outerShdw blurRad="38100" dist="38100" dir="2700000" algn="tl">
                    <a:srgbClr val="000000">
                      <a:alpha val="43137"/>
                    </a:srgbClr>
                  </a:outerShdw>
                </a:effectLst>
              </a:rPr>
              <a:t>on’t Predetermine!</a:t>
            </a:r>
            <a:endParaRPr lang="en-US" altLang="en-US" sz="36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598796" y="1275009"/>
            <a:ext cx="9098995" cy="510003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defRPr/>
            </a:pPr>
            <a:r>
              <a:rPr lang="en-US" sz="3200" b="1" dirty="0" smtClean="0">
                <a:solidFill>
                  <a:srgbClr val="0070C0"/>
                </a:solidFill>
              </a:rPr>
              <a:t>Preparation</a:t>
            </a:r>
          </a:p>
          <a:p>
            <a:pPr>
              <a:defRPr/>
            </a:pPr>
            <a:r>
              <a:rPr lang="en-US" b="1" dirty="0" smtClean="0"/>
              <a:t>Review student information</a:t>
            </a:r>
          </a:p>
          <a:p>
            <a:pPr>
              <a:defRPr/>
            </a:pPr>
            <a:r>
              <a:rPr lang="en-US" b="1" dirty="0" smtClean="0"/>
              <a:t>Exchange information with team members in advance:</a:t>
            </a:r>
          </a:p>
          <a:p>
            <a:pPr lvl="1">
              <a:defRPr/>
            </a:pPr>
            <a:r>
              <a:rPr lang="en-US" b="1" dirty="0" smtClean="0"/>
              <a:t>Evaluation Reports</a:t>
            </a:r>
          </a:p>
          <a:p>
            <a:pPr lvl="1">
              <a:defRPr/>
            </a:pPr>
            <a:r>
              <a:rPr lang="en-US" b="1" dirty="0" smtClean="0"/>
              <a:t>Informal assessment and observation data</a:t>
            </a:r>
          </a:p>
          <a:p>
            <a:pPr lvl="1">
              <a:defRPr/>
            </a:pPr>
            <a:r>
              <a:rPr lang="en-US" b="1" dirty="0" smtClean="0"/>
              <a:t>Draft PLAAFP</a:t>
            </a:r>
          </a:p>
          <a:p>
            <a:pPr lvl="1">
              <a:defRPr/>
            </a:pPr>
            <a:r>
              <a:rPr lang="en-US" b="1" dirty="0" smtClean="0"/>
              <a:t>Draft of goals/objectives</a:t>
            </a:r>
          </a:p>
          <a:p>
            <a:pPr lvl="1">
              <a:defRPr/>
            </a:pPr>
            <a:r>
              <a:rPr lang="en-US" b="1" dirty="0" smtClean="0"/>
              <a:t>Parent concerns</a:t>
            </a:r>
          </a:p>
          <a:p>
            <a:pPr lvl="1">
              <a:defRPr/>
            </a:pPr>
            <a:r>
              <a:rPr lang="en-US" b="1" dirty="0" smtClean="0"/>
              <a:t>Potential considerations</a:t>
            </a:r>
          </a:p>
          <a:p>
            <a:pPr>
              <a:defRPr/>
            </a:pPr>
            <a:r>
              <a:rPr lang="en-US" b="1" dirty="0" smtClean="0"/>
              <a:t>Provide a draft IEP to parents</a:t>
            </a:r>
          </a:p>
          <a:p>
            <a:pPr lvl="1">
              <a:defRPr/>
            </a:pPr>
            <a:r>
              <a:rPr lang="en-US" b="1" dirty="0" smtClean="0"/>
              <a:t>Clearly label as draft</a:t>
            </a:r>
          </a:p>
          <a:p>
            <a:pPr lvl="1">
              <a:defRPr/>
            </a:pPr>
            <a:r>
              <a:rPr lang="en-US" b="1" dirty="0" smtClean="0"/>
              <a:t>Nice to have but not required</a:t>
            </a:r>
          </a:p>
          <a:p>
            <a:pPr marL="457200" lvl="1" indent="0">
              <a:buNone/>
              <a:defRPr/>
            </a:pPr>
            <a:endParaRPr lang="en-US" b="1" dirty="0" smtClean="0">
              <a:effectLst>
                <a:outerShdw blurRad="38100" dist="38100" dir="2700000" algn="tl">
                  <a:srgbClr val="000000">
                    <a:alpha val="43137"/>
                  </a:srgbClr>
                </a:outerShdw>
              </a:effectLst>
            </a:endParaRPr>
          </a:p>
          <a:p>
            <a:pPr>
              <a:buFont typeface="Arial" panose="020B0604020202020204" pitchFamily="34" charset="0"/>
              <a:buNone/>
              <a:defRPr/>
            </a:pPr>
            <a:endParaRPr lang="en-US"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1121447609"/>
      </p:ext>
    </p:extLst>
  </p:cSld>
  <p:clrMapOvr>
    <a:masterClrMapping/>
  </p:clrMapOvr>
  <p:transition spd="med">
    <p:fade/>
    <p:sndAc>
      <p:stSnd>
        <p:snd r:embed="rId3" name="whoosh.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790" y="412124"/>
            <a:ext cx="10058400" cy="732808"/>
          </a:xfrm>
        </p:spPr>
        <p:txBody>
          <a:bodyPr>
            <a:normAutofit/>
          </a:bodyPr>
          <a:lstStyle/>
          <a:p>
            <a:r>
              <a:rPr lang="en-US" sz="3600" dirty="0" smtClean="0">
                <a:solidFill>
                  <a:srgbClr val="FF0000"/>
                </a:solidFill>
              </a:rPr>
              <a:t>Transition Services </a:t>
            </a:r>
            <a:r>
              <a:rPr lang="en-US" sz="3600" dirty="0" smtClean="0"/>
              <a:t>Clarification</a:t>
            </a:r>
            <a:endParaRPr lang="en-US" sz="3600" dirty="0"/>
          </a:p>
        </p:txBody>
      </p:sp>
      <p:sp>
        <p:nvSpPr>
          <p:cNvPr id="2" name="Content Placeholder 1"/>
          <p:cNvSpPr>
            <a:spLocks noGrp="1"/>
          </p:cNvSpPr>
          <p:nvPr>
            <p:ph idx="1"/>
          </p:nvPr>
        </p:nvSpPr>
        <p:spPr>
          <a:xfrm>
            <a:off x="914400" y="1533378"/>
            <a:ext cx="10363200" cy="4638822"/>
          </a:xfrm>
        </p:spPr>
        <p:txBody>
          <a:bodyPr>
            <a:normAutofit/>
          </a:bodyPr>
          <a:lstStyle/>
          <a:p>
            <a:pPr>
              <a:buFont typeface="Arial" panose="020B0604020202020204" pitchFamily="34" charset="0"/>
              <a:buChar char="•"/>
            </a:pPr>
            <a:r>
              <a:rPr lang="en-US" sz="2000" dirty="0" smtClean="0">
                <a:effectLst>
                  <a:outerShdw blurRad="38100" dist="38100" dir="2700000" algn="tl">
                    <a:srgbClr val="000000">
                      <a:alpha val="43137"/>
                    </a:srgbClr>
                  </a:outerShdw>
                </a:effectLst>
              </a:rPr>
              <a:t>Transition services provide experience through doing, so should support and align with post-secondary goals.</a:t>
            </a:r>
          </a:p>
          <a:p>
            <a:pPr>
              <a:buFont typeface="Arial" panose="020B0604020202020204" pitchFamily="34" charset="0"/>
              <a:buChar char="•"/>
            </a:pPr>
            <a:r>
              <a:rPr lang="en-US" sz="2000" dirty="0" smtClean="0">
                <a:effectLst>
                  <a:outerShdw blurRad="38100" dist="38100" dir="2700000" algn="tl">
                    <a:srgbClr val="000000">
                      <a:alpha val="43137"/>
                    </a:srgbClr>
                  </a:outerShdw>
                </a:effectLst>
              </a:rPr>
              <a:t>Transition activities should not include courses that the student will take, that information belongs in the course of study statement.</a:t>
            </a:r>
          </a:p>
          <a:p>
            <a:pPr>
              <a:buFont typeface="Arial" panose="020B0604020202020204" pitchFamily="34" charset="0"/>
              <a:buChar char="•"/>
            </a:pPr>
            <a:r>
              <a:rPr lang="en-US" sz="2000" dirty="0" smtClean="0">
                <a:effectLst>
                  <a:outerShdw blurRad="38100" dist="38100" dir="2700000" algn="tl">
                    <a:srgbClr val="000000">
                      <a:alpha val="43137"/>
                    </a:srgbClr>
                  </a:outerShdw>
                </a:effectLst>
              </a:rPr>
              <a:t>One activity is required to meet compliance, but does not necessarily help the student move toward their post-secondary goal.  </a:t>
            </a: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smtClean="0">
                <a:effectLst>
                  <a:outerShdw blurRad="38100" dist="38100" dir="2700000" algn="tl">
                    <a:srgbClr val="000000">
                      <a:alpha val="43137"/>
                    </a:srgbClr>
                  </a:outerShdw>
                </a:effectLst>
              </a:rPr>
              <a:t>Continuing a current program or job is not an activity</a:t>
            </a:r>
          </a:p>
          <a:p>
            <a:pPr>
              <a:buFont typeface="Arial" panose="020B0604020202020204" pitchFamily="34" charset="0"/>
              <a:buChar char="•"/>
            </a:pPr>
            <a:r>
              <a:rPr lang="en-US" sz="2000" dirty="0" smtClean="0">
                <a:effectLst>
                  <a:outerShdw blurRad="38100" dist="38100" dir="2700000" algn="tl">
                    <a:srgbClr val="000000">
                      <a:alpha val="43137"/>
                    </a:srgbClr>
                  </a:outerShdw>
                </a:effectLst>
              </a:rPr>
              <a:t>Drivers training is an appropriate activity for independent living and community participation, but employment and education should have stronger activities.</a:t>
            </a:r>
          </a:p>
          <a:p>
            <a:pPr>
              <a:buFont typeface="Arial" panose="020B0604020202020204" pitchFamily="34" charset="0"/>
              <a:buChar char="•"/>
            </a:pPr>
            <a:r>
              <a:rPr lang="en-US" sz="2000" dirty="0" smtClean="0">
                <a:effectLst>
                  <a:outerShdw blurRad="38100" dist="38100" dir="2700000" algn="tl">
                    <a:srgbClr val="000000">
                      <a:alpha val="43137"/>
                    </a:srgbClr>
                  </a:outerShdw>
                </a:effectLst>
              </a:rPr>
              <a:t>Exit questionnaire is not an activity that will provide the student experience in doing.</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6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7" y="476518"/>
            <a:ext cx="10058400" cy="861597"/>
          </a:xfrm>
        </p:spPr>
        <p:txBody>
          <a:bodyPr rtlCol="0">
            <a:normAutofit/>
          </a:bodyPr>
          <a:lstStyle/>
          <a:p>
            <a:pPr>
              <a:defRPr/>
            </a:pPr>
            <a:r>
              <a:rPr lang="en-US" sz="4000" b="1" dirty="0" smtClean="0">
                <a:effectLst>
                  <a:outerShdw blurRad="38100" dist="38100" dir="2700000" algn="tl">
                    <a:srgbClr val="000000">
                      <a:alpha val="43137"/>
                    </a:srgbClr>
                  </a:outerShdw>
                </a:effectLst>
              </a:rPr>
              <a:t>Course of Study</a:t>
            </a:r>
          </a:p>
        </p:txBody>
      </p:sp>
      <p:sp>
        <p:nvSpPr>
          <p:cNvPr id="6" name="Content Placeholder 3"/>
          <p:cNvSpPr txBox="1">
            <a:spLocks noGrp="1"/>
          </p:cNvSpPr>
          <p:nvPr>
            <p:ph idx="1"/>
          </p:nvPr>
        </p:nvSpPr>
        <p:spPr>
          <a:xfrm>
            <a:off x="313037" y="3450819"/>
            <a:ext cx="10589425" cy="1372171"/>
          </a:xfrm>
          <a:prstGeom prst="rect">
            <a:avLst/>
          </a:prstGeom>
          <a:noFill/>
        </p:spPr>
        <p:txBody>
          <a:bodyPr wrap="square" rtlCol="0">
            <a:spAutoFit/>
          </a:bodyPr>
          <a:lstStyle/>
          <a:p>
            <a:pPr marL="68580" indent="0">
              <a:buNone/>
            </a:pPr>
            <a:r>
              <a:rPr lang="en-US" sz="2000" dirty="0">
                <a:solidFill>
                  <a:schemeClr val="bg2">
                    <a:lumMod val="25000"/>
                  </a:schemeClr>
                </a:solidFill>
              </a:rPr>
              <a:t>For many students this could be the long term plan for determining general education </a:t>
            </a:r>
            <a:r>
              <a:rPr lang="en-US" sz="2000" dirty="0" smtClean="0">
                <a:solidFill>
                  <a:schemeClr val="bg2">
                    <a:lumMod val="25000"/>
                  </a:schemeClr>
                </a:solidFill>
              </a:rPr>
              <a:t>courses.</a:t>
            </a:r>
          </a:p>
          <a:p>
            <a:pPr lvl="1"/>
            <a:r>
              <a:rPr lang="en-US" sz="2000" dirty="0" smtClean="0"/>
              <a:t>Support </a:t>
            </a:r>
            <a:r>
              <a:rPr lang="en-US" sz="2000" dirty="0"/>
              <a:t>the student’s </a:t>
            </a:r>
            <a:r>
              <a:rPr lang="en-US" sz="2000" dirty="0" smtClean="0"/>
              <a:t>P2G </a:t>
            </a:r>
            <a:r>
              <a:rPr lang="en-US" sz="2000" dirty="0"/>
              <a:t>with academics that will lead to attainment of a </a:t>
            </a:r>
            <a:r>
              <a:rPr lang="en-US" sz="2000" dirty="0" smtClean="0"/>
              <a:t>diploma.</a:t>
            </a:r>
          </a:p>
          <a:p>
            <a:pPr lvl="1"/>
            <a:r>
              <a:rPr lang="en-US" sz="2000" dirty="0" smtClean="0"/>
              <a:t>Michigan </a:t>
            </a:r>
            <a:r>
              <a:rPr lang="en-US" sz="2000" dirty="0"/>
              <a:t>Merit Curriculum and electives that align with </a:t>
            </a:r>
            <a:r>
              <a:rPr lang="en-US" sz="2000" dirty="0" smtClean="0"/>
              <a:t>P2G</a:t>
            </a:r>
            <a:endParaRPr lang="en-US" sz="2000" dirty="0"/>
          </a:p>
        </p:txBody>
      </p:sp>
      <p:sp>
        <p:nvSpPr>
          <p:cNvPr id="4" name="TextBox 3"/>
          <p:cNvSpPr txBox="1"/>
          <p:nvPr/>
        </p:nvSpPr>
        <p:spPr>
          <a:xfrm>
            <a:off x="313037" y="1551873"/>
            <a:ext cx="10870778" cy="1569660"/>
          </a:xfrm>
          <a:prstGeom prst="rect">
            <a:avLst/>
          </a:prstGeom>
          <a:noFill/>
        </p:spPr>
        <p:txBody>
          <a:bodyPr wrap="square" rtlCol="0">
            <a:spAutoFit/>
          </a:bodyPr>
          <a:lstStyle/>
          <a:p>
            <a:r>
              <a:rPr lang="en-US" sz="2400" b="1" dirty="0" smtClean="0">
                <a:solidFill>
                  <a:srgbClr val="0070C0"/>
                </a:solidFill>
              </a:rPr>
              <a:t>Course of study is a multi-year description of coursework, from current date to anticipated date of exit, that will allow the student to build knowledge and gain experience through coursework in their post-secondary goal area.</a:t>
            </a:r>
            <a:endParaRPr lang="en-US" sz="2400" b="1" dirty="0">
              <a:solidFill>
                <a:srgbClr val="0070C0"/>
              </a:solidFill>
            </a:endParaRPr>
          </a:p>
        </p:txBody>
      </p:sp>
      <p:sp>
        <p:nvSpPr>
          <p:cNvPr id="7" name="TextBox 6"/>
          <p:cNvSpPr txBox="1"/>
          <p:nvPr/>
        </p:nvSpPr>
        <p:spPr>
          <a:xfrm>
            <a:off x="313037" y="5152276"/>
            <a:ext cx="11200676" cy="1261884"/>
          </a:xfrm>
          <a:prstGeom prst="rect">
            <a:avLst/>
          </a:prstGeom>
          <a:noFill/>
        </p:spPr>
        <p:txBody>
          <a:bodyPr wrap="square" rtlCol="0">
            <a:spAutoFit/>
          </a:bodyPr>
          <a:lstStyle/>
          <a:p>
            <a:r>
              <a:rPr lang="en-US" sz="2000" dirty="0" smtClean="0">
                <a:solidFill>
                  <a:schemeClr val="bg2">
                    <a:lumMod val="25000"/>
                  </a:schemeClr>
                </a:solidFill>
              </a:rPr>
              <a:t>For </a:t>
            </a:r>
            <a:r>
              <a:rPr lang="en-US" sz="2000" dirty="0">
                <a:solidFill>
                  <a:schemeClr val="bg2">
                    <a:lumMod val="25000"/>
                  </a:schemeClr>
                </a:solidFill>
              </a:rPr>
              <a:t>some students with moderate to severe disabilities, this could be the long term plan in more generalized content </a:t>
            </a:r>
            <a:r>
              <a:rPr lang="en-US" sz="2000" dirty="0" smtClean="0">
                <a:solidFill>
                  <a:schemeClr val="bg2">
                    <a:lumMod val="25000"/>
                  </a:schemeClr>
                </a:solidFill>
              </a:rPr>
              <a:t>areas.</a:t>
            </a:r>
          </a:p>
          <a:p>
            <a:pPr marL="742950" lvl="1" indent="-285750">
              <a:buFont typeface="Arial" pitchFamily="34" charset="0"/>
              <a:buChar char="•"/>
            </a:pPr>
            <a:r>
              <a:rPr lang="en-US" sz="2000" dirty="0" smtClean="0"/>
              <a:t>Independent </a:t>
            </a:r>
            <a:r>
              <a:rPr lang="en-US" sz="2000" dirty="0"/>
              <a:t>living, self determination, vocational skills, social skills, etc.</a:t>
            </a:r>
          </a:p>
          <a:p>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0184001"/>
      </p:ext>
    </p:extLst>
  </p:cSld>
  <p:clrMapOvr>
    <a:masterClrMapping/>
  </p:clrMapOvr>
  <p:transition spd="med">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6724" y="510746"/>
            <a:ext cx="10058400" cy="792398"/>
          </a:xfrm>
        </p:spPr>
        <p:txBody>
          <a:bodyPr>
            <a:normAutofit/>
          </a:bodyPr>
          <a:lstStyle/>
          <a:p>
            <a:r>
              <a:rPr lang="en-US" sz="4000" dirty="0" smtClean="0">
                <a:solidFill>
                  <a:srgbClr val="0070C0"/>
                </a:solidFill>
              </a:rPr>
              <a:t>Course of Study </a:t>
            </a:r>
            <a:r>
              <a:rPr lang="en-US" sz="4000" dirty="0" smtClean="0"/>
              <a:t>Clarification</a:t>
            </a:r>
            <a:endParaRPr lang="en-US" sz="4000" dirty="0"/>
          </a:p>
        </p:txBody>
      </p:sp>
      <p:sp>
        <p:nvSpPr>
          <p:cNvPr id="2" name="Content Placeholder 1"/>
          <p:cNvSpPr>
            <a:spLocks noGrp="1"/>
          </p:cNvSpPr>
          <p:nvPr>
            <p:ph idx="1"/>
          </p:nvPr>
        </p:nvSpPr>
        <p:spPr>
          <a:xfrm>
            <a:off x="381000" y="1477108"/>
            <a:ext cx="11125200" cy="4923692"/>
          </a:xfrm>
        </p:spPr>
        <p:txBody>
          <a:bodyPr>
            <a:normAutofit lnSpcReduction="10000"/>
          </a:bodyPr>
          <a:lstStyle/>
          <a:p>
            <a:pPr>
              <a:lnSpc>
                <a:spcPct val="120000"/>
              </a:lnSpc>
              <a:spcBef>
                <a:spcPts val="0"/>
              </a:spcBef>
              <a:buClr>
                <a:schemeClr val="bg1"/>
              </a:buClr>
              <a:buFont typeface="Arial" panose="020B0604020202020204" pitchFamily="34" charset="0"/>
              <a:buChar char="•"/>
            </a:pPr>
            <a:r>
              <a:rPr lang="en-US" sz="2600" dirty="0"/>
              <a:t>Not just a statement of courses leading to a MMC diploma</a:t>
            </a:r>
          </a:p>
          <a:p>
            <a:pPr marL="0" indent="0">
              <a:lnSpc>
                <a:spcPct val="120000"/>
              </a:lnSpc>
              <a:spcBef>
                <a:spcPts val="0"/>
              </a:spcBef>
              <a:buClr>
                <a:schemeClr val="bg1"/>
              </a:buClr>
              <a:buNone/>
            </a:pPr>
            <a:endParaRPr lang="en-US" sz="3000" dirty="0"/>
          </a:p>
          <a:p>
            <a:pPr>
              <a:lnSpc>
                <a:spcPct val="120000"/>
              </a:lnSpc>
              <a:spcBef>
                <a:spcPts val="0"/>
              </a:spcBef>
              <a:buClr>
                <a:schemeClr val="bg1"/>
              </a:buClr>
              <a:buFont typeface="Arial" panose="020B0604020202020204" pitchFamily="34" charset="0"/>
              <a:buChar char="•"/>
            </a:pPr>
            <a:r>
              <a:rPr lang="en-US" sz="2600" dirty="0"/>
              <a:t>When a student has a specific field they want to go into and your High School has courses that will support that field, make the student aware of the opportunity</a:t>
            </a:r>
            <a:r>
              <a:rPr lang="en-US" sz="2600" dirty="0" smtClean="0"/>
              <a:t>.</a:t>
            </a:r>
          </a:p>
          <a:p>
            <a:pPr>
              <a:lnSpc>
                <a:spcPct val="120000"/>
              </a:lnSpc>
              <a:spcBef>
                <a:spcPts val="0"/>
              </a:spcBef>
              <a:buClr>
                <a:schemeClr val="bg1"/>
              </a:buClr>
              <a:buFont typeface="Arial" panose="020B0604020202020204" pitchFamily="34" charset="0"/>
              <a:buChar char="•"/>
            </a:pPr>
            <a:endParaRPr lang="en-US" sz="3000" dirty="0"/>
          </a:p>
          <a:p>
            <a:pPr>
              <a:lnSpc>
                <a:spcPct val="120000"/>
              </a:lnSpc>
              <a:spcBef>
                <a:spcPts val="0"/>
              </a:spcBef>
              <a:buClr>
                <a:schemeClr val="bg1"/>
              </a:buClr>
              <a:buFont typeface="Arial" panose="020B0604020202020204" pitchFamily="34" charset="0"/>
              <a:buChar char="•"/>
            </a:pPr>
            <a:r>
              <a:rPr lang="en-US" b="1" dirty="0">
                <a:solidFill>
                  <a:srgbClr val="0070C0"/>
                </a:solidFill>
              </a:rPr>
              <a:t>Business </a:t>
            </a:r>
            <a:r>
              <a:rPr lang="en-US" b="1" dirty="0" smtClean="0">
                <a:solidFill>
                  <a:srgbClr val="0070C0"/>
                </a:solidFill>
              </a:rPr>
              <a:t>Owner				Medical </a:t>
            </a:r>
            <a:r>
              <a:rPr lang="en-US" b="1" dirty="0">
                <a:solidFill>
                  <a:srgbClr val="0070C0"/>
                </a:solidFill>
              </a:rPr>
              <a:t>assisting</a:t>
            </a:r>
          </a:p>
          <a:p>
            <a:pPr>
              <a:lnSpc>
                <a:spcPct val="120000"/>
              </a:lnSpc>
              <a:spcBef>
                <a:spcPts val="0"/>
              </a:spcBef>
              <a:buClr>
                <a:schemeClr val="bg1"/>
              </a:buClr>
              <a:buFont typeface="Arial" panose="020B0604020202020204" pitchFamily="34" charset="0"/>
              <a:buChar char="•"/>
            </a:pPr>
            <a:r>
              <a:rPr lang="en-US" b="1" dirty="0" smtClean="0">
                <a:solidFill>
                  <a:srgbClr val="0070C0"/>
                </a:solidFill>
              </a:rPr>
              <a:t>Cosmetologist				Work </a:t>
            </a:r>
            <a:r>
              <a:rPr lang="en-US" b="1" dirty="0">
                <a:solidFill>
                  <a:srgbClr val="0070C0"/>
                </a:solidFill>
              </a:rPr>
              <a:t>with kids</a:t>
            </a:r>
          </a:p>
          <a:p>
            <a:pPr>
              <a:lnSpc>
                <a:spcPct val="120000"/>
              </a:lnSpc>
              <a:spcBef>
                <a:spcPts val="0"/>
              </a:spcBef>
              <a:buClr>
                <a:schemeClr val="bg1"/>
              </a:buClr>
              <a:buFont typeface="Arial" panose="020B0604020202020204" pitchFamily="34" charset="0"/>
              <a:buChar char="•"/>
            </a:pPr>
            <a:r>
              <a:rPr lang="en-US" b="1" dirty="0" smtClean="0">
                <a:solidFill>
                  <a:srgbClr val="0070C0"/>
                </a:solidFill>
              </a:rPr>
              <a:t>Auto Tech					Chef</a:t>
            </a:r>
            <a:endParaRPr lang="en-US" b="1" dirty="0">
              <a:solidFill>
                <a:srgbClr val="0070C0"/>
              </a:solidFill>
            </a:endParaRPr>
          </a:p>
          <a:p>
            <a:pPr>
              <a:lnSpc>
                <a:spcPct val="120000"/>
              </a:lnSpc>
              <a:spcBef>
                <a:spcPts val="0"/>
              </a:spcBef>
              <a:buClr>
                <a:schemeClr val="bg1"/>
              </a:buClr>
              <a:buFont typeface="Arial" panose="020B0604020202020204" pitchFamily="34" charset="0"/>
              <a:buChar char="•"/>
            </a:pPr>
            <a:r>
              <a:rPr lang="en-US" b="1" dirty="0" smtClean="0">
                <a:solidFill>
                  <a:srgbClr val="0070C0"/>
                </a:solidFill>
              </a:rPr>
              <a:t>Video </a:t>
            </a:r>
            <a:r>
              <a:rPr lang="en-US" b="1" dirty="0">
                <a:solidFill>
                  <a:srgbClr val="0070C0"/>
                </a:solidFill>
              </a:rPr>
              <a:t>game </a:t>
            </a:r>
            <a:r>
              <a:rPr lang="en-US" b="1" dirty="0" smtClean="0">
                <a:solidFill>
                  <a:srgbClr val="0070C0"/>
                </a:solidFill>
              </a:rPr>
              <a:t>Designer				Police </a:t>
            </a:r>
            <a:r>
              <a:rPr lang="en-US" b="1" dirty="0">
                <a:solidFill>
                  <a:srgbClr val="0070C0"/>
                </a:solidFill>
              </a:rPr>
              <a:t>officer</a:t>
            </a:r>
          </a:p>
          <a:p>
            <a:pPr>
              <a:lnSpc>
                <a:spcPct val="120000"/>
              </a:lnSpc>
              <a:spcBef>
                <a:spcPts val="0"/>
              </a:spcBef>
              <a:buClr>
                <a:schemeClr val="bg1"/>
              </a:buClr>
              <a:buFont typeface="Arial" panose="020B0604020202020204" pitchFamily="34" charset="0"/>
              <a:buChar char="•"/>
            </a:pPr>
            <a:r>
              <a:rPr lang="en-US" b="1" dirty="0" smtClean="0">
                <a:solidFill>
                  <a:srgbClr val="0070C0"/>
                </a:solidFill>
              </a:rPr>
              <a:t>Social Worker				</a:t>
            </a:r>
            <a:r>
              <a:rPr lang="en-US" b="1" dirty="0">
                <a:solidFill>
                  <a:srgbClr val="0070C0"/>
                </a:solidFill>
              </a:rPr>
              <a:t>Teacher</a:t>
            </a:r>
          </a:p>
          <a:p>
            <a:pPr>
              <a:lnSpc>
                <a:spcPct val="120000"/>
              </a:lnSpc>
              <a:spcBef>
                <a:spcPts val="0"/>
              </a:spcBef>
              <a:buClr>
                <a:schemeClr val="bg1"/>
              </a:buClr>
              <a:buFont typeface="Arial" panose="020B0604020202020204" pitchFamily="34" charset="0"/>
              <a:buChar char="•"/>
            </a:pPr>
            <a:endParaRPr lang="en-US" sz="2200" b="1" dirty="0"/>
          </a:p>
          <a:p>
            <a:pPr>
              <a:buClr>
                <a:schemeClr val="bg1"/>
              </a:buCl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8234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0761"/>
            <a:ext cx="10058400" cy="835839"/>
          </a:xfrm>
        </p:spPr>
        <p:txBody>
          <a:bodyPr>
            <a:normAutofit/>
          </a:bodyPr>
          <a:lstStyle/>
          <a:p>
            <a:r>
              <a:rPr lang="en-US" sz="3600" b="1" dirty="0" smtClean="0">
                <a:solidFill>
                  <a:srgbClr val="00B050"/>
                </a:solidFill>
              </a:rPr>
              <a:t>Annual Goal</a:t>
            </a:r>
            <a:r>
              <a:rPr lang="en-US" sz="3600" dirty="0" smtClean="0"/>
              <a:t> Clarification</a:t>
            </a:r>
            <a:endParaRPr lang="en-US" sz="3600" dirty="0"/>
          </a:p>
        </p:txBody>
      </p:sp>
      <p:sp>
        <p:nvSpPr>
          <p:cNvPr id="2" name="Content Placeholder 1"/>
          <p:cNvSpPr>
            <a:spLocks noGrp="1"/>
          </p:cNvSpPr>
          <p:nvPr>
            <p:ph idx="1"/>
          </p:nvPr>
        </p:nvSpPr>
        <p:spPr>
          <a:xfrm>
            <a:off x="381000" y="1716258"/>
            <a:ext cx="10816883" cy="4638822"/>
          </a:xfrm>
        </p:spPr>
        <p:txBody>
          <a:bodyPr>
            <a:normAutofit/>
          </a:bodyPr>
          <a:lstStyle/>
          <a:p>
            <a:pPr>
              <a:buFont typeface="Arial" panose="020B0604020202020204" pitchFamily="34" charset="0"/>
              <a:buChar char="•"/>
            </a:pPr>
            <a:r>
              <a:rPr lang="en-US" sz="2000" dirty="0" smtClean="0"/>
              <a:t>The focus is on skill development, not completion of an activity.</a:t>
            </a:r>
          </a:p>
          <a:p>
            <a:pPr>
              <a:buFont typeface="Arial" panose="020B0604020202020204" pitchFamily="34" charset="0"/>
              <a:buChar char="•"/>
            </a:pPr>
            <a:r>
              <a:rPr lang="en-US" sz="2000" b="1" dirty="0" smtClean="0"/>
              <a:t>A connection should be made between the skill being worked on and what the student will apply that skill to.</a:t>
            </a:r>
          </a:p>
          <a:p>
            <a:pPr lvl="1">
              <a:buFont typeface="Arial" panose="020B0604020202020204" pitchFamily="34" charset="0"/>
              <a:buChar char="•"/>
            </a:pPr>
            <a:r>
              <a:rPr lang="en-US" sz="2000" dirty="0">
                <a:solidFill>
                  <a:srgbClr val="00B050"/>
                </a:solidFill>
              </a:rPr>
              <a:t>Engineer, accountant or carpenter align nicely with math</a:t>
            </a:r>
          </a:p>
          <a:p>
            <a:pPr lvl="1">
              <a:buFont typeface="Arial" panose="020B0604020202020204" pitchFamily="34" charset="0"/>
              <a:buChar char="•"/>
            </a:pPr>
            <a:r>
              <a:rPr lang="en-US" sz="2000" dirty="0">
                <a:solidFill>
                  <a:srgbClr val="00B050"/>
                </a:solidFill>
              </a:rPr>
              <a:t>Obtaining full time employment aligns nicely with social/emotional/behavioral goals</a:t>
            </a:r>
          </a:p>
          <a:p>
            <a:pPr>
              <a:buFont typeface="Arial" panose="020B0604020202020204" pitchFamily="34" charset="0"/>
              <a:buChar char="•"/>
            </a:pPr>
            <a:r>
              <a:rPr lang="en-US" sz="2000" dirty="0" smtClean="0"/>
              <a:t>Even though the checklist does not state the annual goal must be measurable, MARSE says it does.</a:t>
            </a:r>
          </a:p>
          <a:p>
            <a:pPr>
              <a:buFont typeface="Arial" panose="020B0604020202020204" pitchFamily="34" charset="0"/>
              <a:buChar char="•"/>
            </a:pPr>
            <a:r>
              <a:rPr lang="en-US" sz="2000" dirty="0" smtClean="0"/>
              <a:t>The annual goal written should be based on a need identified in the PLAAFP and on the Transition page.</a:t>
            </a:r>
          </a:p>
          <a:p>
            <a:pPr>
              <a:buFont typeface="Arial" panose="020B0604020202020204" pitchFamily="34" charset="0"/>
              <a:buChar char="•"/>
            </a:pPr>
            <a:r>
              <a:rPr lang="en-US" sz="2000" dirty="0" smtClean="0"/>
              <a:t>Conversely, if there is a need written in the PLAAFP then there must be a goal that supports it.</a:t>
            </a:r>
            <a:endParaRPr lang="en-US" sz="2000" dirty="0"/>
          </a:p>
        </p:txBody>
      </p:sp>
    </p:spTree>
    <p:extLst>
      <p:ext uri="{BB962C8B-B14F-4D97-AF65-F5344CB8AC3E}">
        <p14:creationId xmlns:p14="http://schemas.microsoft.com/office/powerpoint/2010/main" val="315478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720074" y="1450572"/>
            <a:ext cx="5514975" cy="4095750"/>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100" b="1">
                <a:ea typeface="Calibri" panose="020F0502020204030204" pitchFamily="34" charset="0"/>
                <a:cs typeface="Times New Roman" panose="02020603050405020304" pitchFamily="18" charset="0"/>
              </a:rPr>
              <a:t> </a:t>
            </a:r>
            <a:endParaRPr lang="en-US" sz="1100">
              <a:ea typeface="Calibri" panose="020F0502020204030204" pitchFamily="34" charset="0"/>
              <a:cs typeface="Times New Roman" panose="02020603050405020304" pitchFamily="18" charset="0"/>
            </a:endParaRPr>
          </a:p>
        </p:txBody>
      </p:sp>
      <p:sp>
        <p:nvSpPr>
          <p:cNvPr id="5" name="Text Box 12"/>
          <p:cNvSpPr txBox="1"/>
          <p:nvPr/>
        </p:nvSpPr>
        <p:spPr>
          <a:xfrm>
            <a:off x="4595523" y="4343656"/>
            <a:ext cx="1876425" cy="285750"/>
          </a:xfrm>
          <a:prstGeom prst="rect">
            <a:avLst/>
          </a:prstGeom>
          <a:solidFill>
            <a:schemeClr val="lt1">
              <a:alpha val="0"/>
            </a:schemeClr>
          </a:solidFill>
          <a:ln w="6350">
            <a:solidFill>
              <a:prstClr val="black">
                <a:alpha val="0"/>
              </a:prst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i="1" dirty="0">
                <a:solidFill>
                  <a:srgbClr val="92D050"/>
                </a:solidFill>
                <a:latin typeface="Verdana" panose="020B0604030504040204" pitchFamily="34" charset="0"/>
                <a:ea typeface="Calibri" panose="020F0502020204030204" pitchFamily="34" charset="0"/>
                <a:cs typeface="Times New Roman" panose="02020603050405020304" pitchFamily="18" charset="0"/>
              </a:rPr>
              <a:t>Post-Secondary Goal</a:t>
            </a:r>
            <a:endParaRPr lang="en-US" sz="1400" dirty="0">
              <a:solidFill>
                <a:srgbClr val="92D050"/>
              </a:solidFill>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H="1" flipV="1">
            <a:off x="6449618" y="4790608"/>
            <a:ext cx="1123950" cy="4476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15777" y="4785739"/>
            <a:ext cx="1179746" cy="5429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465307" y="2342438"/>
            <a:ext cx="9524" cy="7859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3"/>
          <p:cNvSpPr txBox="1"/>
          <p:nvPr/>
        </p:nvSpPr>
        <p:spPr>
          <a:xfrm>
            <a:off x="5203369" y="1863695"/>
            <a:ext cx="542925" cy="285750"/>
          </a:xfrm>
          <a:prstGeom prst="rect">
            <a:avLst/>
          </a:prstGeom>
          <a:solidFill>
            <a:sysClr val="window" lastClr="FFFFFF">
              <a:alpha val="0"/>
            </a:sysClr>
          </a:solidFill>
          <a:ln w="6350">
            <a:solidFill>
              <a:prstClr val="black">
                <a:alpha val="0"/>
              </a:prst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100" b="1" dirty="0">
                <a:solidFill>
                  <a:srgbClr val="92D050"/>
                </a:solidFill>
                <a:latin typeface="Verdana" panose="020B0604030504040204" pitchFamily="34" charset="0"/>
                <a:ea typeface="Calibri" panose="020F0502020204030204" pitchFamily="34" charset="0"/>
                <a:cs typeface="Times New Roman" panose="02020603050405020304" pitchFamily="18" charset="0"/>
              </a:rPr>
              <a:t>TA</a:t>
            </a:r>
            <a:endParaRPr lang="en-US" sz="1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6"/>
          <p:cNvSpPr txBox="1"/>
          <p:nvPr/>
        </p:nvSpPr>
        <p:spPr>
          <a:xfrm rot="3275852">
            <a:off x="5967599" y="3314450"/>
            <a:ext cx="2724765" cy="31392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Experience through doing</a:t>
            </a:r>
            <a:endParaRPr lang="en-US"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cxnSp>
        <p:nvCxnSpPr>
          <p:cNvPr id="11" name="Straight Arrow Connector 10"/>
          <p:cNvCxnSpPr/>
          <p:nvPr/>
        </p:nvCxnSpPr>
        <p:spPr>
          <a:xfrm>
            <a:off x="6640185" y="1836980"/>
            <a:ext cx="2009775" cy="2809875"/>
          </a:xfrm>
          <a:prstGeom prst="straightConnector1">
            <a:avLst/>
          </a:prstGeom>
          <a:noFill/>
          <a:ln w="6350" cap="flat" cmpd="sng" algn="ctr">
            <a:solidFill>
              <a:schemeClr val="tx1"/>
            </a:solidFill>
            <a:prstDash val="solid"/>
            <a:miter lim="800000"/>
            <a:tailEnd type="triangle"/>
          </a:ln>
          <a:effectLst/>
        </p:spPr>
      </p:cxnSp>
      <p:cxnSp>
        <p:nvCxnSpPr>
          <p:cNvPr id="12" name="Straight Arrow Connector 11"/>
          <p:cNvCxnSpPr/>
          <p:nvPr/>
        </p:nvCxnSpPr>
        <p:spPr>
          <a:xfrm flipV="1">
            <a:off x="2661135" y="2045137"/>
            <a:ext cx="1676400" cy="2438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7"/>
          <p:cNvSpPr txBox="1"/>
          <p:nvPr/>
        </p:nvSpPr>
        <p:spPr>
          <a:xfrm rot="18199317">
            <a:off x="2865699" y="3153181"/>
            <a:ext cx="1995452" cy="44041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Skill development</a:t>
            </a:r>
            <a:endParaRPr lang="en-US"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4" name="Text Box 18"/>
          <p:cNvSpPr txBox="1"/>
          <p:nvPr/>
        </p:nvSpPr>
        <p:spPr>
          <a:xfrm>
            <a:off x="3971634" y="5608651"/>
            <a:ext cx="3124202" cy="24765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Experience through coursework</a:t>
            </a:r>
            <a:endParaRPr lang="en-US"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cxnSp>
        <p:nvCxnSpPr>
          <p:cNvPr id="15" name="Straight Arrow Connector 14"/>
          <p:cNvCxnSpPr/>
          <p:nvPr/>
        </p:nvCxnSpPr>
        <p:spPr>
          <a:xfrm rot="10800000">
            <a:off x="3491244" y="6162223"/>
            <a:ext cx="4142105" cy="8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5"/>
          <p:cNvSpPr txBox="1"/>
          <p:nvPr/>
        </p:nvSpPr>
        <p:spPr>
          <a:xfrm>
            <a:off x="2974163" y="5210162"/>
            <a:ext cx="438150" cy="36195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dirty="0">
                <a:solidFill>
                  <a:srgbClr val="92D050"/>
                </a:solidFill>
                <a:latin typeface="Verdana" panose="020B0604030504040204" pitchFamily="34" charset="0"/>
                <a:ea typeface="Calibri" panose="020F0502020204030204" pitchFamily="34" charset="0"/>
                <a:cs typeface="Times New Roman" panose="02020603050405020304" pitchFamily="18" charset="0"/>
              </a:rPr>
              <a:t>AG</a:t>
            </a:r>
            <a:endParaRPr lang="en-US" sz="1100" dirty="0">
              <a:solidFill>
                <a:srgbClr val="92D050"/>
              </a:solidFill>
              <a:ea typeface="Calibri" panose="020F0502020204030204" pitchFamily="34" charset="0"/>
              <a:cs typeface="Times New Roman" panose="02020603050405020304" pitchFamily="18" charset="0"/>
            </a:endParaRPr>
          </a:p>
        </p:txBody>
      </p:sp>
      <p:sp>
        <p:nvSpPr>
          <p:cNvPr id="17" name="Text Box 14"/>
          <p:cNvSpPr txBox="1"/>
          <p:nvPr/>
        </p:nvSpPr>
        <p:spPr>
          <a:xfrm>
            <a:off x="7545685" y="5243838"/>
            <a:ext cx="542925" cy="333375"/>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100" b="1" dirty="0" err="1">
                <a:solidFill>
                  <a:srgbClr val="92D050"/>
                </a:solidFill>
                <a:latin typeface="Verdana" panose="020B0604030504040204" pitchFamily="34" charset="0"/>
                <a:ea typeface="Calibri" panose="020F0502020204030204" pitchFamily="34" charset="0"/>
                <a:cs typeface="Times New Roman" panose="02020603050405020304" pitchFamily="18" charset="0"/>
              </a:rPr>
              <a:t>CoS</a:t>
            </a:r>
            <a:endParaRPr lang="en-US" sz="1100" dirty="0">
              <a:solidFill>
                <a:srgbClr val="92D050"/>
              </a:solidFill>
              <a:ea typeface="Calibri" panose="020F0502020204030204" pitchFamily="34" charset="0"/>
              <a:cs typeface="Times New Roman" panose="02020603050405020304" pitchFamily="18" charset="0"/>
            </a:endParaRPr>
          </a:p>
        </p:txBody>
      </p:sp>
      <p:sp>
        <p:nvSpPr>
          <p:cNvPr id="18" name="TextBox 17"/>
          <p:cNvSpPr txBox="1"/>
          <p:nvPr/>
        </p:nvSpPr>
        <p:spPr>
          <a:xfrm>
            <a:off x="4391296" y="3241302"/>
            <a:ext cx="2276476" cy="1089529"/>
          </a:xfrm>
          <a:prstGeom prst="rect">
            <a:avLst/>
          </a:prstGeom>
          <a:noFill/>
        </p:spPr>
        <p:txBody>
          <a:bodyPr wrap="square" rtlCol="0">
            <a:spAutoFit/>
          </a:bodyPr>
          <a:lstStyle/>
          <a:p>
            <a:pPr algn="ctr">
              <a:lnSpc>
                <a:spcPct val="90000"/>
              </a:lnSpc>
            </a:pPr>
            <a:r>
              <a:rPr lang="en-US" sz="2400" b="1" dirty="0">
                <a:solidFill>
                  <a:schemeClr val="bg1"/>
                </a:solidFill>
                <a:effectLst>
                  <a:outerShdw blurRad="38100" dist="38100" dir="2700000" algn="tl">
                    <a:srgbClr val="000000">
                      <a:alpha val="43137"/>
                    </a:srgbClr>
                  </a:outerShdw>
                </a:effectLst>
                <a:latin typeface="Kristen ITC" panose="03050502040202030202" pitchFamily="66" charset="0"/>
              </a:rPr>
              <a:t>I </a:t>
            </a:r>
            <a:r>
              <a:rPr lang="en-US" sz="2400" b="1" dirty="0" smtClean="0">
                <a:solidFill>
                  <a:schemeClr val="bg1"/>
                </a:solidFill>
                <a:effectLst>
                  <a:outerShdw blurRad="38100" dist="38100" dir="2700000" algn="tl">
                    <a:srgbClr val="000000">
                      <a:alpha val="43137"/>
                    </a:srgbClr>
                  </a:outerShdw>
                </a:effectLst>
                <a:latin typeface="Kristen ITC" panose="03050502040202030202" pitchFamily="66" charset="0"/>
              </a:rPr>
              <a:t>am going to be </a:t>
            </a:r>
            <a:r>
              <a:rPr lang="en-US" sz="2400" b="1" dirty="0">
                <a:solidFill>
                  <a:schemeClr val="bg1"/>
                </a:solidFill>
                <a:effectLst>
                  <a:outerShdw blurRad="38100" dist="38100" dir="2700000" algn="tl">
                    <a:srgbClr val="000000">
                      <a:alpha val="43137"/>
                    </a:srgbClr>
                  </a:outerShdw>
                </a:effectLst>
                <a:latin typeface="Kristen ITC" panose="03050502040202030202" pitchFamily="66" charset="0"/>
              </a:rPr>
              <a:t>a veterinarian</a:t>
            </a:r>
          </a:p>
        </p:txBody>
      </p:sp>
      <p:sp>
        <p:nvSpPr>
          <p:cNvPr id="19" name="TextBox 18"/>
          <p:cNvSpPr txBox="1"/>
          <p:nvPr/>
        </p:nvSpPr>
        <p:spPr>
          <a:xfrm>
            <a:off x="3857320" y="493451"/>
            <a:ext cx="3409952"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Research vet schools</a:t>
            </a:r>
          </a:p>
          <a:p>
            <a:pPr marL="342900" indent="-34290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Shadow a local vet</a:t>
            </a:r>
          </a:p>
          <a:p>
            <a:pPr marL="342900" indent="-34290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volunteer at a vet’s office</a:t>
            </a:r>
          </a:p>
        </p:txBody>
      </p:sp>
      <p:sp>
        <p:nvSpPr>
          <p:cNvPr id="20" name="TextBox 19"/>
          <p:cNvSpPr txBox="1"/>
          <p:nvPr/>
        </p:nvSpPr>
        <p:spPr>
          <a:xfrm>
            <a:off x="8438761" y="5183494"/>
            <a:ext cx="2864351" cy="9787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Biology</a:t>
            </a:r>
          </a:p>
          <a:p>
            <a:pPr marL="285750" indent="-28575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Physiology I, II, III</a:t>
            </a:r>
          </a:p>
          <a:p>
            <a:pPr marL="285750" indent="-285750">
              <a:lnSpc>
                <a:spcPct val="90000"/>
              </a:lnSpc>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Early College Health Science Academy </a:t>
            </a:r>
          </a:p>
        </p:txBody>
      </p:sp>
      <p:sp>
        <p:nvSpPr>
          <p:cNvPr id="21" name="TextBox 20"/>
          <p:cNvSpPr txBox="1"/>
          <p:nvPr/>
        </p:nvSpPr>
        <p:spPr>
          <a:xfrm>
            <a:off x="242203" y="5038036"/>
            <a:ext cx="2424110" cy="1200329"/>
          </a:xfrm>
          <a:prstGeom prst="rect">
            <a:avLst/>
          </a:prstGeom>
          <a:noFill/>
        </p:spPr>
        <p:txBody>
          <a:bodyPr wrap="square" rtlCol="0">
            <a:spAutoFit/>
          </a:bodyPr>
          <a:lstStyle/>
          <a:p>
            <a:pPr algn="ctr">
              <a:lnSpc>
                <a:spcPct val="90000"/>
              </a:lnSpc>
            </a:pPr>
            <a:r>
              <a:rPr lang="en-US" sz="1600" dirty="0">
                <a:solidFill>
                  <a:schemeClr val="accent1">
                    <a:lumMod val="75000"/>
                  </a:schemeClr>
                </a:solidFill>
                <a:latin typeface="Arial" panose="020B0604020202020204" pitchFamily="34" charset="0"/>
                <a:cs typeface="Arial" panose="020B0604020202020204" pitchFamily="34" charset="0"/>
              </a:rPr>
              <a:t>Will determine the cause and effect of a nonfiction text, in order to be able to diagnose animals as a veterinarian.</a:t>
            </a:r>
          </a:p>
        </p:txBody>
      </p:sp>
    </p:spTree>
    <p:extLst>
      <p:ext uri="{BB962C8B-B14F-4D97-AF65-F5344CB8AC3E}">
        <p14:creationId xmlns:p14="http://schemas.microsoft.com/office/powerpoint/2010/main" val="286858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29804" y="465137"/>
            <a:ext cx="9941169" cy="1137138"/>
          </a:xfrm>
        </p:spPr>
        <p:txBody>
          <a:bodyPr>
            <a:noAutofit/>
          </a:bodyPr>
          <a:lstStyle/>
          <a:p>
            <a:pPr algn="ctr" eaLnBrk="1" hangingPunct="1"/>
            <a:r>
              <a:rPr lang="en-US" altLang="en-US" sz="3200" dirty="0"/>
              <a:t>Present Levels of </a:t>
            </a:r>
            <a:r>
              <a:rPr lang="en-US" altLang="en-US" sz="3200" dirty="0" smtClean="0"/>
              <a:t>Academic </a:t>
            </a:r>
            <a:r>
              <a:rPr lang="en-US" altLang="en-US" sz="3200" dirty="0"/>
              <a:t>Achievement </a:t>
            </a:r>
            <a:r>
              <a:rPr lang="en-US" altLang="en-US" sz="3200" dirty="0" smtClean="0"/>
              <a:t/>
            </a:r>
            <a:br>
              <a:rPr lang="en-US" altLang="en-US" sz="3200" dirty="0" smtClean="0"/>
            </a:br>
            <a:r>
              <a:rPr lang="en-US" altLang="en-US" sz="3200" dirty="0"/>
              <a:t>and Functional Performance</a:t>
            </a:r>
          </a:p>
        </p:txBody>
      </p:sp>
      <p:sp>
        <p:nvSpPr>
          <p:cNvPr id="2" name="AutoShape 2" descr="https://encrypted-tbn2.gstatic.com/images?q=tbn:ANd9GcS9z9bV3n5DiET0HhHNfLa5luigCQP0f6HApHYGyzVmXOw9HSwym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encrypted-tbn2.gstatic.com/images?q=tbn:ANd9GcS9z9bV3n5DiET0HhHNfLa5luigCQP0f6HApHYGyzVmXOw9HSwym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encrypted-tbn2.gstatic.com/images?q=tbn:ANd9GcS9z9bV3n5DiET0HhHNfLa5luigCQP0f6HApHYGyzVmXOw9HSwym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encrypted-tbn2.gstatic.com/images?q=tbn:ANd9GcS9z9bV3n5DiET0HhHNfLa5luigCQP0f6HApHYGyzVmXOw9HSwym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s://encrypted-tbn0.gstatic.com/images?q=tbn:ANd9GcSCTBfoCt2UvqupUWMWxGjrPLlDx132v5VjERa0PwaVPPVdr8_Q3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754" y="2765902"/>
            <a:ext cx="3905270" cy="259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50280"/>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03743" y="281354"/>
            <a:ext cx="9692640" cy="844061"/>
          </a:xfrm>
        </p:spPr>
        <p:txBody>
          <a:bodyPr/>
          <a:lstStyle/>
          <a:p>
            <a:pPr eaLnBrk="1" hangingPunct="1"/>
            <a:r>
              <a:rPr lang="en-US" altLang="en-US" dirty="0" smtClean="0"/>
              <a:t>What is a PLAAFP?</a:t>
            </a:r>
          </a:p>
        </p:txBody>
      </p:sp>
      <p:sp>
        <p:nvSpPr>
          <p:cNvPr id="36867" name="Content Placeholder 2"/>
          <p:cNvSpPr>
            <a:spLocks noGrp="1"/>
          </p:cNvSpPr>
          <p:nvPr>
            <p:ph idx="1"/>
          </p:nvPr>
        </p:nvSpPr>
        <p:spPr>
          <a:xfrm>
            <a:off x="643944" y="1378634"/>
            <a:ext cx="7997780" cy="4490460"/>
          </a:xfrm>
        </p:spPr>
        <p:txBody>
          <a:bodyPr>
            <a:normAutofit/>
          </a:bodyPr>
          <a:lstStyle/>
          <a:p>
            <a:pPr marL="0" indent="0">
              <a:lnSpc>
                <a:spcPct val="100000"/>
              </a:lnSpc>
              <a:spcAft>
                <a:spcPts val="600"/>
              </a:spcAft>
              <a:buNone/>
            </a:pPr>
            <a:r>
              <a:rPr lang="en-US" altLang="en-US" sz="2400" dirty="0" smtClean="0"/>
              <a:t>A narrative description of what the student can do, what they cannot do, and a starting point for instruction, based on data.</a:t>
            </a:r>
          </a:p>
          <a:p>
            <a:pPr lvl="1">
              <a:lnSpc>
                <a:spcPct val="100000"/>
              </a:lnSpc>
              <a:spcAft>
                <a:spcPts val="600"/>
              </a:spcAft>
            </a:pPr>
            <a:r>
              <a:rPr lang="en-US" altLang="en-US" sz="2000" dirty="0" smtClean="0"/>
              <a:t>Academic </a:t>
            </a:r>
            <a:r>
              <a:rPr lang="en-US" altLang="en-US" sz="2000" dirty="0"/>
              <a:t>subject areas</a:t>
            </a:r>
          </a:p>
          <a:p>
            <a:pPr lvl="1">
              <a:lnSpc>
                <a:spcPct val="100000"/>
              </a:lnSpc>
              <a:spcAft>
                <a:spcPts val="600"/>
              </a:spcAft>
            </a:pPr>
            <a:r>
              <a:rPr lang="en-US" altLang="en-US" sz="2000" dirty="0"/>
              <a:t>Functional areas such as self-care, social skills, behavior, adaptive </a:t>
            </a:r>
            <a:r>
              <a:rPr lang="en-US" altLang="en-US" sz="2000" dirty="0" smtClean="0"/>
              <a:t>functioning, organization, work completion</a:t>
            </a:r>
          </a:p>
          <a:p>
            <a:pPr lvl="1">
              <a:lnSpc>
                <a:spcPct val="100000"/>
              </a:lnSpc>
              <a:spcAft>
                <a:spcPts val="600"/>
              </a:spcAft>
            </a:pPr>
            <a:r>
              <a:rPr lang="en-US" altLang="en-US" sz="2000" dirty="0" smtClean="0"/>
              <a:t>A </a:t>
            </a:r>
            <a:r>
              <a:rPr lang="en-US" altLang="en-US" sz="2000" dirty="0"/>
              <a:t>secondary level </a:t>
            </a:r>
            <a:r>
              <a:rPr lang="en-US" altLang="en-US" sz="2000" dirty="0" smtClean="0"/>
              <a:t>PLAAPF statement should also address transition related needs.</a:t>
            </a:r>
            <a:endParaRPr lang="en-US" altLang="en-US" sz="2000" dirty="0"/>
          </a:p>
        </p:txBody>
      </p:sp>
      <p:pic>
        <p:nvPicPr>
          <p:cNvPr id="3074" name="Picture 2" descr="https://encrypted-tbn0.gstatic.com/images?q=tbn:ANd9GcTj-jnf9a6q2LN86hWHJ1zoGCJtsL_2c70A7Hodiq2CZhzy7UQ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290" y="4206240"/>
            <a:ext cx="3201666" cy="241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50157"/>
      </p:ext>
    </p:extLst>
  </p:cSld>
  <p:clrMapOvr>
    <a:masterClrMapping/>
  </p:clrMapOvr>
  <p:transition spd="med">
    <p:wipe dir="d"/>
    <p:sndAc>
      <p:stSnd>
        <p:snd r:embed="rId2" name="whoosh.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528033"/>
            <a:ext cx="8534400" cy="721217"/>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Purpose of PLAAFP</a:t>
            </a:r>
          </a:p>
        </p:txBody>
      </p:sp>
      <p:sp>
        <p:nvSpPr>
          <p:cNvPr id="37891" name="Rectangle 3"/>
          <p:cNvSpPr>
            <a:spLocks noGrp="1" noChangeArrowheads="1"/>
          </p:cNvSpPr>
          <p:nvPr>
            <p:ph idx="1"/>
          </p:nvPr>
        </p:nvSpPr>
        <p:spPr>
          <a:xfrm>
            <a:off x="228600" y="1378378"/>
            <a:ext cx="7977769" cy="4337894"/>
          </a:xfrm>
        </p:spPr>
        <p:txBody>
          <a:bodyPr>
            <a:normAutofit lnSpcReduction="10000"/>
          </a:bodyPr>
          <a:lstStyle/>
          <a:p>
            <a:pPr eaLnBrk="1" hangingPunct="1">
              <a:lnSpc>
                <a:spcPct val="100000"/>
              </a:lnSpc>
            </a:pPr>
            <a:r>
              <a:rPr lang="en-US" altLang="en-US" sz="2400" b="1" i="1" dirty="0" smtClean="0"/>
              <a:t>Provides a foundation </a:t>
            </a:r>
            <a:r>
              <a:rPr lang="en-US" altLang="en-US" sz="2400" b="1" i="1" dirty="0"/>
              <a:t>on which the rest of the IEP is developed</a:t>
            </a:r>
          </a:p>
          <a:p>
            <a:pPr lvl="1">
              <a:lnSpc>
                <a:spcPct val="100000"/>
              </a:lnSpc>
            </a:pPr>
            <a:r>
              <a:rPr lang="en-US" altLang="en-US" sz="2000" dirty="0" smtClean="0"/>
              <a:t>Each </a:t>
            </a:r>
            <a:r>
              <a:rPr lang="en-US" altLang="en-US" sz="2000" dirty="0"/>
              <a:t>area </a:t>
            </a:r>
            <a:r>
              <a:rPr lang="en-US" altLang="en-US" sz="2000" dirty="0" smtClean="0"/>
              <a:t>of need identified in </a:t>
            </a:r>
            <a:r>
              <a:rPr lang="en-US" altLang="en-US" sz="2000" dirty="0"/>
              <a:t>the PLAAFP must be addressed in at least one of the following:</a:t>
            </a:r>
          </a:p>
          <a:p>
            <a:pPr lvl="2">
              <a:lnSpc>
                <a:spcPct val="100000"/>
              </a:lnSpc>
            </a:pPr>
            <a:r>
              <a:rPr lang="en-US" altLang="en-US" sz="1800" dirty="0" smtClean="0"/>
              <a:t>Measurable annual goals</a:t>
            </a:r>
          </a:p>
          <a:p>
            <a:pPr lvl="2">
              <a:lnSpc>
                <a:spcPct val="100000"/>
              </a:lnSpc>
            </a:pPr>
            <a:r>
              <a:rPr lang="en-US" altLang="en-US" sz="1800" dirty="0" smtClean="0"/>
              <a:t>Supplementary aids/services/supports</a:t>
            </a:r>
          </a:p>
          <a:p>
            <a:pPr lvl="2">
              <a:lnSpc>
                <a:spcPct val="100000"/>
              </a:lnSpc>
            </a:pPr>
            <a:r>
              <a:rPr lang="en-US" altLang="en-US" sz="1800" dirty="0" smtClean="0"/>
              <a:t>Transition activities</a:t>
            </a:r>
          </a:p>
          <a:p>
            <a:pPr lvl="2">
              <a:lnSpc>
                <a:spcPct val="100000"/>
              </a:lnSpc>
            </a:pPr>
            <a:endParaRPr lang="en-US" altLang="en-US" dirty="0"/>
          </a:p>
          <a:p>
            <a:pPr>
              <a:lnSpc>
                <a:spcPct val="100000"/>
              </a:lnSpc>
            </a:pPr>
            <a:r>
              <a:rPr lang="en-US" altLang="en-US" sz="2400" b="1" i="1" dirty="0"/>
              <a:t>To address the impact of the disability on involvement and progress in the general education curriculum and attainment of postsecondary goals</a:t>
            </a:r>
          </a:p>
          <a:p>
            <a:pPr lvl="2">
              <a:lnSpc>
                <a:spcPct val="100000"/>
              </a:lnSpc>
            </a:pPr>
            <a:endParaRPr lang="en-US" altLang="en-US" b="1" dirty="0" smtClean="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stretch>
            <a:fillRect/>
          </a:stretch>
        </p:blipFill>
        <p:spPr>
          <a:xfrm>
            <a:off x="8145194" y="226109"/>
            <a:ext cx="3084781" cy="2310608"/>
          </a:xfrm>
          <a:prstGeom prst="rect">
            <a:avLst/>
          </a:prstGeom>
        </p:spPr>
      </p:pic>
      <p:pic>
        <p:nvPicPr>
          <p:cNvPr id="4098" name="Picture 2" descr="Image result for house falling off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4505" y="4557933"/>
            <a:ext cx="3575470" cy="210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67824"/>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48277" y="192336"/>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4 Elements of a PLAAFP</a:t>
            </a:r>
          </a:p>
        </p:txBody>
      </p:sp>
      <p:sp>
        <p:nvSpPr>
          <p:cNvPr id="970755" name="Rectangle 3"/>
          <p:cNvSpPr>
            <a:spLocks noGrp="1" noChangeArrowheads="1"/>
          </p:cNvSpPr>
          <p:nvPr>
            <p:ph idx="1"/>
          </p:nvPr>
        </p:nvSpPr>
        <p:spPr>
          <a:xfrm>
            <a:off x="348277" y="1533378"/>
            <a:ext cx="10167323" cy="4791221"/>
          </a:xfrm>
        </p:spPr>
        <p:txBody>
          <a:bodyPr rtlCol="0">
            <a:normAutofit/>
          </a:bodyPr>
          <a:lstStyle/>
          <a:p>
            <a:pPr marL="0" indent="0">
              <a:lnSpc>
                <a:spcPct val="80000"/>
              </a:lnSpc>
              <a:buNone/>
              <a:defRPr/>
            </a:pPr>
            <a:r>
              <a:rPr lang="en-US" sz="2800" b="1" dirty="0" smtClean="0">
                <a:solidFill>
                  <a:srgbClr val="FF0000"/>
                </a:solidFill>
              </a:rPr>
              <a:t>The narrative summary must include:</a:t>
            </a:r>
          </a:p>
          <a:p>
            <a:pPr marL="609600" indent="-609600">
              <a:lnSpc>
                <a:spcPct val="80000"/>
              </a:lnSpc>
              <a:buFont typeface="+mj-lt"/>
              <a:buAutoNum type="arabicParenR"/>
              <a:defRPr/>
            </a:pPr>
            <a:r>
              <a:rPr lang="en-US" sz="2000" dirty="0" smtClean="0"/>
              <a:t>Area and Subarea of Need </a:t>
            </a:r>
          </a:p>
          <a:p>
            <a:pPr marL="609600" indent="-609600">
              <a:lnSpc>
                <a:spcPct val="80000"/>
              </a:lnSpc>
              <a:buFont typeface="+mj-lt"/>
              <a:buAutoNum type="arabicParenR"/>
              <a:defRPr/>
            </a:pPr>
            <a:endParaRPr lang="en-US" sz="800" dirty="0" smtClean="0"/>
          </a:p>
          <a:p>
            <a:pPr marL="609600" indent="-609600">
              <a:lnSpc>
                <a:spcPct val="80000"/>
              </a:lnSpc>
              <a:buFont typeface="+mj-lt"/>
              <a:buAutoNum type="arabicParenR"/>
              <a:defRPr/>
            </a:pPr>
            <a:r>
              <a:rPr lang="en-US" sz="2000" dirty="0" smtClean="0"/>
              <a:t>Baseline Data and Data Sources (for each area of need) </a:t>
            </a:r>
          </a:p>
          <a:p>
            <a:pPr marL="609600" indent="-609600">
              <a:lnSpc>
                <a:spcPct val="80000"/>
              </a:lnSpc>
              <a:buFont typeface="+mj-lt"/>
              <a:buAutoNum type="arabicParenR"/>
              <a:defRPr/>
            </a:pPr>
            <a:endParaRPr lang="en-US" sz="800" dirty="0" smtClean="0"/>
          </a:p>
          <a:p>
            <a:pPr marL="609600" indent="-609600">
              <a:lnSpc>
                <a:spcPct val="80000"/>
              </a:lnSpc>
              <a:buFont typeface="+mj-lt"/>
              <a:buAutoNum type="arabicParenR"/>
              <a:defRPr/>
            </a:pPr>
            <a:r>
              <a:rPr lang="en-US" sz="2000" dirty="0" smtClean="0"/>
              <a:t>Description of Need (which includes the Starting Point for Instruction)</a:t>
            </a:r>
          </a:p>
          <a:p>
            <a:pPr lvl="3">
              <a:lnSpc>
                <a:spcPct val="80000"/>
              </a:lnSpc>
              <a:defRPr/>
            </a:pPr>
            <a:r>
              <a:rPr lang="en-US" sz="2000" i="1" dirty="0" smtClean="0"/>
              <a:t>Can do vs. will do</a:t>
            </a:r>
          </a:p>
          <a:p>
            <a:pPr lvl="1">
              <a:lnSpc>
                <a:spcPct val="80000"/>
              </a:lnSpc>
              <a:defRPr/>
            </a:pPr>
            <a:endParaRPr lang="en-US" sz="1600" dirty="0" smtClean="0"/>
          </a:p>
          <a:p>
            <a:pPr marL="609600" indent="-609600">
              <a:lnSpc>
                <a:spcPct val="80000"/>
              </a:lnSpc>
              <a:buFont typeface="+mj-lt"/>
              <a:buAutoNum type="arabicParenR"/>
              <a:defRPr/>
            </a:pPr>
            <a:r>
              <a:rPr lang="en-US" sz="2000" dirty="0" smtClean="0"/>
              <a:t>Adverse Impact: </a:t>
            </a:r>
            <a:r>
              <a:rPr lang="en-US" sz="2000" i="1" dirty="0" smtClean="0"/>
              <a:t>How the disability affects the student’s involvement and progress in the general education curriculum and achieving their annual and post-secondary goals</a:t>
            </a:r>
            <a:endParaRPr lang="en-US" sz="2800" b="1" i="1" dirty="0">
              <a:solidFill>
                <a:schemeClr val="hlink"/>
              </a:solidFill>
            </a:endParaRPr>
          </a:p>
        </p:txBody>
      </p:sp>
    </p:spTree>
    <p:extLst>
      <p:ext uri="{BB962C8B-B14F-4D97-AF65-F5344CB8AC3E}">
        <p14:creationId xmlns:p14="http://schemas.microsoft.com/office/powerpoint/2010/main" val="1010229341"/>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5182" y="356295"/>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Sub Areas of Educational Need</a:t>
            </a:r>
          </a:p>
        </p:txBody>
      </p:sp>
      <p:sp>
        <p:nvSpPr>
          <p:cNvPr id="40963" name="Rectangle 3"/>
          <p:cNvSpPr>
            <a:spLocks noGrp="1" noChangeArrowheads="1"/>
          </p:cNvSpPr>
          <p:nvPr>
            <p:ph idx="1"/>
          </p:nvPr>
        </p:nvSpPr>
        <p:spPr>
          <a:xfrm>
            <a:off x="305182" y="1676400"/>
            <a:ext cx="10989590" cy="5181600"/>
          </a:xfrm>
        </p:spPr>
        <p:txBody>
          <a:bodyPr>
            <a:normAutofit/>
          </a:bodyPr>
          <a:lstStyle/>
          <a:p>
            <a:pPr marL="0" indent="0" eaLnBrk="1" hangingPunct="1">
              <a:lnSpc>
                <a:spcPct val="90000"/>
              </a:lnSpc>
              <a:buNone/>
            </a:pPr>
            <a:r>
              <a:rPr lang="en-US" altLang="en-US" sz="2400" b="1" dirty="0" smtClean="0">
                <a:effectLst>
                  <a:outerShdw blurRad="38100" dist="38100" dir="2700000" algn="tl">
                    <a:srgbClr val="000000">
                      <a:alpha val="43137"/>
                    </a:srgbClr>
                  </a:outerShdw>
                </a:effectLst>
              </a:rPr>
              <a:t>The IEP Team may identify other educational needs outside the disability in the following areas:</a:t>
            </a:r>
          </a:p>
          <a:p>
            <a:pPr marL="0" indent="0" eaLnBrk="1" hangingPunct="1">
              <a:lnSpc>
                <a:spcPct val="90000"/>
              </a:lnSpc>
              <a:buNone/>
            </a:pPr>
            <a:r>
              <a:rPr lang="en-US" altLang="en-US" sz="2400" b="1" dirty="0">
                <a:effectLst>
                  <a:outerShdw blurRad="38100" dist="38100" dir="2700000" algn="tl">
                    <a:srgbClr val="000000">
                      <a:alpha val="43137"/>
                    </a:srgbClr>
                  </a:outerShdw>
                </a:effectLst>
              </a:rPr>
              <a:t>	</a:t>
            </a:r>
            <a:endParaRPr lang="en-US" altLang="en-US" sz="2400" b="1" dirty="0" smtClean="0">
              <a:effectLst>
                <a:outerShdw blurRad="38100" dist="38100" dir="2700000" algn="tl">
                  <a:srgbClr val="000000">
                    <a:alpha val="43137"/>
                  </a:srgbClr>
                </a:outerShdw>
              </a:effectLst>
            </a:endParaRPr>
          </a:p>
          <a:p>
            <a:pPr lvl="1" eaLnBrk="1" hangingPunct="1">
              <a:lnSpc>
                <a:spcPct val="90000"/>
              </a:lnSpc>
            </a:pPr>
            <a:r>
              <a:rPr lang="en-US" altLang="en-US" sz="2000" dirty="0" smtClean="0">
                <a:effectLst>
                  <a:outerShdw blurRad="38100" dist="38100" dir="2700000" algn="tl">
                    <a:srgbClr val="000000">
                      <a:alpha val="43137"/>
                    </a:srgbClr>
                  </a:outerShdw>
                </a:effectLst>
              </a:rPr>
              <a:t>An academic subject area such as math, reading, writing, social studies, science</a:t>
            </a:r>
          </a:p>
          <a:p>
            <a:pPr lvl="1" eaLnBrk="1" hangingPunct="1">
              <a:lnSpc>
                <a:spcPct val="90000"/>
              </a:lnSpc>
            </a:pPr>
            <a:endParaRPr lang="en-US" altLang="en-US" sz="2000" dirty="0" smtClean="0">
              <a:effectLst>
                <a:outerShdw blurRad="38100" dist="38100" dir="2700000" algn="tl">
                  <a:srgbClr val="000000">
                    <a:alpha val="43137"/>
                  </a:srgbClr>
                </a:outerShdw>
              </a:effectLst>
            </a:endParaRPr>
          </a:p>
          <a:p>
            <a:pPr lvl="1" eaLnBrk="1" hangingPunct="1">
              <a:lnSpc>
                <a:spcPct val="90000"/>
              </a:lnSpc>
            </a:pPr>
            <a:r>
              <a:rPr lang="en-US" altLang="en-US" sz="2000" dirty="0" smtClean="0">
                <a:effectLst>
                  <a:outerShdw blurRad="38100" dist="38100" dir="2700000" algn="tl">
                    <a:srgbClr val="000000">
                      <a:alpha val="43137"/>
                    </a:srgbClr>
                  </a:outerShdw>
                </a:effectLst>
              </a:rPr>
              <a:t>A functional area such as self-care, social skills, behavior, other areas of adaptive functioning</a:t>
            </a:r>
          </a:p>
          <a:p>
            <a:pPr lvl="1" eaLnBrk="1" hangingPunct="1">
              <a:lnSpc>
                <a:spcPct val="90000"/>
              </a:lnSpc>
            </a:pPr>
            <a:endParaRPr lang="en-US" altLang="en-US" sz="2000" dirty="0" smtClean="0">
              <a:effectLst>
                <a:outerShdw blurRad="38100" dist="38100" dir="2700000" algn="tl">
                  <a:srgbClr val="000000">
                    <a:alpha val="43137"/>
                  </a:srgbClr>
                </a:outerShdw>
              </a:effectLst>
            </a:endParaRPr>
          </a:p>
          <a:p>
            <a:pPr lvl="1" eaLnBrk="1" hangingPunct="1">
              <a:lnSpc>
                <a:spcPct val="90000"/>
              </a:lnSpc>
            </a:pPr>
            <a:r>
              <a:rPr lang="en-US" altLang="en-US" sz="2000" dirty="0" smtClean="0">
                <a:effectLst>
                  <a:outerShdw blurRad="38100" dist="38100" dir="2700000" algn="tl">
                    <a:srgbClr val="000000">
                      <a:alpha val="43137"/>
                    </a:srgbClr>
                  </a:outerShdw>
                </a:effectLst>
              </a:rPr>
              <a:t>An area of disability such as speech and language, behavior, motor functioning</a:t>
            </a:r>
          </a:p>
        </p:txBody>
      </p:sp>
    </p:spTree>
    <p:extLst>
      <p:ext uri="{BB962C8B-B14F-4D97-AF65-F5344CB8AC3E}">
        <p14:creationId xmlns:p14="http://schemas.microsoft.com/office/powerpoint/2010/main" val="89566283"/>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a:xfrm>
            <a:off x="187569" y="302376"/>
            <a:ext cx="10374923" cy="944562"/>
          </a:xfrm>
        </p:spPr>
        <p:txBody>
          <a:bodyPr rtlCol="0" anchor="t">
            <a:normAutofit/>
          </a:bodyPr>
          <a:lstStyle/>
          <a:p>
            <a:pPr>
              <a:defRPr/>
            </a:pPr>
            <a:r>
              <a:rPr lang="en-US" sz="3200" b="1" dirty="0" smtClean="0">
                <a:effectLst>
                  <a:outerShdw blurRad="38100" dist="38100" dir="2700000" algn="tl">
                    <a:srgbClr val="000000">
                      <a:alpha val="43137"/>
                    </a:srgbClr>
                  </a:outerShdw>
                </a:effectLst>
              </a:rPr>
              <a:t>Providing Procedural Safeguards</a:t>
            </a:r>
            <a:endParaRPr lang="en-US" sz="3200" b="1" dirty="0">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187569" y="1352282"/>
            <a:ext cx="10766737" cy="4652407"/>
          </a:xfrm>
        </p:spPr>
        <p:txBody>
          <a:bodyPr rtlCol="0">
            <a:normAutofit/>
          </a:bodyPr>
          <a:lstStyle/>
          <a:p>
            <a:pPr marL="0" indent="0">
              <a:lnSpc>
                <a:spcPct val="80000"/>
              </a:lnSpc>
              <a:buNone/>
              <a:defRPr/>
            </a:pPr>
            <a:r>
              <a:rPr lang="en-US" sz="2400" b="1" dirty="0" smtClean="0">
                <a:solidFill>
                  <a:srgbClr val="0070C0"/>
                </a:solidFill>
              </a:rPr>
              <a:t>The Parent Handbook of Procedural Safeguards:</a:t>
            </a:r>
          </a:p>
          <a:p>
            <a:pPr>
              <a:lnSpc>
                <a:spcPct val="80000"/>
              </a:lnSpc>
              <a:buFont typeface="Arial" panose="020B0604020202020204" pitchFamily="34" charset="0"/>
              <a:buChar char="•"/>
              <a:defRPr/>
            </a:pPr>
            <a:r>
              <a:rPr lang="en-US" dirty="0" smtClean="0"/>
              <a:t> M</a:t>
            </a:r>
            <a:r>
              <a:rPr lang="en-US" sz="2000" dirty="0" smtClean="0"/>
              <a:t>ay </a:t>
            </a:r>
            <a:r>
              <a:rPr lang="en-US" sz="2000" dirty="0"/>
              <a:t>be provided electronically, </a:t>
            </a:r>
            <a:r>
              <a:rPr lang="en-US" sz="2000" u="sng" dirty="0"/>
              <a:t>if parent elects to receive </a:t>
            </a:r>
            <a:r>
              <a:rPr lang="en-US" sz="2000" u="sng" dirty="0" smtClean="0"/>
              <a:t>notices by </a:t>
            </a:r>
            <a:r>
              <a:rPr lang="en-US" sz="2000" u="sng" dirty="0"/>
              <a:t>electronic </a:t>
            </a:r>
            <a:r>
              <a:rPr lang="en-US" sz="2000" u="sng" dirty="0" smtClean="0"/>
              <a:t>mail</a:t>
            </a:r>
          </a:p>
          <a:p>
            <a:pPr marL="0" indent="0">
              <a:lnSpc>
                <a:spcPct val="80000"/>
              </a:lnSpc>
              <a:buNone/>
              <a:defRPr/>
            </a:pPr>
            <a:endParaRPr lang="en-US" sz="2000" u="sng" dirty="0" smtClean="0"/>
          </a:p>
          <a:p>
            <a:pPr>
              <a:lnSpc>
                <a:spcPct val="80000"/>
              </a:lnSpc>
              <a:buFont typeface="Arial" panose="020B0604020202020204" pitchFamily="34" charset="0"/>
              <a:buChar char="•"/>
              <a:defRPr/>
            </a:pPr>
            <a:r>
              <a:rPr lang="en-US" sz="2000" dirty="0" smtClean="0"/>
              <a:t> </a:t>
            </a:r>
            <a:r>
              <a:rPr lang="en-US" sz="2000" u="sng" dirty="0" smtClean="0"/>
              <a:t>Must be given at least once per school year</a:t>
            </a:r>
            <a:r>
              <a:rPr lang="en-US" sz="2000" dirty="0" smtClean="0"/>
              <a:t>, including transfer students. </a:t>
            </a:r>
          </a:p>
          <a:p>
            <a:pPr lvl="1">
              <a:lnSpc>
                <a:spcPct val="80000"/>
              </a:lnSpc>
              <a:buFont typeface="Arial" panose="020B0604020202020204" pitchFamily="34" charset="0"/>
              <a:buChar char="•"/>
              <a:defRPr/>
            </a:pPr>
            <a:r>
              <a:rPr lang="en-US" dirty="0" smtClean="0"/>
              <a:t>Send </a:t>
            </a:r>
            <a:r>
              <a:rPr lang="en-US" dirty="0"/>
              <a:t>with IEP </a:t>
            </a:r>
            <a:r>
              <a:rPr lang="en-US" dirty="0" smtClean="0"/>
              <a:t>Notice/Invitation, </a:t>
            </a:r>
            <a:r>
              <a:rPr lang="en-US" dirty="0"/>
              <a:t>or </a:t>
            </a:r>
          </a:p>
          <a:p>
            <a:pPr lvl="1">
              <a:lnSpc>
                <a:spcPct val="80000"/>
              </a:lnSpc>
              <a:buFont typeface="Arial" panose="020B0604020202020204" pitchFamily="34" charset="0"/>
              <a:buChar char="•"/>
              <a:defRPr/>
            </a:pPr>
            <a:r>
              <a:rPr lang="en-US" dirty="0"/>
              <a:t>Give to parent at IEP Team </a:t>
            </a:r>
            <a:r>
              <a:rPr lang="en-US" dirty="0" smtClean="0"/>
              <a:t>Meeting or</a:t>
            </a:r>
          </a:p>
          <a:p>
            <a:pPr lvl="1">
              <a:lnSpc>
                <a:spcPct val="80000"/>
              </a:lnSpc>
              <a:buFont typeface="Arial" panose="020B0604020202020204" pitchFamily="34" charset="0"/>
              <a:buChar char="•"/>
              <a:defRPr/>
            </a:pPr>
            <a:r>
              <a:rPr lang="en-US" dirty="0" smtClean="0"/>
              <a:t>Provide copy at Start of School Open House</a:t>
            </a:r>
          </a:p>
          <a:p>
            <a:pPr marL="274320" lvl="1" indent="0">
              <a:lnSpc>
                <a:spcPct val="80000"/>
              </a:lnSpc>
              <a:buNone/>
              <a:defRPr/>
            </a:pPr>
            <a:endParaRPr lang="en-US" dirty="0" smtClean="0"/>
          </a:p>
          <a:p>
            <a:pPr>
              <a:lnSpc>
                <a:spcPct val="80000"/>
              </a:lnSpc>
              <a:buFont typeface="Arial" panose="020B0604020202020204" pitchFamily="34" charset="0"/>
              <a:buChar char="•"/>
              <a:defRPr/>
            </a:pPr>
            <a:r>
              <a:rPr lang="en-US" sz="2000" dirty="0" smtClean="0"/>
              <a:t> Must document mode and date of delivery of </a:t>
            </a:r>
            <a:r>
              <a:rPr lang="en-US" sz="2000" dirty="0"/>
              <a:t>the Procedural </a:t>
            </a:r>
            <a:r>
              <a:rPr lang="en-US" sz="2000" dirty="0" smtClean="0"/>
              <a:t>Safeguards</a:t>
            </a:r>
          </a:p>
          <a:p>
            <a:pPr lvl="1">
              <a:lnSpc>
                <a:spcPct val="80000"/>
              </a:lnSpc>
              <a:buFont typeface="Arial" panose="020B0604020202020204" pitchFamily="34" charset="0"/>
              <a:buChar char="•"/>
              <a:defRPr/>
            </a:pPr>
            <a:r>
              <a:rPr lang="en-US" dirty="0" smtClean="0"/>
              <a:t>Contact log</a:t>
            </a:r>
          </a:p>
          <a:p>
            <a:pPr lvl="1">
              <a:lnSpc>
                <a:spcPct val="80000"/>
              </a:lnSpc>
              <a:buFont typeface="Arial" panose="020B0604020202020204" pitchFamily="34" charset="0"/>
              <a:buChar char="•"/>
              <a:defRPr/>
            </a:pPr>
            <a:r>
              <a:rPr lang="en-US" dirty="0" smtClean="0"/>
              <a:t>Event log</a:t>
            </a:r>
          </a:p>
          <a:p>
            <a:pPr lvl="1">
              <a:lnSpc>
                <a:spcPct val="80000"/>
              </a:lnSpc>
              <a:buFont typeface="Arial" panose="020B0604020202020204" pitchFamily="34" charset="0"/>
              <a:buChar char="•"/>
              <a:defRPr/>
            </a:pPr>
            <a:r>
              <a:rPr lang="en-US" dirty="0" smtClean="0"/>
              <a:t>Student Management System</a:t>
            </a:r>
          </a:p>
          <a:p>
            <a:pPr marL="274320" lvl="1" indent="0">
              <a:lnSpc>
                <a:spcPct val="80000"/>
              </a:lnSpc>
              <a:buNone/>
              <a:defRPr/>
            </a:pPr>
            <a:endParaRPr lang="en-US" dirty="0" smtClean="0"/>
          </a:p>
          <a:p>
            <a:pPr marL="274320" lvl="1" indent="0">
              <a:lnSpc>
                <a:spcPct val="80000"/>
              </a:lnSpc>
              <a:buNone/>
              <a:defRPr/>
            </a:pPr>
            <a:r>
              <a:rPr lang="en-US" i="1" dirty="0" smtClean="0"/>
              <a:t>This is one of the main items of compliance that MDE has focused its energies on over the past year.</a:t>
            </a:r>
          </a:p>
          <a:p>
            <a:pPr marL="457200" lvl="1" indent="0">
              <a:lnSpc>
                <a:spcPct val="80000"/>
              </a:lnSpc>
              <a:buNone/>
              <a:defRPr/>
            </a:pPr>
            <a:endParaRPr lang="en-US" sz="1600" dirty="0" smtClean="0"/>
          </a:p>
          <a:p>
            <a:pPr marL="0" indent="0">
              <a:lnSpc>
                <a:spcPct val="80000"/>
              </a:lnSpc>
              <a:buNone/>
              <a:defRPr/>
            </a:pPr>
            <a:endParaRPr lang="en-US" sz="2000" dirty="0"/>
          </a:p>
        </p:txBody>
      </p:sp>
    </p:spTree>
    <p:extLst>
      <p:ext uri="{BB962C8B-B14F-4D97-AF65-F5344CB8AC3E}">
        <p14:creationId xmlns:p14="http://schemas.microsoft.com/office/powerpoint/2010/main" val="3525690866"/>
      </p:ext>
    </p:extLst>
  </p:cSld>
  <p:clrMapOvr>
    <a:masterClrMapping/>
  </p:clrMapOvr>
  <p:transition spd="med">
    <p:fade thruBlk="1"/>
    <p:sndAc>
      <p:stSnd>
        <p:snd r:embed="rId3" name="whoosh.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6216" y="412124"/>
            <a:ext cx="10058400" cy="951749"/>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Baseline Data </a:t>
            </a:r>
          </a:p>
        </p:txBody>
      </p:sp>
      <p:sp>
        <p:nvSpPr>
          <p:cNvPr id="41987" name="Rectangle 3"/>
          <p:cNvSpPr>
            <a:spLocks noGrp="1" noChangeArrowheads="1"/>
          </p:cNvSpPr>
          <p:nvPr>
            <p:ph idx="1"/>
          </p:nvPr>
        </p:nvSpPr>
        <p:spPr>
          <a:xfrm>
            <a:off x="466216" y="1533378"/>
            <a:ext cx="11253559" cy="4983332"/>
          </a:xfrm>
        </p:spPr>
        <p:txBody>
          <a:bodyPr>
            <a:normAutofit fontScale="92500" lnSpcReduction="10000"/>
          </a:bodyPr>
          <a:lstStyle/>
          <a:p>
            <a:pPr eaLnBrk="1" hangingPunct="1">
              <a:lnSpc>
                <a:spcPct val="90000"/>
              </a:lnSpc>
            </a:pPr>
            <a:r>
              <a:rPr lang="en-US" altLang="en-US" sz="2000" dirty="0" smtClean="0"/>
              <a:t>Tests (diagnostic, standardized, rating scales, criterion-referenced, curriculum-based assessment, benchmark screening, progress monitoring)</a:t>
            </a:r>
          </a:p>
          <a:p>
            <a:pPr eaLnBrk="1" hangingPunct="1">
              <a:lnSpc>
                <a:spcPct val="90000"/>
              </a:lnSpc>
            </a:pPr>
            <a:r>
              <a:rPr lang="en-US" altLang="en-US" sz="2000" dirty="0" smtClean="0"/>
              <a:t>Classroom performance (work samples, classroom assessments, curricular probes, writing samples)</a:t>
            </a:r>
          </a:p>
          <a:p>
            <a:pPr eaLnBrk="1" hangingPunct="1">
              <a:lnSpc>
                <a:spcPct val="90000"/>
              </a:lnSpc>
            </a:pPr>
            <a:r>
              <a:rPr lang="en-US" altLang="en-US" sz="2000" dirty="0" smtClean="0"/>
              <a:t>Documented observations (written, systematic, ongoing)</a:t>
            </a:r>
          </a:p>
          <a:p>
            <a:pPr eaLnBrk="1" hangingPunct="1">
              <a:lnSpc>
                <a:spcPct val="90000"/>
              </a:lnSpc>
            </a:pPr>
            <a:r>
              <a:rPr lang="en-US" altLang="en-US" sz="2000" dirty="0" smtClean="0"/>
              <a:t>State or district-wide assessments</a:t>
            </a:r>
          </a:p>
          <a:p>
            <a:r>
              <a:rPr lang="en-US" altLang="en-US" sz="2000" dirty="0"/>
              <a:t>Provider log (SSW, Speech, OT, PT)</a:t>
            </a:r>
          </a:p>
          <a:p>
            <a:r>
              <a:rPr lang="en-US" altLang="en-US" sz="2000" dirty="0"/>
              <a:t>Checklists (behavior, homework, materials)</a:t>
            </a:r>
          </a:p>
          <a:p>
            <a:r>
              <a:rPr lang="en-US" altLang="en-US" sz="2000" dirty="0"/>
              <a:t>Student input</a:t>
            </a:r>
          </a:p>
          <a:p>
            <a:r>
              <a:rPr lang="en-US" altLang="en-US" sz="2000" dirty="0"/>
              <a:t>Attendance records</a:t>
            </a:r>
          </a:p>
          <a:p>
            <a:r>
              <a:rPr lang="en-US" altLang="en-US" sz="2000" dirty="0"/>
              <a:t>Behavior records</a:t>
            </a:r>
          </a:p>
          <a:p>
            <a:r>
              <a:rPr lang="en-US" altLang="en-US" sz="2000" dirty="0">
                <a:solidFill>
                  <a:srgbClr val="FF0000"/>
                </a:solidFill>
              </a:rPr>
              <a:t>Should include strengths and areas of concern</a:t>
            </a:r>
          </a:p>
          <a:p>
            <a:pPr eaLnBrk="1" hangingPunct="1">
              <a:lnSpc>
                <a:spcPct val="90000"/>
              </a:lnSpc>
            </a:pPr>
            <a:endParaRPr lang="en-US" altLang="en-US" sz="2000" dirty="0" smtClean="0"/>
          </a:p>
        </p:txBody>
      </p:sp>
    </p:spTree>
    <p:extLst>
      <p:ext uri="{BB962C8B-B14F-4D97-AF65-F5344CB8AC3E}">
        <p14:creationId xmlns:p14="http://schemas.microsoft.com/office/powerpoint/2010/main" val="243018660"/>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4243" y="0"/>
            <a:ext cx="10058400" cy="1450757"/>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Starting Point for Instruction</a:t>
            </a:r>
          </a:p>
        </p:txBody>
      </p:sp>
      <p:sp>
        <p:nvSpPr>
          <p:cNvPr id="44035" name="Rectangle 3"/>
          <p:cNvSpPr>
            <a:spLocks noGrp="1" noChangeArrowheads="1"/>
          </p:cNvSpPr>
          <p:nvPr>
            <p:ph idx="1"/>
          </p:nvPr>
        </p:nvSpPr>
        <p:spPr>
          <a:xfrm>
            <a:off x="285911" y="1858613"/>
            <a:ext cx="10058400" cy="4027032"/>
          </a:xfrm>
        </p:spPr>
        <p:txBody>
          <a:bodyPr>
            <a:normAutofit/>
          </a:bodyPr>
          <a:lstStyle/>
          <a:p>
            <a:pPr eaLnBrk="1" hangingPunct="1"/>
            <a:r>
              <a:rPr lang="en-US" altLang="en-US" sz="2000" dirty="0" smtClean="0"/>
              <a:t>According to the data, what can the student do right now?</a:t>
            </a:r>
          </a:p>
          <a:p>
            <a:pPr marL="0" indent="0" eaLnBrk="1" hangingPunct="1">
              <a:buNone/>
            </a:pPr>
            <a:endParaRPr lang="en-US" altLang="en-US" sz="800" dirty="0" smtClean="0"/>
          </a:p>
          <a:p>
            <a:pPr eaLnBrk="1" hangingPunct="1"/>
            <a:r>
              <a:rPr lang="en-US" altLang="en-US" sz="2000" dirty="0" smtClean="0"/>
              <a:t>What should the student be able to do? </a:t>
            </a:r>
          </a:p>
          <a:p>
            <a:pPr eaLnBrk="1" hangingPunct="1"/>
            <a:r>
              <a:rPr lang="en-US" altLang="en-US" sz="2000" i="1" dirty="0" smtClean="0"/>
              <a:t>Describe </a:t>
            </a:r>
            <a:r>
              <a:rPr lang="en-US" altLang="en-US" sz="2000" i="1" dirty="0"/>
              <a:t>the target skills with enough detail to give a starting point for instruction</a:t>
            </a:r>
          </a:p>
          <a:p>
            <a:pPr eaLnBrk="1" hangingPunct="1">
              <a:buFontTx/>
              <a:buNone/>
            </a:pPr>
            <a:endParaRPr lang="en-US" altLang="en-US" sz="800" dirty="0"/>
          </a:p>
          <a:p>
            <a:pPr eaLnBrk="1" hangingPunct="1"/>
            <a:r>
              <a:rPr lang="en-US" altLang="en-US" sz="2000" dirty="0" smtClean="0"/>
              <a:t>Give </a:t>
            </a:r>
            <a:r>
              <a:rPr lang="en-US" altLang="en-US" sz="2000" dirty="0"/>
              <a:t>a detailed description of the student’s needs</a:t>
            </a:r>
          </a:p>
        </p:txBody>
      </p:sp>
      <p:pic>
        <p:nvPicPr>
          <p:cNvPr id="4100" name="Picture 4" descr="https://encrypted-tbn0.gstatic.com/images?q=tbn:ANd9GcQFdQ8P1ssQkj7zZDdnmIS2yHLAQWeQoVfU_O7Tim-VDeC3Wr9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681" y="3910818"/>
            <a:ext cx="4643044" cy="294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26269"/>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8246" y="373487"/>
            <a:ext cx="10058400" cy="861597"/>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Adverse Impact </a:t>
            </a:r>
          </a:p>
        </p:txBody>
      </p:sp>
      <p:sp>
        <p:nvSpPr>
          <p:cNvPr id="45059" name="Rectangle 3"/>
          <p:cNvSpPr>
            <a:spLocks noGrp="1" noChangeArrowheads="1"/>
          </p:cNvSpPr>
          <p:nvPr>
            <p:ph idx="1"/>
          </p:nvPr>
        </p:nvSpPr>
        <p:spPr>
          <a:xfrm>
            <a:off x="328246" y="1448972"/>
            <a:ext cx="10855570" cy="4859364"/>
          </a:xfrm>
        </p:spPr>
        <p:txBody>
          <a:bodyPr>
            <a:normAutofit fontScale="92500" lnSpcReduction="10000"/>
          </a:bodyPr>
          <a:lstStyle/>
          <a:p>
            <a:pPr marL="0" indent="0" eaLnBrk="1" hangingPunct="1">
              <a:lnSpc>
                <a:spcPct val="120000"/>
              </a:lnSpc>
              <a:buNone/>
            </a:pPr>
            <a:r>
              <a:rPr lang="en-US" altLang="en-US" sz="2400" b="1" dirty="0">
                <a:solidFill>
                  <a:srgbClr val="0070C0"/>
                </a:solidFill>
                <a:effectLst>
                  <a:outerShdw blurRad="38100" dist="38100" dir="2700000" algn="tl">
                    <a:srgbClr val="000000">
                      <a:alpha val="43137"/>
                    </a:srgbClr>
                  </a:outerShdw>
                </a:effectLst>
              </a:rPr>
              <a:t>Describe how the impact affects student’s progress </a:t>
            </a:r>
            <a:r>
              <a:rPr lang="en-US" altLang="en-US" sz="2400" b="1" dirty="0" smtClean="0">
                <a:solidFill>
                  <a:srgbClr val="0070C0"/>
                </a:solidFill>
                <a:effectLst>
                  <a:outerShdw blurRad="38100" dist="38100" dir="2700000" algn="tl">
                    <a:srgbClr val="000000">
                      <a:alpha val="43137"/>
                    </a:srgbClr>
                  </a:outerShdw>
                </a:effectLst>
              </a:rPr>
              <a:t>in </a:t>
            </a:r>
            <a:r>
              <a:rPr lang="en-US" altLang="en-US" sz="2400" b="1" dirty="0">
                <a:solidFill>
                  <a:srgbClr val="0070C0"/>
                </a:solidFill>
                <a:effectLst>
                  <a:outerShdw blurRad="38100" dist="38100" dir="2700000" algn="tl">
                    <a:srgbClr val="000000">
                      <a:alpha val="43137"/>
                    </a:srgbClr>
                  </a:outerShdw>
                </a:effectLst>
              </a:rPr>
              <a:t>the general </a:t>
            </a:r>
            <a:r>
              <a:rPr lang="en-US" altLang="en-US" sz="2400" b="1" dirty="0" smtClean="0">
                <a:solidFill>
                  <a:srgbClr val="0070C0"/>
                </a:solidFill>
                <a:effectLst>
                  <a:outerShdw blurRad="38100" dist="38100" dir="2700000" algn="tl">
                    <a:srgbClr val="000000">
                      <a:alpha val="43137"/>
                    </a:srgbClr>
                  </a:outerShdw>
                </a:effectLst>
              </a:rPr>
              <a:t>education curriculum:</a:t>
            </a:r>
          </a:p>
          <a:p>
            <a:pPr lvl="1" eaLnBrk="1" hangingPunct="1">
              <a:lnSpc>
                <a:spcPct val="120000"/>
              </a:lnSpc>
            </a:pPr>
            <a:r>
              <a:rPr lang="en-US" altLang="en-US" sz="2000" dirty="0" smtClean="0"/>
              <a:t>“</a:t>
            </a:r>
            <a:r>
              <a:rPr lang="en-US" altLang="en-US" sz="2000" dirty="0"/>
              <a:t>Stops working when the work becomes too time consuming or the difficulty of the assignment increases</a:t>
            </a:r>
            <a:r>
              <a:rPr lang="en-US" altLang="en-US" sz="2000" dirty="0" smtClean="0"/>
              <a:t>”</a:t>
            </a:r>
          </a:p>
          <a:p>
            <a:pPr marL="457200" lvl="1" indent="0" eaLnBrk="1" hangingPunct="1">
              <a:lnSpc>
                <a:spcPct val="120000"/>
              </a:lnSpc>
              <a:buNone/>
            </a:pPr>
            <a:endParaRPr lang="en-US" altLang="en-US" sz="2000" dirty="0"/>
          </a:p>
          <a:p>
            <a:pPr lvl="1" eaLnBrk="1" hangingPunct="1">
              <a:lnSpc>
                <a:spcPct val="120000"/>
              </a:lnSpc>
            </a:pPr>
            <a:r>
              <a:rPr lang="en-US" altLang="en-US" sz="2000" dirty="0"/>
              <a:t>“Slow reading speed causes frustration and hinders work completion</a:t>
            </a:r>
            <a:r>
              <a:rPr lang="en-US" altLang="en-US" sz="2000" dirty="0" smtClean="0"/>
              <a:t>”</a:t>
            </a:r>
          </a:p>
          <a:p>
            <a:pPr marL="457200" lvl="1" indent="0" eaLnBrk="1" hangingPunct="1">
              <a:lnSpc>
                <a:spcPct val="120000"/>
              </a:lnSpc>
              <a:buNone/>
            </a:pPr>
            <a:endParaRPr lang="en-US" altLang="en-US" sz="2000" dirty="0"/>
          </a:p>
          <a:p>
            <a:pPr lvl="1" eaLnBrk="1" hangingPunct="1">
              <a:lnSpc>
                <a:spcPct val="120000"/>
              </a:lnSpc>
            </a:pPr>
            <a:r>
              <a:rPr lang="en-US" altLang="en-US" sz="2000" dirty="0"/>
              <a:t>“Difficulty with reading comprehension affects her ability to answer written test questions across subject areas</a:t>
            </a:r>
            <a:r>
              <a:rPr lang="en-US" altLang="en-US" sz="2000" dirty="0" smtClean="0"/>
              <a:t>”</a:t>
            </a:r>
          </a:p>
          <a:p>
            <a:pPr marL="457200" lvl="1" indent="0" eaLnBrk="1" hangingPunct="1">
              <a:lnSpc>
                <a:spcPct val="120000"/>
              </a:lnSpc>
              <a:buNone/>
            </a:pPr>
            <a:endParaRPr lang="en-US" altLang="en-US" sz="2000" dirty="0"/>
          </a:p>
          <a:p>
            <a:pPr lvl="1" eaLnBrk="1" hangingPunct="1">
              <a:lnSpc>
                <a:spcPct val="120000"/>
              </a:lnSpc>
            </a:pPr>
            <a:r>
              <a:rPr lang="en-US" altLang="en-US" sz="2000" dirty="0"/>
              <a:t>“Causes him to lose opportunities for friendship and participation in activities with other students”</a:t>
            </a:r>
          </a:p>
          <a:p>
            <a:pPr lvl="1" eaLnBrk="1" hangingPunct="1">
              <a:lnSpc>
                <a:spcPct val="90000"/>
              </a:lnSpc>
              <a:buFontTx/>
              <a:buNone/>
            </a:pPr>
            <a:endParaRPr lang="en-US" altLang="en-US" sz="2400" dirty="0"/>
          </a:p>
          <a:p>
            <a:pPr eaLnBrk="1" hangingPunct="1">
              <a:lnSpc>
                <a:spcPct val="90000"/>
              </a:lnSpc>
              <a:buFont typeface="Wingdings" panose="05000000000000000000" pitchFamily="2" charset="2"/>
              <a:buChar char="v"/>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837821948"/>
      </p:ext>
    </p:extLst>
  </p:cSld>
  <p:clrMapOvr>
    <a:masterClrMapping/>
  </p:clrMapOvr>
  <p:transition spd="med">
    <p:wipe dir="d"/>
    <p:sndAc>
      <p:stSnd>
        <p:snd r:embed="rId3" name="whoosh.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69631" y="107157"/>
            <a:ext cx="11153930" cy="2031132"/>
          </a:xfrm>
        </p:spPr>
        <p:txBody>
          <a:bodyPr>
            <a:normAutofit/>
          </a:bodyPr>
          <a:lstStyle/>
          <a:p>
            <a:pPr eaLnBrk="1" hangingPunct="1"/>
            <a:r>
              <a:rPr lang="en-US" altLang="en-US" sz="3200" b="1" dirty="0" smtClean="0">
                <a:effectLst>
                  <a:outerShdw blurRad="38100" dist="38100" dir="2700000" algn="tl">
                    <a:srgbClr val="000000">
                      <a:alpha val="43137"/>
                    </a:srgbClr>
                  </a:outerShdw>
                </a:effectLst>
              </a:rPr>
              <a:t>Measurable Annual Goals </a:t>
            </a:r>
            <a:r>
              <a:rPr lang="en-US" altLang="en-US" sz="3200" b="1" dirty="0">
                <a:effectLst>
                  <a:outerShdw blurRad="38100" dist="38100" dir="2700000" algn="tl">
                    <a:srgbClr val="000000">
                      <a:alpha val="43137"/>
                    </a:srgbClr>
                  </a:outerShdw>
                </a:effectLst>
              </a:rPr>
              <a:t>and </a:t>
            </a:r>
            <a:r>
              <a:rPr lang="en-US" altLang="en-US" sz="3200" b="1" dirty="0" smtClean="0">
                <a:effectLst>
                  <a:outerShdw blurRad="38100" dist="38100" dir="2700000" algn="tl">
                    <a:srgbClr val="000000">
                      <a:alpha val="43137"/>
                    </a:srgbClr>
                  </a:outerShdw>
                </a:effectLst>
              </a:rPr>
              <a:t/>
            </a:r>
            <a:br>
              <a:rPr lang="en-US" altLang="en-US" sz="3200" b="1" dirty="0" smtClean="0">
                <a:effectLst>
                  <a:outerShdw blurRad="38100" dist="38100" dir="2700000" algn="tl">
                    <a:srgbClr val="000000">
                      <a:alpha val="43137"/>
                    </a:srgbClr>
                  </a:outerShdw>
                </a:effectLst>
              </a:rPr>
            </a:br>
            <a:r>
              <a:rPr lang="en-US" altLang="en-US" sz="3200" b="1" dirty="0" smtClean="0">
                <a:effectLst>
                  <a:outerShdw blurRad="38100" dist="38100" dir="2700000" algn="tl">
                    <a:srgbClr val="000000">
                      <a:alpha val="43137"/>
                    </a:srgbClr>
                  </a:outerShdw>
                </a:effectLst>
              </a:rPr>
              <a:t>Short Term Objectives/Benchmarks</a:t>
            </a:r>
            <a:endParaRPr lang="en-US" altLang="en-US" sz="3200" b="1" dirty="0">
              <a:effectLst>
                <a:outerShdw blurRad="38100" dist="38100" dir="2700000" algn="tl">
                  <a:srgbClr val="000000">
                    <a:alpha val="43137"/>
                  </a:srgbClr>
                </a:outerShdw>
              </a:effectLst>
            </a:endParaRPr>
          </a:p>
        </p:txBody>
      </p:sp>
      <p:pic>
        <p:nvPicPr>
          <p:cNvPr id="5122" name="Picture 2" descr="https://encrypted-tbn3.gstatic.com/images?q=tbn:ANd9GcRHscUFjuMIhhk7IBydLLWuLJCarV7Zq3ccozuutazy4xea9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16" y="3685736"/>
            <a:ext cx="4808095" cy="289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51083"/>
      </p:ext>
    </p:extLst>
  </p:cSld>
  <p:clrMapOvr>
    <a:masterClrMapping/>
  </p:clrMapOvr>
  <p:transition spd="med">
    <p:wipe/>
    <p:sndAc>
      <p:stSnd>
        <p:snd r:embed="rId2" name="whoosh.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428" y="545124"/>
            <a:ext cx="9143998" cy="775041"/>
          </a:xfrm>
        </p:spPr>
        <p:txBody>
          <a:bodyPr/>
          <a:lstStyle/>
          <a:p>
            <a:r>
              <a:rPr lang="en-US" dirty="0" smtClean="0"/>
              <a:t>Measurable Annual Goals 2014-15</a:t>
            </a:r>
            <a:endParaRPr lang="en-US" dirty="0"/>
          </a:p>
        </p:txBody>
      </p:sp>
      <p:sp>
        <p:nvSpPr>
          <p:cNvPr id="3" name="Content Placeholder 2"/>
          <p:cNvSpPr>
            <a:spLocks noGrp="1"/>
          </p:cNvSpPr>
          <p:nvPr>
            <p:ph idx="1"/>
          </p:nvPr>
        </p:nvSpPr>
        <p:spPr>
          <a:xfrm>
            <a:off x="762000" y="1905000"/>
            <a:ext cx="10058398" cy="4267200"/>
          </a:xfrm>
        </p:spPr>
        <p:txBody>
          <a:bodyPr/>
          <a:lstStyle/>
          <a:p>
            <a:r>
              <a:rPr lang="en-US" sz="2400" b="1" dirty="0" smtClean="0"/>
              <a:t>Statewide: </a:t>
            </a:r>
            <a:r>
              <a:rPr lang="en-US" sz="2400" dirty="0" smtClean="0"/>
              <a:t>MDE stated that Measurable Annual Goals was one of the top 3 findings for all districts around the state who went through any of the 3 Focus Monitoring cycles last year.</a:t>
            </a:r>
          </a:p>
          <a:p>
            <a:pPr marL="0" indent="0">
              <a:buNone/>
            </a:pPr>
            <a:endParaRPr lang="en-US" dirty="0" smtClean="0"/>
          </a:p>
          <a:p>
            <a:r>
              <a:rPr lang="en-US" sz="2400" b="1" dirty="0" smtClean="0"/>
              <a:t>Kent: </a:t>
            </a:r>
            <a:r>
              <a:rPr lang="en-US" sz="2400" dirty="0" smtClean="0"/>
              <a:t>3 districts with findings during Significant Disproportionality for Discipline</a:t>
            </a:r>
            <a:endParaRPr lang="en-US" sz="2400" dirty="0"/>
          </a:p>
          <a:p>
            <a:r>
              <a:rPr lang="en-US" sz="2400" b="1" dirty="0" smtClean="0"/>
              <a:t>Kent: </a:t>
            </a:r>
            <a:r>
              <a:rPr lang="en-US" sz="2400" dirty="0" smtClean="0"/>
              <a:t>1 state complaint containing allegations regarding Measurable Annual Goals</a:t>
            </a:r>
          </a:p>
          <a:p>
            <a:r>
              <a:rPr lang="en-US" sz="2400" b="1" dirty="0" smtClean="0"/>
              <a:t>Kent</a:t>
            </a:r>
            <a:r>
              <a:rPr lang="en-US" sz="2400" dirty="0" smtClean="0"/>
              <a:t>: 12 districts/charters with findings during B13 Reviews </a:t>
            </a:r>
          </a:p>
          <a:p>
            <a:pPr marL="0" indent="0">
              <a:buNone/>
            </a:pPr>
            <a:endParaRPr lang="en-US" dirty="0"/>
          </a:p>
        </p:txBody>
      </p:sp>
    </p:spTree>
    <p:extLst>
      <p:ext uri="{BB962C8B-B14F-4D97-AF65-F5344CB8AC3E}">
        <p14:creationId xmlns:p14="http://schemas.microsoft.com/office/powerpoint/2010/main" val="58410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4866" y="183572"/>
            <a:ext cx="10058400" cy="1450757"/>
          </a:xfrm>
        </p:spPr>
        <p:txBody>
          <a:bodyPr/>
          <a:lstStyle/>
          <a:p>
            <a:pPr eaLnBrk="1" hangingPunct="1"/>
            <a:r>
              <a:rPr lang="en-US" altLang="en-US" b="1" dirty="0" smtClean="0">
                <a:effectLst>
                  <a:outerShdw blurRad="38100" dist="38100" dir="2700000" algn="tl">
                    <a:srgbClr val="000000">
                      <a:alpha val="43137"/>
                    </a:srgbClr>
                  </a:outerShdw>
                </a:effectLst>
              </a:rPr>
              <a:t>Critical Components of a Goal</a:t>
            </a:r>
          </a:p>
        </p:txBody>
      </p:sp>
      <p:sp>
        <p:nvSpPr>
          <p:cNvPr id="48131" name="Rectangle 3"/>
          <p:cNvSpPr>
            <a:spLocks noGrp="1" noChangeArrowheads="1"/>
          </p:cNvSpPr>
          <p:nvPr>
            <p:ph type="body" sz="half" idx="4294967295"/>
          </p:nvPr>
        </p:nvSpPr>
        <p:spPr>
          <a:xfrm>
            <a:off x="633046" y="2286537"/>
            <a:ext cx="7174523" cy="3523420"/>
          </a:xfrm>
        </p:spPr>
        <p:txBody>
          <a:bodyPr>
            <a:normAutofit/>
          </a:bodyPr>
          <a:lstStyle/>
          <a:p>
            <a:pPr eaLnBrk="1" hangingPunct="1"/>
            <a:r>
              <a:rPr lang="en-US" altLang="en-US" sz="2400" dirty="0" smtClean="0"/>
              <a:t>Meaningful</a:t>
            </a:r>
          </a:p>
          <a:p>
            <a:pPr eaLnBrk="1" hangingPunct="1"/>
            <a:r>
              <a:rPr lang="en-US" altLang="en-US" sz="2400" dirty="0" smtClean="0"/>
              <a:t>Measurable	</a:t>
            </a:r>
          </a:p>
          <a:p>
            <a:pPr eaLnBrk="1" hangingPunct="1"/>
            <a:r>
              <a:rPr lang="en-US" altLang="en-US" sz="2400" dirty="0" smtClean="0"/>
              <a:t>Able to be monitored</a:t>
            </a:r>
          </a:p>
          <a:p>
            <a:pPr eaLnBrk="1" hangingPunct="1"/>
            <a:r>
              <a:rPr lang="en-US" altLang="en-US" sz="2400" i="1" u="sng" dirty="0" smtClean="0"/>
              <a:t>Aligns with the need identified in the PLAAFP</a:t>
            </a:r>
          </a:p>
          <a:p>
            <a:pPr eaLnBrk="1" hangingPunct="1"/>
            <a:endParaRPr lang="en-US" altLang="en-US" dirty="0" smtClean="0"/>
          </a:p>
        </p:txBody>
      </p:sp>
      <p:pic>
        <p:nvPicPr>
          <p:cNvPr id="6146" name="Picture 2" descr="https://encrypted-tbn0.gstatic.com/images?q=tbn:ANd9GcRAVVrs-Rle4cLAvR7WnNdotsC3-_NmeG0q3SN7TKu0i5o76Pqpp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970" y="3141473"/>
            <a:ext cx="3014366" cy="345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92685"/>
      </p:ext>
    </p:extLst>
  </p:cSld>
  <p:clrMapOvr>
    <a:masterClrMapping/>
  </p:clrMapOvr>
  <p:transition spd="med">
    <p:wipe/>
    <p:sndAc>
      <p:stSnd>
        <p:snd r:embed="rId3" name="whoosh.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8" y="450760"/>
            <a:ext cx="10511736" cy="964628"/>
          </a:xfrm>
        </p:spPr>
        <p:txBody>
          <a:bodyPr>
            <a:normAutofit fontScale="90000"/>
          </a:bodyPr>
          <a:lstStyle/>
          <a:p>
            <a:r>
              <a:rPr lang="en-US" b="1" dirty="0" smtClean="0"/>
              <a:t>4 Components of a Measurable Annual Goal</a:t>
            </a:r>
            <a:r>
              <a:rPr lang="en-US" dirty="0" smtClean="0"/>
              <a:t>	</a:t>
            </a:r>
            <a:endParaRPr lang="en-US" dirty="0"/>
          </a:p>
        </p:txBody>
      </p:sp>
      <p:sp>
        <p:nvSpPr>
          <p:cNvPr id="3" name="Content Placeholder 2"/>
          <p:cNvSpPr>
            <a:spLocks noGrp="1"/>
          </p:cNvSpPr>
          <p:nvPr>
            <p:ph idx="1"/>
          </p:nvPr>
        </p:nvSpPr>
        <p:spPr>
          <a:xfrm>
            <a:off x="489397" y="1905000"/>
            <a:ext cx="11062951" cy="4267200"/>
          </a:xfrm>
        </p:spPr>
        <p:txBody>
          <a:bodyPr>
            <a:normAutofit/>
          </a:bodyPr>
          <a:lstStyle/>
          <a:p>
            <a:pPr marL="457200" indent="-457200">
              <a:buClr>
                <a:schemeClr val="bg1"/>
              </a:buClr>
              <a:buFont typeface="+mj-lt"/>
              <a:buAutoNum type="arabicPeriod"/>
            </a:pPr>
            <a:r>
              <a:rPr lang="en-US" sz="2400" dirty="0" smtClean="0"/>
              <a:t>What </a:t>
            </a:r>
            <a:r>
              <a:rPr lang="en-US" sz="2400" b="1" dirty="0" smtClean="0">
                <a:solidFill>
                  <a:srgbClr val="FF0000"/>
                </a:solidFill>
              </a:rPr>
              <a:t>date</a:t>
            </a:r>
            <a:r>
              <a:rPr lang="en-US" sz="2400" dirty="0" smtClean="0"/>
              <a:t> will the goal will be completed by?</a:t>
            </a:r>
          </a:p>
          <a:p>
            <a:pPr marL="457200" indent="-457200">
              <a:buClr>
                <a:schemeClr val="bg1"/>
              </a:buClr>
              <a:buFont typeface="+mj-lt"/>
              <a:buAutoNum type="arabicPeriod"/>
            </a:pPr>
            <a:r>
              <a:rPr lang="en-US" sz="2400" dirty="0" smtClean="0"/>
              <a:t>What </a:t>
            </a:r>
            <a:r>
              <a:rPr lang="en-US" sz="2400" b="1" dirty="0" smtClean="0">
                <a:solidFill>
                  <a:srgbClr val="FF0000"/>
                </a:solidFill>
              </a:rPr>
              <a:t>skill</a:t>
            </a:r>
            <a:r>
              <a:rPr lang="en-US" sz="2400" dirty="0" smtClean="0"/>
              <a:t> </a:t>
            </a:r>
            <a:r>
              <a:rPr lang="en-US" sz="2400" dirty="0"/>
              <a:t>will the student be </a:t>
            </a:r>
            <a:r>
              <a:rPr lang="en-US" sz="2400" dirty="0" smtClean="0"/>
              <a:t>developing?</a:t>
            </a:r>
          </a:p>
          <a:p>
            <a:pPr marL="457200" indent="-457200">
              <a:buClr>
                <a:schemeClr val="bg1"/>
              </a:buClr>
              <a:buFont typeface="+mj-lt"/>
              <a:buAutoNum type="arabicPeriod"/>
            </a:pPr>
            <a:r>
              <a:rPr lang="en-US" sz="2400" dirty="0" smtClean="0"/>
              <a:t>What </a:t>
            </a:r>
            <a:r>
              <a:rPr lang="en-US" sz="2400" b="1" dirty="0" smtClean="0">
                <a:solidFill>
                  <a:srgbClr val="FF0000"/>
                </a:solidFill>
              </a:rPr>
              <a:t>level of mastery </a:t>
            </a:r>
            <a:r>
              <a:rPr lang="en-US" sz="2400" dirty="0" smtClean="0"/>
              <a:t>will the skill be measured at?</a:t>
            </a:r>
          </a:p>
          <a:p>
            <a:pPr marL="457200" indent="-457200">
              <a:buClr>
                <a:schemeClr val="bg1"/>
              </a:buClr>
              <a:buFont typeface="+mj-lt"/>
              <a:buAutoNum type="arabicPeriod"/>
            </a:pPr>
            <a:r>
              <a:rPr lang="en-US" sz="2400" dirty="0" smtClean="0"/>
              <a:t>What </a:t>
            </a:r>
            <a:r>
              <a:rPr lang="en-US" sz="2400" b="1" dirty="0" smtClean="0">
                <a:solidFill>
                  <a:srgbClr val="FF0000"/>
                </a:solidFill>
              </a:rPr>
              <a:t>tool</a:t>
            </a:r>
            <a:r>
              <a:rPr lang="en-US" sz="2400" dirty="0" smtClean="0"/>
              <a:t> </a:t>
            </a:r>
            <a:r>
              <a:rPr lang="en-US" sz="2400" b="1" dirty="0" smtClean="0">
                <a:solidFill>
                  <a:srgbClr val="FF0000"/>
                </a:solidFill>
              </a:rPr>
              <a:t>or condition </a:t>
            </a:r>
            <a:r>
              <a:rPr lang="en-US" sz="2400" dirty="0" smtClean="0"/>
              <a:t>will mastery be measured with?</a:t>
            </a:r>
          </a:p>
          <a:p>
            <a:pPr marL="514196" indent="-514196">
              <a:buAutoNum type="arabicPeriod"/>
            </a:pPr>
            <a:endParaRPr lang="en-US" dirty="0"/>
          </a:p>
          <a:p>
            <a:pPr marL="514196" indent="-514196">
              <a:buAutoNum type="arabicPeriod"/>
            </a:pPr>
            <a:endParaRPr lang="en-US" dirty="0" smtClean="0">
              <a:solidFill>
                <a:schemeClr val="tx1"/>
              </a:solidFill>
            </a:endParaRPr>
          </a:p>
          <a:p>
            <a:pPr marL="0" indent="0">
              <a:buNone/>
            </a:pPr>
            <a:r>
              <a:rPr lang="en-US" sz="2400" dirty="0" smtClean="0">
                <a:solidFill>
                  <a:schemeClr val="tx1"/>
                </a:solidFill>
              </a:rPr>
              <a:t>By ____(</a:t>
            </a:r>
            <a:r>
              <a:rPr lang="en-US" sz="2400" b="1" i="1" dirty="0" smtClean="0">
                <a:solidFill>
                  <a:schemeClr val="accent1">
                    <a:lumMod val="75000"/>
                  </a:schemeClr>
                </a:solidFill>
              </a:rPr>
              <a:t>date</a:t>
            </a:r>
            <a:r>
              <a:rPr lang="en-US" sz="2400" dirty="0" smtClean="0">
                <a:solidFill>
                  <a:schemeClr val="tx1"/>
                </a:solidFill>
              </a:rPr>
              <a:t>)_____, the student will ______(</a:t>
            </a:r>
            <a:r>
              <a:rPr lang="en-US" sz="2400" b="1" i="1" dirty="0" smtClean="0">
                <a:solidFill>
                  <a:schemeClr val="accent1">
                    <a:lumMod val="75000"/>
                  </a:schemeClr>
                </a:solidFill>
              </a:rPr>
              <a:t>skill</a:t>
            </a:r>
            <a:r>
              <a:rPr lang="en-US" sz="2400" dirty="0" smtClean="0">
                <a:solidFill>
                  <a:schemeClr val="tx1"/>
                </a:solidFill>
              </a:rPr>
              <a:t>)________ with </a:t>
            </a:r>
          </a:p>
          <a:p>
            <a:pPr marL="0" indent="0">
              <a:buNone/>
            </a:pPr>
            <a:r>
              <a:rPr lang="en-US" sz="2400" dirty="0" smtClean="0">
                <a:solidFill>
                  <a:schemeClr val="tx1"/>
                </a:solidFill>
              </a:rPr>
              <a:t>__(</a:t>
            </a:r>
            <a:r>
              <a:rPr lang="en-US" sz="2400" b="1" i="1" dirty="0" smtClean="0">
                <a:solidFill>
                  <a:schemeClr val="accent1">
                    <a:lumMod val="75000"/>
                  </a:schemeClr>
                </a:solidFill>
              </a:rPr>
              <a:t>mastery</a:t>
            </a:r>
            <a:r>
              <a:rPr lang="en-US" sz="2400" dirty="0" smtClean="0">
                <a:solidFill>
                  <a:schemeClr val="tx1"/>
                </a:solidFill>
              </a:rPr>
              <a:t>)___accuracy, as measured by </a:t>
            </a:r>
            <a:r>
              <a:rPr lang="en-US" sz="2400" smtClean="0">
                <a:solidFill>
                  <a:schemeClr val="tx1"/>
                </a:solidFill>
              </a:rPr>
              <a:t>__(</a:t>
            </a:r>
            <a:r>
              <a:rPr lang="en-US" sz="2400" b="1" i="1" smtClean="0">
                <a:solidFill>
                  <a:schemeClr val="accent1">
                    <a:lumMod val="75000"/>
                  </a:schemeClr>
                </a:solidFill>
              </a:rPr>
              <a:t>tool/condition</a:t>
            </a:r>
            <a:r>
              <a:rPr lang="en-US" sz="2400" smtClean="0">
                <a:solidFill>
                  <a:schemeClr val="tx1"/>
                </a:solidFill>
              </a:rPr>
              <a:t>)_________.</a:t>
            </a:r>
            <a:endParaRPr lang="en-US" sz="2400" dirty="0">
              <a:solidFill>
                <a:schemeClr val="tx1"/>
              </a:solidFill>
            </a:endParaRPr>
          </a:p>
        </p:txBody>
      </p:sp>
    </p:spTree>
    <p:extLst>
      <p:ext uri="{BB962C8B-B14F-4D97-AF65-F5344CB8AC3E}">
        <p14:creationId xmlns:p14="http://schemas.microsoft.com/office/powerpoint/2010/main" val="419748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13" y="290744"/>
            <a:ext cx="9613861" cy="1080938"/>
          </a:xfrm>
        </p:spPr>
        <p:txBody>
          <a:bodyPr>
            <a:normAutofit/>
          </a:bodyPr>
          <a:lstStyle/>
          <a:p>
            <a:r>
              <a:rPr lang="en-US" sz="4000" b="1" dirty="0" smtClean="0">
                <a:effectLst>
                  <a:outerShdw blurRad="38100" dist="38100" dir="2700000" algn="tl">
                    <a:srgbClr val="000000">
                      <a:alpha val="43137"/>
                    </a:srgbClr>
                  </a:outerShdw>
                </a:effectLst>
              </a:rPr>
              <a:t>Model and Example</a:t>
            </a:r>
            <a:endParaRPr lang="en-US" sz="4000" b="1" dirty="0">
              <a:effectLst>
                <a:outerShdw blurRad="38100" dist="38100" dir="2700000" algn="tl">
                  <a:srgbClr val="000000">
                    <a:alpha val="43137"/>
                  </a:srgbClr>
                </a:outerShdw>
              </a:effectLst>
            </a:endParaRPr>
          </a:p>
        </p:txBody>
      </p:sp>
      <p:sp>
        <p:nvSpPr>
          <p:cNvPr id="5" name="Rectangle 3"/>
          <p:cNvSpPr>
            <a:spLocks noChangeArrowheads="1"/>
          </p:cNvSpPr>
          <p:nvPr/>
        </p:nvSpPr>
        <p:spPr bwMode="auto">
          <a:xfrm>
            <a:off x="386913" y="2066778"/>
            <a:ext cx="1065622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Aft>
                <a:spcPts val="1200"/>
              </a:spcAft>
              <a:defRPr/>
            </a:pPr>
            <a:r>
              <a:rPr lang="en-US" altLang="en-US" b="1" dirty="0" smtClean="0">
                <a:solidFill>
                  <a:srgbClr val="00B0F0"/>
                </a:solidFill>
                <a:latin typeface="+mn-lt"/>
              </a:rPr>
              <a:t>MDE Model:</a:t>
            </a:r>
          </a:p>
          <a:p>
            <a:pPr algn="r" eaLnBrk="1" hangingPunct="1">
              <a:defRPr/>
            </a:pPr>
            <a:r>
              <a:rPr lang="en-US" altLang="en-US" b="1" dirty="0" smtClean="0">
                <a:solidFill>
                  <a:srgbClr val="00B0F0"/>
                </a:solidFill>
                <a:latin typeface="+mn-lt"/>
              </a:rPr>
              <a:t>By </a:t>
            </a:r>
            <a:r>
              <a:rPr lang="en-US" altLang="en-US" b="1" u="sng" dirty="0" smtClean="0">
                <a:solidFill>
                  <a:srgbClr val="00B0F0"/>
                </a:solidFill>
                <a:latin typeface="+mn-lt"/>
              </a:rPr>
              <a:t>   (date)   ,</a:t>
            </a:r>
            <a:r>
              <a:rPr lang="en-US" altLang="en-US" b="1" dirty="0" smtClean="0">
                <a:solidFill>
                  <a:srgbClr val="00B0F0"/>
                </a:solidFill>
                <a:latin typeface="+mn-lt"/>
              </a:rPr>
              <a:t> (the student) will </a:t>
            </a:r>
            <a:r>
              <a:rPr lang="en-US" altLang="en-US" b="1" u="sng" dirty="0" smtClean="0">
                <a:solidFill>
                  <a:srgbClr val="00B0F0"/>
                </a:solidFill>
                <a:latin typeface="+mn-lt"/>
              </a:rPr>
              <a:t>   (skill/behavior)   </a:t>
            </a:r>
            <a:r>
              <a:rPr lang="en-US" altLang="en-US" b="1" dirty="0" smtClean="0">
                <a:solidFill>
                  <a:srgbClr val="00B0F0"/>
                </a:solidFill>
                <a:latin typeface="+mn-lt"/>
              </a:rPr>
              <a:t>when/at (</a:t>
            </a:r>
            <a:r>
              <a:rPr lang="en-US" altLang="en-US" b="1" u="sng" dirty="0" smtClean="0">
                <a:solidFill>
                  <a:srgbClr val="00B0F0"/>
                </a:solidFill>
                <a:latin typeface="+mn-lt"/>
              </a:rPr>
              <a:t>condition/criteria)</a:t>
            </a:r>
            <a:r>
              <a:rPr lang="en-US" altLang="en-US" b="1" dirty="0" smtClean="0">
                <a:solidFill>
                  <a:srgbClr val="00B0F0"/>
                </a:solidFill>
                <a:latin typeface="+mn-lt"/>
              </a:rPr>
              <a:t> as measured by </a:t>
            </a:r>
            <a:r>
              <a:rPr lang="en-US" altLang="en-US" b="1" u="sng" dirty="0" smtClean="0">
                <a:solidFill>
                  <a:srgbClr val="00B0F0"/>
                </a:solidFill>
                <a:latin typeface="+mn-lt"/>
              </a:rPr>
              <a:t>(assessment/evaluation).</a:t>
            </a:r>
          </a:p>
          <a:p>
            <a:pPr eaLnBrk="1" hangingPunct="1">
              <a:defRPr/>
            </a:pPr>
            <a:endParaRPr lang="en-US" altLang="en-US" b="1" u="sng" dirty="0" smtClean="0">
              <a:latin typeface="Centaur" panose="02030504050205020304" pitchFamily="18" charset="0"/>
            </a:endParaRPr>
          </a:p>
          <a:p>
            <a:pPr eaLnBrk="1" hangingPunct="1">
              <a:defRPr/>
            </a:pPr>
            <a:r>
              <a:rPr lang="en-US" altLang="en-US" b="1" dirty="0" smtClean="0">
                <a:latin typeface="+mn-lt"/>
              </a:rPr>
              <a:t>Example:</a:t>
            </a:r>
          </a:p>
          <a:p>
            <a:pPr eaLnBrk="1" hangingPunct="1">
              <a:defRPr/>
            </a:pPr>
            <a:endParaRPr lang="en-US" altLang="en-US" b="1" dirty="0" smtClean="0">
              <a:latin typeface="+mn-lt"/>
            </a:endParaRPr>
          </a:p>
          <a:p>
            <a:pPr eaLnBrk="1" hangingPunct="1">
              <a:defRPr/>
            </a:pPr>
            <a:r>
              <a:rPr lang="en-US" altLang="en-US" b="1" dirty="0" smtClean="0">
                <a:latin typeface="+mn-lt"/>
              </a:rPr>
              <a:t>By </a:t>
            </a:r>
            <a:r>
              <a:rPr lang="en-US" altLang="en-US" b="1" u="sng" dirty="0" smtClean="0">
                <a:latin typeface="+mn-lt"/>
              </a:rPr>
              <a:t>March 2015</a:t>
            </a:r>
            <a:r>
              <a:rPr lang="en-US" altLang="en-US" b="1" dirty="0" smtClean="0">
                <a:latin typeface="+mn-lt"/>
              </a:rPr>
              <a:t>, after determining the problem and solution of a paragraph from a </a:t>
            </a:r>
            <a:r>
              <a:rPr lang="en-US" altLang="en-US" b="1" u="sng" dirty="0" smtClean="0">
                <a:latin typeface="+mn-lt"/>
              </a:rPr>
              <a:t>fiction or nonfiction </a:t>
            </a:r>
            <a:r>
              <a:rPr lang="en-US" altLang="en-US" b="1" dirty="0" smtClean="0">
                <a:latin typeface="+mn-lt"/>
              </a:rPr>
              <a:t>text, Kara will </a:t>
            </a:r>
            <a:r>
              <a:rPr lang="en-US" altLang="en-US" b="1" u="sng" dirty="0" smtClean="0">
                <a:latin typeface="+mn-lt"/>
              </a:rPr>
              <a:t>make 3 inferences </a:t>
            </a:r>
            <a:r>
              <a:rPr lang="en-US" altLang="en-US" b="1" dirty="0" smtClean="0">
                <a:latin typeface="+mn-lt"/>
              </a:rPr>
              <a:t>about the theme or message of that paragraph, </a:t>
            </a:r>
            <a:r>
              <a:rPr lang="en-US" altLang="en-US" b="1" u="sng" dirty="0" smtClean="0">
                <a:latin typeface="+mn-lt"/>
              </a:rPr>
              <a:t>4 out of 5 times</a:t>
            </a:r>
            <a:r>
              <a:rPr lang="en-US" altLang="en-US" b="1" dirty="0" smtClean="0">
                <a:latin typeface="+mn-lt"/>
              </a:rPr>
              <a:t>, as measured by </a:t>
            </a:r>
            <a:r>
              <a:rPr lang="en-US" altLang="en-US" b="1" u="sng" dirty="0" smtClean="0">
                <a:latin typeface="+mn-lt"/>
              </a:rPr>
              <a:t>informal reading assessments</a:t>
            </a:r>
            <a:r>
              <a:rPr lang="en-US" altLang="en-US" b="1" dirty="0" smtClean="0">
                <a:latin typeface="+mn-lt"/>
              </a:rPr>
              <a:t>.</a:t>
            </a:r>
          </a:p>
        </p:txBody>
      </p:sp>
    </p:spTree>
    <p:extLst>
      <p:ext uri="{BB962C8B-B14F-4D97-AF65-F5344CB8AC3E}">
        <p14:creationId xmlns:p14="http://schemas.microsoft.com/office/powerpoint/2010/main" val="7321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915400" cy="1020762"/>
          </a:xfrm>
        </p:spPr>
        <p:txBody>
          <a:bodyPr>
            <a:normAutofit/>
          </a:bodyPr>
          <a:lstStyle/>
          <a:p>
            <a:pPr algn="ctr"/>
            <a:r>
              <a:rPr lang="en-US" b="1" dirty="0"/>
              <a:t>Poll Everywhere Activity</a:t>
            </a:r>
          </a:p>
        </p:txBody>
      </p:sp>
      <p:sp>
        <p:nvSpPr>
          <p:cNvPr id="3" name="Content Placeholder 2"/>
          <p:cNvSpPr>
            <a:spLocks noGrp="1"/>
          </p:cNvSpPr>
          <p:nvPr>
            <p:ph idx="1"/>
          </p:nvPr>
        </p:nvSpPr>
        <p:spPr>
          <a:xfrm>
            <a:off x="681733" y="1788518"/>
            <a:ext cx="9611357" cy="3965617"/>
          </a:xfrm>
        </p:spPr>
        <p:txBody>
          <a:bodyPr>
            <a:normAutofit/>
          </a:bodyPr>
          <a:lstStyle/>
          <a:p>
            <a:pPr marL="0" indent="0">
              <a:buNone/>
            </a:pPr>
            <a:r>
              <a:rPr lang="en-US" i="1" dirty="0" smtClean="0"/>
              <a:t>Audience Texts: </a:t>
            </a:r>
          </a:p>
          <a:p>
            <a:pPr lvl="1"/>
            <a:r>
              <a:rPr lang="en-US" sz="3199" dirty="0"/>
              <a:t>To: 37607</a:t>
            </a:r>
          </a:p>
          <a:p>
            <a:pPr lvl="1"/>
            <a:r>
              <a:rPr lang="en-US" sz="3199" dirty="0"/>
              <a:t> Message: </a:t>
            </a:r>
            <a:r>
              <a:rPr lang="en-US" sz="3199" b="1" dirty="0">
                <a:solidFill>
                  <a:schemeClr val="accent2">
                    <a:lumMod val="50000"/>
                  </a:schemeClr>
                </a:solidFill>
              </a:rPr>
              <a:t>REBECCAMCINT510</a:t>
            </a:r>
          </a:p>
          <a:p>
            <a:pPr lvl="1"/>
            <a:r>
              <a:rPr lang="en-US" sz="1200" dirty="0">
                <a:hlinkClick r:id="rId2"/>
              </a:rPr>
              <a:t>https://www.polleverywhere.com/my/polls</a:t>
            </a:r>
            <a:endParaRPr lang="en-US" sz="1200" dirty="0"/>
          </a:p>
          <a:p>
            <a:pPr lvl="1"/>
            <a:endParaRPr lang="en-US" sz="3199" dirty="0"/>
          </a:p>
          <a:p>
            <a:pPr marL="0" indent="0">
              <a:buNone/>
            </a:pPr>
            <a:r>
              <a:rPr lang="en-US" i="1" dirty="0"/>
              <a:t>District </a:t>
            </a:r>
            <a:r>
              <a:rPr lang="en-US" i="1" dirty="0" smtClean="0"/>
              <a:t>Measurable Annual Goal Report</a:t>
            </a:r>
          </a:p>
          <a:p>
            <a:pPr marL="639943" indent="-457200"/>
            <a:r>
              <a:rPr lang="en-US" sz="2800" b="1" i="1" dirty="0">
                <a:solidFill>
                  <a:schemeClr val="accent2">
                    <a:lumMod val="50000"/>
                  </a:schemeClr>
                </a:solidFill>
              </a:rPr>
              <a:t>Measurable Annual Goals – Kent ISD</a:t>
            </a:r>
          </a:p>
        </p:txBody>
      </p:sp>
    </p:spTree>
    <p:extLst>
      <p:ext uri="{BB962C8B-B14F-4D97-AF65-F5344CB8AC3E}">
        <p14:creationId xmlns:p14="http://schemas.microsoft.com/office/powerpoint/2010/main" val="197198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5183" y="302467"/>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Benchmarks/Objectives</a:t>
            </a:r>
          </a:p>
        </p:txBody>
      </p:sp>
      <p:sp>
        <p:nvSpPr>
          <p:cNvPr id="3" name="Content Placeholder 2"/>
          <p:cNvSpPr>
            <a:spLocks noGrp="1"/>
          </p:cNvSpPr>
          <p:nvPr>
            <p:ph idx="1"/>
          </p:nvPr>
        </p:nvSpPr>
        <p:spPr>
          <a:xfrm>
            <a:off x="305183" y="1880315"/>
            <a:ext cx="11015347" cy="4055874"/>
          </a:xfrm>
        </p:spPr>
        <p:txBody>
          <a:bodyPr rtlCol="0">
            <a:normAutofit/>
          </a:bodyPr>
          <a:lstStyle/>
          <a:p>
            <a:pPr marL="0" indent="0">
              <a:buNone/>
              <a:defRPr/>
            </a:pPr>
            <a:r>
              <a:rPr lang="en-US" sz="2400" b="1" dirty="0" smtClean="0">
                <a:solidFill>
                  <a:srgbClr val="0070C0"/>
                </a:solidFill>
              </a:rPr>
              <a:t>Objectives or benchmarks are the intermediate steps that will assist the student in accomplishing the goal.</a:t>
            </a:r>
          </a:p>
          <a:p>
            <a:pPr marL="0" indent="0">
              <a:buNone/>
              <a:defRPr/>
            </a:pPr>
            <a:r>
              <a:rPr lang="en-US" sz="2000" b="1" dirty="0" smtClean="0"/>
              <a:t>	</a:t>
            </a:r>
            <a:r>
              <a:rPr lang="en-US" sz="2000" dirty="0" smtClean="0"/>
              <a:t>There are three options for writing benchmarks/objectives: </a:t>
            </a:r>
          </a:p>
          <a:p>
            <a:pPr marL="1524000" lvl="2" indent="-609600">
              <a:buFontTx/>
              <a:buAutoNum type="arabicPeriod"/>
              <a:defRPr/>
            </a:pPr>
            <a:r>
              <a:rPr lang="en-US" sz="2000" dirty="0" smtClean="0"/>
              <a:t>Write measurable goals with a number of separate but relevant measurable </a:t>
            </a:r>
            <a:r>
              <a:rPr lang="en-US" sz="2000" b="1" dirty="0" smtClean="0"/>
              <a:t>objectives</a:t>
            </a:r>
            <a:r>
              <a:rPr lang="en-US" sz="2000" dirty="0" smtClean="0"/>
              <a:t>.</a:t>
            </a:r>
          </a:p>
          <a:p>
            <a:pPr marL="1524000" lvl="2" indent="-609600">
              <a:buFontTx/>
              <a:buAutoNum type="arabicPeriod"/>
              <a:defRPr/>
            </a:pPr>
            <a:r>
              <a:rPr lang="en-US" sz="2000" dirty="0" smtClean="0"/>
              <a:t>Write measurable goals with a number of time-limited </a:t>
            </a:r>
            <a:r>
              <a:rPr lang="en-US" sz="2000" b="1" dirty="0" smtClean="0"/>
              <a:t>benchmarks</a:t>
            </a:r>
            <a:r>
              <a:rPr lang="en-US" sz="2000" dirty="0" smtClean="0"/>
              <a:t> for the goals.</a:t>
            </a:r>
          </a:p>
          <a:p>
            <a:pPr marL="1524000" lvl="2" indent="-609600">
              <a:buFontTx/>
              <a:buAutoNum type="arabicPeriod"/>
              <a:defRPr/>
            </a:pPr>
            <a:r>
              <a:rPr lang="en-US" sz="2000" dirty="0" smtClean="0"/>
              <a:t>Use a </a:t>
            </a:r>
            <a:r>
              <a:rPr lang="en-US" sz="2000" b="1" dirty="0" smtClean="0"/>
              <a:t>combination </a:t>
            </a:r>
            <a:r>
              <a:rPr lang="en-US" sz="2000" dirty="0" smtClean="0"/>
              <a:t>of the previous listed options.</a:t>
            </a:r>
          </a:p>
          <a:p>
            <a:pPr>
              <a:defRPr/>
            </a:pPr>
            <a:endParaRPr lang="en-US" dirty="0" smtClean="0"/>
          </a:p>
        </p:txBody>
      </p:sp>
    </p:spTree>
    <p:extLst>
      <p:ext uri="{BB962C8B-B14F-4D97-AF65-F5344CB8AC3E}">
        <p14:creationId xmlns:p14="http://schemas.microsoft.com/office/powerpoint/2010/main" val="208858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0761"/>
            <a:ext cx="10058400" cy="758780"/>
          </a:xfrm>
        </p:spPr>
        <p:txBody>
          <a:bodyPr rtlCol="0">
            <a:normAutofit/>
          </a:bodyPr>
          <a:lstStyle/>
          <a:p>
            <a:pPr>
              <a:defRPr/>
            </a:pPr>
            <a:r>
              <a:rPr lang="en-US" sz="3200" dirty="0" smtClean="0">
                <a:effectLst>
                  <a:outerShdw blurRad="38100" dist="38100" dir="2700000" algn="tl">
                    <a:srgbClr val="000000">
                      <a:alpha val="43137"/>
                    </a:srgbClr>
                  </a:outerShdw>
                </a:effectLst>
              </a:rPr>
              <a:t>Procedural </a:t>
            </a:r>
            <a:r>
              <a:rPr lang="en-US" sz="3200" dirty="0">
                <a:effectLst>
                  <a:outerShdw blurRad="38100" dist="38100" dir="2700000" algn="tl">
                    <a:srgbClr val="000000">
                      <a:alpha val="43137"/>
                    </a:srgbClr>
                  </a:outerShdw>
                </a:effectLst>
              </a:rPr>
              <a:t>Safeguards: </a:t>
            </a:r>
            <a:r>
              <a:rPr lang="en-US" sz="3200" b="1" u="sng" dirty="0" smtClean="0">
                <a:effectLst>
                  <a:outerShdw blurRad="38100" dist="38100" dir="2700000" algn="tl">
                    <a:srgbClr val="000000">
                      <a:alpha val="43137"/>
                    </a:srgbClr>
                  </a:outerShdw>
                </a:effectLst>
              </a:rPr>
              <a:t>Special Circumstances</a:t>
            </a:r>
            <a:endParaRPr lang="en-US" sz="32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4219" y="1635618"/>
            <a:ext cx="11077977" cy="4447504"/>
          </a:xfrm>
        </p:spPr>
        <p:txBody>
          <a:bodyPr rtlCol="0">
            <a:normAutofit fontScale="92500" lnSpcReduction="10000"/>
          </a:bodyPr>
          <a:lstStyle/>
          <a:p>
            <a:pPr>
              <a:lnSpc>
                <a:spcPct val="80000"/>
              </a:lnSpc>
              <a:buNone/>
              <a:defRPr/>
            </a:pPr>
            <a:r>
              <a:rPr lang="en-US" sz="2400" b="1" dirty="0" smtClean="0">
                <a:solidFill>
                  <a:srgbClr val="0070C0"/>
                </a:solidFill>
              </a:rPr>
              <a:t>Procedural Safeguards Must Also be Provided:</a:t>
            </a:r>
          </a:p>
          <a:p>
            <a:pPr>
              <a:lnSpc>
                <a:spcPct val="80000"/>
              </a:lnSpc>
              <a:buNone/>
              <a:defRPr/>
            </a:pPr>
            <a:endParaRPr lang="en-US" sz="800" b="1" dirty="0" smtClean="0">
              <a:solidFill>
                <a:schemeClr val="bg1"/>
              </a:solidFill>
            </a:endParaRPr>
          </a:p>
          <a:p>
            <a:pPr>
              <a:lnSpc>
                <a:spcPct val="80000"/>
              </a:lnSpc>
              <a:buFont typeface="Arial" panose="020B0604020202020204" pitchFamily="34" charset="0"/>
              <a:buChar char="•"/>
              <a:defRPr/>
            </a:pPr>
            <a:r>
              <a:rPr lang="en-US" sz="2000" dirty="0" smtClean="0"/>
              <a:t> At time of </a:t>
            </a:r>
            <a:r>
              <a:rPr lang="en-US" sz="2000" u="sng" dirty="0" smtClean="0"/>
              <a:t>initial referral </a:t>
            </a:r>
            <a:r>
              <a:rPr lang="en-US" sz="2000" dirty="0" smtClean="0"/>
              <a:t>or parent </a:t>
            </a:r>
            <a:r>
              <a:rPr lang="en-US" sz="2000" u="sng" dirty="0" smtClean="0"/>
              <a:t>request for evaluation</a:t>
            </a:r>
          </a:p>
          <a:p>
            <a:pPr>
              <a:lnSpc>
                <a:spcPct val="80000"/>
              </a:lnSpc>
              <a:buFont typeface="Arial" panose="020B0604020202020204" pitchFamily="34" charset="0"/>
              <a:buChar char="•"/>
              <a:defRPr/>
            </a:pPr>
            <a:endParaRPr lang="en-US" sz="800" u="sng" dirty="0" smtClean="0"/>
          </a:p>
          <a:p>
            <a:pPr>
              <a:lnSpc>
                <a:spcPct val="80000"/>
              </a:lnSpc>
              <a:buFont typeface="Arial" panose="020B0604020202020204" pitchFamily="34" charset="0"/>
              <a:buChar char="•"/>
              <a:defRPr/>
            </a:pPr>
            <a:r>
              <a:rPr lang="en-US" sz="2000" dirty="0" smtClean="0"/>
              <a:t> Upon </a:t>
            </a:r>
            <a:r>
              <a:rPr lang="en-US" sz="2000" u="sng" dirty="0" smtClean="0"/>
              <a:t>parent request </a:t>
            </a:r>
            <a:r>
              <a:rPr lang="en-US" sz="2000" dirty="0" smtClean="0"/>
              <a:t>for procedural safeguards or “rights”</a:t>
            </a:r>
          </a:p>
          <a:p>
            <a:pPr>
              <a:lnSpc>
                <a:spcPct val="80000"/>
              </a:lnSpc>
              <a:buFont typeface="Arial" panose="020B0604020202020204" pitchFamily="34" charset="0"/>
              <a:buChar char="•"/>
              <a:defRPr/>
            </a:pPr>
            <a:endParaRPr lang="en-US" sz="800" dirty="0" smtClean="0"/>
          </a:p>
          <a:p>
            <a:pPr>
              <a:lnSpc>
                <a:spcPct val="80000"/>
              </a:lnSpc>
              <a:buFont typeface="Arial" panose="020B0604020202020204" pitchFamily="34" charset="0"/>
              <a:buChar char="•"/>
              <a:defRPr/>
            </a:pPr>
            <a:r>
              <a:rPr lang="en-US" sz="2000" dirty="0" smtClean="0"/>
              <a:t> Upon </a:t>
            </a:r>
            <a:r>
              <a:rPr lang="en-US" sz="2000" u="sng" dirty="0" smtClean="0"/>
              <a:t>first complaint </a:t>
            </a:r>
            <a:r>
              <a:rPr lang="en-US" sz="2000" dirty="0" smtClean="0"/>
              <a:t>or hearing in a school year</a:t>
            </a:r>
          </a:p>
          <a:p>
            <a:pPr>
              <a:lnSpc>
                <a:spcPct val="80000"/>
              </a:lnSpc>
              <a:buFont typeface="Arial" panose="020B0604020202020204" pitchFamily="34" charset="0"/>
              <a:buChar char="•"/>
              <a:defRPr/>
            </a:pPr>
            <a:endParaRPr lang="en-US" sz="800" dirty="0" smtClean="0"/>
          </a:p>
          <a:p>
            <a:pPr>
              <a:lnSpc>
                <a:spcPct val="80000"/>
              </a:lnSpc>
              <a:buFont typeface="Arial" panose="020B0604020202020204" pitchFamily="34" charset="0"/>
              <a:buChar char="•"/>
              <a:defRPr/>
            </a:pPr>
            <a:r>
              <a:rPr lang="en-US" sz="2000" dirty="0" smtClean="0"/>
              <a:t> On/before the date the decision is made to change placement due to a disciplinary incident.</a:t>
            </a:r>
          </a:p>
          <a:p>
            <a:pPr lvl="1">
              <a:lnSpc>
                <a:spcPct val="80000"/>
              </a:lnSpc>
              <a:buFont typeface="Arial" panose="020B0604020202020204" pitchFamily="34" charset="0"/>
              <a:buChar char="•"/>
              <a:defRPr/>
            </a:pPr>
            <a:r>
              <a:rPr lang="en-US" sz="1900" dirty="0" smtClean="0">
                <a:solidFill>
                  <a:schemeClr val="tx1"/>
                </a:solidFill>
              </a:rPr>
              <a:t>More than 10 consecutive days</a:t>
            </a:r>
          </a:p>
          <a:p>
            <a:pPr lvl="1">
              <a:lnSpc>
                <a:spcPct val="80000"/>
              </a:lnSpc>
              <a:buFont typeface="Arial" panose="020B0604020202020204" pitchFamily="34" charset="0"/>
              <a:buChar char="•"/>
              <a:defRPr/>
            </a:pPr>
            <a:r>
              <a:rPr lang="en-US" sz="1900" dirty="0" smtClean="0">
                <a:solidFill>
                  <a:schemeClr val="tx1"/>
                </a:solidFill>
              </a:rPr>
              <a:t>Pattern of removals</a:t>
            </a:r>
          </a:p>
          <a:p>
            <a:pPr>
              <a:defRPr/>
            </a:pPr>
            <a:endParaRPr lang="en-US" dirty="0" smtClean="0"/>
          </a:p>
          <a:p>
            <a:pPr marL="457200" lvl="1" indent="0" algn="ctr">
              <a:buNone/>
              <a:defRPr/>
            </a:pPr>
            <a:r>
              <a:rPr lang="en-US" sz="2800" b="1" dirty="0" smtClean="0">
                <a:solidFill>
                  <a:srgbClr val="FF0000"/>
                </a:solidFill>
              </a:rPr>
              <a:t>DOCUMENT, DOCUMENT, DOCUMENT!!!</a:t>
            </a:r>
            <a:endParaRPr lang="en-US" sz="2800" b="1" dirty="0">
              <a:solidFill>
                <a:srgbClr val="FF0000"/>
              </a:solidFill>
            </a:endParaRPr>
          </a:p>
        </p:txBody>
      </p:sp>
    </p:spTree>
    <p:extLst>
      <p:ext uri="{BB962C8B-B14F-4D97-AF65-F5344CB8AC3E}">
        <p14:creationId xmlns:p14="http://schemas.microsoft.com/office/powerpoint/2010/main" val="3945547633"/>
      </p:ext>
    </p:extLst>
  </p:cSld>
  <p:clrMapOvr>
    <a:masterClrMapping/>
  </p:clrMapOvr>
  <p:transition spd="med">
    <p:fade thruBlk="1"/>
    <p:sndAc>
      <p:stSnd>
        <p:snd r:embed="rId2" name="whoosh.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33306" y="682579"/>
            <a:ext cx="8229600" cy="718905"/>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Performance Criteria</a:t>
            </a:r>
          </a:p>
        </p:txBody>
      </p:sp>
      <p:sp>
        <p:nvSpPr>
          <p:cNvPr id="53251" name="Rectangle 3"/>
          <p:cNvSpPr>
            <a:spLocks noGrp="1" noChangeArrowheads="1"/>
          </p:cNvSpPr>
          <p:nvPr>
            <p:ph idx="1"/>
          </p:nvPr>
        </p:nvSpPr>
        <p:spPr>
          <a:xfrm>
            <a:off x="347730" y="1931832"/>
            <a:ext cx="10998557" cy="4445522"/>
          </a:xfrm>
        </p:spPr>
        <p:txBody>
          <a:bodyPr>
            <a:normAutofit/>
          </a:bodyPr>
          <a:lstStyle/>
          <a:p>
            <a:pPr marL="0" indent="0" eaLnBrk="1" hangingPunct="1">
              <a:lnSpc>
                <a:spcPct val="150000"/>
              </a:lnSpc>
              <a:buNone/>
            </a:pPr>
            <a:r>
              <a:rPr lang="en-US" altLang="en-US" sz="2000" dirty="0" smtClean="0"/>
              <a:t>When determining the performance criteria for evaluating the measurable goals and benchmarks/objectives, you must consider the </a:t>
            </a:r>
            <a:r>
              <a:rPr lang="en-US" altLang="en-US" sz="2000" dirty="0" smtClean="0">
                <a:solidFill>
                  <a:srgbClr val="0070C0"/>
                </a:solidFill>
              </a:rPr>
              <a:t>target rate or frequency </a:t>
            </a:r>
            <a:r>
              <a:rPr lang="en-US" altLang="en-US" sz="2000" dirty="0" smtClean="0"/>
              <a:t>for the student to perform when working toward the attainment of the goal.</a:t>
            </a:r>
          </a:p>
          <a:p>
            <a:pPr marL="0" indent="0" eaLnBrk="1" hangingPunct="1">
              <a:lnSpc>
                <a:spcPct val="150000"/>
              </a:lnSpc>
              <a:buNone/>
            </a:pPr>
            <a:endParaRPr lang="en-US" altLang="en-US" sz="2000" dirty="0" smtClean="0"/>
          </a:p>
          <a:p>
            <a:pPr lvl="1"/>
            <a:r>
              <a:rPr lang="en-US" altLang="en-US" sz="2000" dirty="0" smtClean="0"/>
              <a:t>What will </a:t>
            </a:r>
            <a:r>
              <a:rPr lang="en-US" altLang="en-US" sz="2000" dirty="0" smtClean="0">
                <a:solidFill>
                  <a:srgbClr val="0070C0"/>
                </a:solidFill>
              </a:rPr>
              <a:t>mastery</a:t>
            </a:r>
            <a:r>
              <a:rPr lang="en-US" altLang="en-US" sz="2000" dirty="0" smtClean="0">
                <a:solidFill>
                  <a:schemeClr val="accent1"/>
                </a:solidFill>
              </a:rPr>
              <a:t> </a:t>
            </a:r>
            <a:r>
              <a:rPr lang="en-US" altLang="en-US" sz="2000" dirty="0" smtClean="0"/>
              <a:t>look like for this student?</a:t>
            </a:r>
          </a:p>
          <a:p>
            <a:pPr lvl="2"/>
            <a:r>
              <a:rPr lang="en-US" altLang="en-US" sz="2000" dirty="0" smtClean="0"/>
              <a:t>4 out of 5</a:t>
            </a:r>
          </a:p>
          <a:p>
            <a:pPr lvl="2"/>
            <a:r>
              <a:rPr lang="en-US" altLang="en-US" sz="2000" dirty="0" smtClean="0"/>
              <a:t>8 out of 10</a:t>
            </a:r>
          </a:p>
          <a:p>
            <a:pPr lvl="2"/>
            <a:r>
              <a:rPr lang="en-US" altLang="en-US" sz="2000" dirty="0" smtClean="0"/>
              <a:t>80%</a:t>
            </a:r>
          </a:p>
        </p:txBody>
      </p:sp>
    </p:spTree>
    <p:extLst>
      <p:ext uri="{BB962C8B-B14F-4D97-AF65-F5344CB8AC3E}">
        <p14:creationId xmlns:p14="http://schemas.microsoft.com/office/powerpoint/2010/main" val="4230973187"/>
      </p:ext>
    </p:extLst>
  </p:cSld>
  <p:clrMapOvr>
    <a:masterClrMapping/>
  </p:clrMapOvr>
  <p:transition spd="med">
    <p:wipe/>
    <p:sndAc>
      <p:stSnd>
        <p:snd r:embed="rId3" name="whoosh.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3917" y="264987"/>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Evaluation Procedure</a:t>
            </a:r>
          </a:p>
        </p:txBody>
      </p:sp>
      <p:sp>
        <p:nvSpPr>
          <p:cNvPr id="51203" name="Rectangle 3"/>
          <p:cNvSpPr>
            <a:spLocks noGrp="1" noChangeArrowheads="1"/>
          </p:cNvSpPr>
          <p:nvPr>
            <p:ph idx="1"/>
          </p:nvPr>
        </p:nvSpPr>
        <p:spPr>
          <a:xfrm>
            <a:off x="386366" y="2137893"/>
            <a:ext cx="10152680" cy="3172661"/>
          </a:xfrm>
        </p:spPr>
        <p:txBody>
          <a:bodyPr>
            <a:normAutofit/>
          </a:bodyPr>
          <a:lstStyle/>
          <a:p>
            <a:pPr marL="0" indent="0" eaLnBrk="1" hangingPunct="1">
              <a:lnSpc>
                <a:spcPct val="150000"/>
              </a:lnSpc>
              <a:buNone/>
            </a:pPr>
            <a:r>
              <a:rPr lang="en-US" altLang="en-US" sz="2000" dirty="0" smtClean="0"/>
              <a:t>An evaluation procedure formulates a data collection strategy that reflects the student’s progress toward mastery of the measurable goals and benchmarks/objectives by identifying the </a:t>
            </a:r>
            <a:r>
              <a:rPr lang="en-US" altLang="en-US" sz="2000" dirty="0" smtClean="0">
                <a:solidFill>
                  <a:srgbClr val="0070C0"/>
                </a:solidFill>
              </a:rPr>
              <a:t>method</a:t>
            </a:r>
            <a:r>
              <a:rPr lang="en-US" altLang="en-US" sz="2000" dirty="0" smtClean="0">
                <a:solidFill>
                  <a:schemeClr val="accent1"/>
                </a:solidFill>
              </a:rPr>
              <a:t> </a:t>
            </a:r>
            <a:r>
              <a:rPr lang="en-US" altLang="en-US" sz="2000" dirty="0" smtClean="0"/>
              <a:t>the teacher or service provider will use </a:t>
            </a:r>
            <a:r>
              <a:rPr lang="en-US" altLang="en-US" sz="2000" dirty="0" smtClean="0">
                <a:solidFill>
                  <a:srgbClr val="0070C0"/>
                </a:solidFill>
              </a:rPr>
              <a:t>to assess progress.</a:t>
            </a:r>
          </a:p>
          <a:p>
            <a:pPr marL="0" indent="0" eaLnBrk="1" hangingPunct="1">
              <a:lnSpc>
                <a:spcPct val="150000"/>
              </a:lnSpc>
              <a:buNone/>
            </a:pPr>
            <a:endParaRPr lang="en-US" altLang="en-US" sz="2000" dirty="0" smtClean="0"/>
          </a:p>
          <a:p>
            <a:pPr lvl="1">
              <a:lnSpc>
                <a:spcPct val="150000"/>
              </a:lnSpc>
            </a:pPr>
            <a:r>
              <a:rPr lang="en-US" altLang="en-US" sz="2000" dirty="0" smtClean="0">
                <a:solidFill>
                  <a:srgbClr val="0070C0"/>
                </a:solidFill>
              </a:rPr>
              <a:t>How will you measure </a:t>
            </a:r>
            <a:r>
              <a:rPr lang="en-US" altLang="en-US" sz="2000" dirty="0" smtClean="0"/>
              <a:t>mastery of 4 out of 5, 8 out of 10 or 80%</a:t>
            </a:r>
          </a:p>
          <a:p>
            <a:pPr algn="ctr" eaLnBrk="1" hangingPunct="1"/>
            <a:endParaRPr lang="en-US" altLang="en-US" dirty="0" smtClean="0"/>
          </a:p>
        </p:txBody>
      </p:sp>
    </p:spTree>
    <p:extLst>
      <p:ext uri="{BB962C8B-B14F-4D97-AF65-F5344CB8AC3E}">
        <p14:creationId xmlns:p14="http://schemas.microsoft.com/office/powerpoint/2010/main" val="332966999"/>
      </p:ext>
    </p:extLst>
  </p:cSld>
  <p:clrMapOvr>
    <a:masterClrMapping/>
  </p:clrMapOvr>
  <p:transition spd="med">
    <p:wipe/>
    <p:sndAc>
      <p:stSnd>
        <p:snd r:embed="rId3" name="whoosh.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0691" y="250952"/>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Schedule of Evaluation</a:t>
            </a:r>
          </a:p>
        </p:txBody>
      </p:sp>
      <p:sp>
        <p:nvSpPr>
          <p:cNvPr id="54275" name="Rectangle 3"/>
          <p:cNvSpPr>
            <a:spLocks noGrp="1" noChangeArrowheads="1"/>
          </p:cNvSpPr>
          <p:nvPr>
            <p:ph idx="1"/>
          </p:nvPr>
        </p:nvSpPr>
        <p:spPr>
          <a:xfrm>
            <a:off x="279373" y="1684605"/>
            <a:ext cx="10599311" cy="4199255"/>
          </a:xfrm>
        </p:spPr>
        <p:txBody>
          <a:bodyPr>
            <a:noAutofit/>
          </a:bodyPr>
          <a:lstStyle/>
          <a:p>
            <a:pPr marL="0" indent="0" eaLnBrk="1" hangingPunct="1">
              <a:lnSpc>
                <a:spcPct val="150000"/>
              </a:lnSpc>
              <a:buNone/>
            </a:pPr>
            <a:r>
              <a:rPr lang="en-US" altLang="en-US" sz="2000" dirty="0" smtClean="0">
                <a:solidFill>
                  <a:srgbClr val="0070C0"/>
                </a:solidFill>
              </a:rPr>
              <a:t>How often you will measure the student’s progress </a:t>
            </a:r>
            <a:r>
              <a:rPr lang="en-US" altLang="en-US" sz="2000" dirty="0" smtClean="0"/>
              <a:t>toward mastery of each goal, benchmark or objective</a:t>
            </a:r>
          </a:p>
          <a:p>
            <a:pPr marL="0" indent="0" eaLnBrk="1" hangingPunct="1">
              <a:lnSpc>
                <a:spcPct val="150000"/>
              </a:lnSpc>
              <a:buNone/>
            </a:pPr>
            <a:endParaRPr lang="en-US" altLang="en-US" sz="2000" dirty="0" smtClean="0"/>
          </a:p>
          <a:p>
            <a:pPr lvl="1">
              <a:lnSpc>
                <a:spcPct val="150000"/>
              </a:lnSpc>
            </a:pPr>
            <a:r>
              <a:rPr lang="en-US" altLang="en-US" sz="2000" dirty="0" smtClean="0"/>
              <a:t>Daily, weekly, monthly</a:t>
            </a:r>
          </a:p>
          <a:p>
            <a:pPr lvl="1">
              <a:lnSpc>
                <a:spcPct val="150000"/>
              </a:lnSpc>
            </a:pPr>
            <a:r>
              <a:rPr lang="en-US" altLang="en-US" sz="2000" dirty="0" smtClean="0">
                <a:solidFill>
                  <a:srgbClr val="0070C0"/>
                </a:solidFill>
              </a:rPr>
              <a:t>How often </a:t>
            </a:r>
            <a:r>
              <a:rPr lang="en-US" altLang="en-US" sz="2000" dirty="0" smtClean="0"/>
              <a:t>will you use the measurement tool to measure mastery 4 out of 5, 8 out of 10 or 80%</a:t>
            </a:r>
          </a:p>
          <a:p>
            <a:pPr marL="457200" lvl="1" indent="0">
              <a:lnSpc>
                <a:spcPct val="150000"/>
              </a:lnSpc>
              <a:buNone/>
            </a:pPr>
            <a:endParaRPr lang="en-US" altLang="en-US" sz="2000" dirty="0" smtClean="0"/>
          </a:p>
          <a:p>
            <a:pPr marL="0" indent="0">
              <a:buNone/>
            </a:pPr>
            <a:r>
              <a:rPr lang="en-US" altLang="en-US" sz="2000" dirty="0">
                <a:solidFill>
                  <a:srgbClr val="0070C0"/>
                </a:solidFill>
              </a:rPr>
              <a:t>Must document </a:t>
            </a:r>
            <a:r>
              <a:rPr lang="en-US" altLang="en-US" sz="2000" dirty="0" smtClean="0">
                <a:solidFill>
                  <a:srgbClr val="0070C0"/>
                </a:solidFill>
              </a:rPr>
              <a:t>and keep record of the </a:t>
            </a:r>
            <a:r>
              <a:rPr lang="en-US" altLang="en-US" sz="2000" dirty="0">
                <a:solidFill>
                  <a:srgbClr val="0070C0"/>
                </a:solidFill>
              </a:rPr>
              <a:t>data </a:t>
            </a:r>
            <a:r>
              <a:rPr lang="en-US" altLang="en-US" sz="2000" dirty="0" smtClean="0">
                <a:solidFill>
                  <a:srgbClr val="0070C0"/>
                </a:solidFill>
              </a:rPr>
              <a:t>collected!!</a:t>
            </a:r>
          </a:p>
        </p:txBody>
      </p:sp>
    </p:spTree>
    <p:extLst>
      <p:ext uri="{BB962C8B-B14F-4D97-AF65-F5344CB8AC3E}">
        <p14:creationId xmlns:p14="http://schemas.microsoft.com/office/powerpoint/2010/main" val="1199694677"/>
      </p:ext>
    </p:extLst>
  </p:cSld>
  <p:clrMapOvr>
    <a:masterClrMapping/>
  </p:clrMapOvr>
  <p:transition spd="med">
    <p:wipe/>
    <p:sndAc>
      <p:stSnd>
        <p:snd r:embed="rId3" name="whoosh.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98469" y="212315"/>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Progress Reports</a:t>
            </a:r>
          </a:p>
        </p:txBody>
      </p:sp>
      <p:sp>
        <p:nvSpPr>
          <p:cNvPr id="1004547" name="Rectangle 3"/>
          <p:cNvSpPr>
            <a:spLocks noGrp="1" noChangeArrowheads="1"/>
          </p:cNvSpPr>
          <p:nvPr>
            <p:ph idx="1"/>
          </p:nvPr>
        </p:nvSpPr>
        <p:spPr>
          <a:xfrm>
            <a:off x="298468" y="1964027"/>
            <a:ext cx="9373565" cy="4140559"/>
          </a:xfrm>
        </p:spPr>
        <p:txBody>
          <a:bodyPr rtlCol="0">
            <a:normAutofit/>
          </a:bodyPr>
          <a:lstStyle/>
          <a:p>
            <a:pPr>
              <a:lnSpc>
                <a:spcPct val="100000"/>
              </a:lnSpc>
              <a:defRPr/>
            </a:pPr>
            <a:r>
              <a:rPr lang="en-US" sz="2000" b="1" dirty="0" smtClean="0"/>
              <a:t>Progress on goals must be reported with </a:t>
            </a:r>
            <a:r>
              <a:rPr lang="en-US" sz="2000" b="1" dirty="0"/>
              <a:t>same frequency as general education </a:t>
            </a:r>
            <a:r>
              <a:rPr lang="en-US" sz="2000" b="1" dirty="0" smtClean="0"/>
              <a:t>students receive report </a:t>
            </a:r>
            <a:r>
              <a:rPr lang="en-US" sz="2000" b="1" dirty="0"/>
              <a:t>cards.</a:t>
            </a:r>
          </a:p>
          <a:p>
            <a:pPr>
              <a:lnSpc>
                <a:spcPct val="150000"/>
              </a:lnSpc>
              <a:defRPr/>
            </a:pPr>
            <a:r>
              <a:rPr lang="en-US" sz="2000" b="1" dirty="0"/>
              <a:t>Must report on all goals/objectives on current IEP Team report.</a:t>
            </a:r>
          </a:p>
          <a:p>
            <a:pPr>
              <a:lnSpc>
                <a:spcPct val="150000"/>
              </a:lnSpc>
              <a:defRPr/>
            </a:pPr>
            <a:r>
              <a:rPr lang="en-US" sz="2000" b="1" dirty="0"/>
              <a:t>Assure that reporting is accessible upon </a:t>
            </a:r>
            <a:r>
              <a:rPr lang="en-US" sz="2000" b="1" dirty="0" smtClean="0"/>
              <a:t>demand</a:t>
            </a:r>
          </a:p>
          <a:p>
            <a:pPr>
              <a:lnSpc>
                <a:spcPct val="150000"/>
              </a:lnSpc>
              <a:defRPr/>
            </a:pPr>
            <a:r>
              <a:rPr lang="en-US" sz="2000" b="1" dirty="0" smtClean="0"/>
              <a:t>Progress report will include a summary of data collected during the scheduled progress monitoring</a:t>
            </a:r>
            <a:endParaRPr lang="en-US" sz="2000" b="1" dirty="0"/>
          </a:p>
          <a:p>
            <a:pPr>
              <a:defRPr/>
            </a:pPr>
            <a:endParaRPr lang="en-US" sz="2800" dirty="0"/>
          </a:p>
        </p:txBody>
      </p:sp>
    </p:spTree>
    <p:extLst>
      <p:ext uri="{BB962C8B-B14F-4D97-AF65-F5344CB8AC3E}">
        <p14:creationId xmlns:p14="http://schemas.microsoft.com/office/powerpoint/2010/main" val="1725957199"/>
      </p:ext>
    </p:extLst>
  </p:cSld>
  <p:clrMapOvr>
    <a:masterClrMapping/>
  </p:clrMapOvr>
  <p:transition spd="med">
    <p:wipe/>
    <p:sndAc>
      <p:stSnd>
        <p:snd r:embed="rId3" name="whoosh.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b="1" dirty="0" smtClean="0">
                <a:effectLst>
                  <a:outerShdw blurRad="38100" dist="38100" dir="2700000" algn="tl">
                    <a:srgbClr val="000000">
                      <a:alpha val="43137"/>
                    </a:srgbClr>
                  </a:outerShdw>
                </a:effectLst>
              </a:rPr>
              <a:t>Ongoing Data Collection</a:t>
            </a:r>
          </a:p>
        </p:txBody>
      </p:sp>
      <p:sp>
        <p:nvSpPr>
          <p:cNvPr id="56323" name="Rectangle 3"/>
          <p:cNvSpPr>
            <a:spLocks noGrp="1" noChangeArrowheads="1"/>
          </p:cNvSpPr>
          <p:nvPr>
            <p:ph idx="1"/>
          </p:nvPr>
        </p:nvSpPr>
        <p:spPr>
          <a:xfrm>
            <a:off x="855785" y="2133599"/>
            <a:ext cx="8458200" cy="3893713"/>
          </a:xfrm>
        </p:spPr>
        <p:txBody>
          <a:bodyPr>
            <a:normAutofit/>
          </a:bodyPr>
          <a:lstStyle/>
          <a:p>
            <a:pPr eaLnBrk="1" hangingPunct="1">
              <a:lnSpc>
                <a:spcPct val="150000"/>
              </a:lnSpc>
            </a:pPr>
            <a:r>
              <a:rPr lang="en-US" altLang="en-US" sz="2000" b="1" dirty="0" smtClean="0"/>
              <a:t>Facilitates instructional planning</a:t>
            </a:r>
          </a:p>
          <a:p>
            <a:pPr eaLnBrk="1" hangingPunct="1">
              <a:lnSpc>
                <a:spcPct val="150000"/>
              </a:lnSpc>
            </a:pPr>
            <a:r>
              <a:rPr lang="en-US" altLang="en-US" sz="2000" b="1" dirty="0" smtClean="0"/>
              <a:t>Helps determine if instructional strategies are working</a:t>
            </a:r>
          </a:p>
          <a:p>
            <a:pPr eaLnBrk="1" hangingPunct="1">
              <a:lnSpc>
                <a:spcPct val="150000"/>
              </a:lnSpc>
            </a:pPr>
            <a:r>
              <a:rPr lang="en-US" altLang="en-US" sz="2000" b="1" dirty="0" smtClean="0"/>
              <a:t>Facilitates communication between IEP Team members</a:t>
            </a:r>
          </a:p>
          <a:p>
            <a:pPr eaLnBrk="1" hangingPunct="1">
              <a:lnSpc>
                <a:spcPct val="150000"/>
              </a:lnSpc>
            </a:pPr>
            <a:r>
              <a:rPr lang="en-US" altLang="en-US" sz="2000" b="1" dirty="0" smtClean="0"/>
              <a:t>Gives direction for setting future IEP goals</a:t>
            </a:r>
          </a:p>
          <a:p>
            <a:pPr eaLnBrk="1" hangingPunct="1">
              <a:lnSpc>
                <a:spcPct val="150000"/>
              </a:lnSpc>
            </a:pPr>
            <a:r>
              <a:rPr lang="en-US" altLang="en-US" sz="2000" b="1" dirty="0" smtClean="0"/>
              <a:t>Assists in making placement and ESY decisions</a:t>
            </a:r>
          </a:p>
        </p:txBody>
      </p:sp>
    </p:spTree>
    <p:extLst>
      <p:ext uri="{BB962C8B-B14F-4D97-AF65-F5344CB8AC3E}">
        <p14:creationId xmlns:p14="http://schemas.microsoft.com/office/powerpoint/2010/main" val="1431940215"/>
      </p:ext>
    </p:extLst>
  </p:cSld>
  <p:clrMapOvr>
    <a:masterClrMapping/>
  </p:clrMapOvr>
  <p:transition spd="med">
    <p:wipe/>
    <p:sndAc>
      <p:stSnd>
        <p:snd r:embed="rId3" name="whoosh.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8967" y="224038"/>
            <a:ext cx="9613861" cy="1080938"/>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Who Should Collect Data?</a:t>
            </a:r>
          </a:p>
        </p:txBody>
      </p:sp>
      <p:sp>
        <p:nvSpPr>
          <p:cNvPr id="57347" name="Rectangle 3"/>
          <p:cNvSpPr>
            <a:spLocks noGrp="1" noChangeArrowheads="1"/>
          </p:cNvSpPr>
          <p:nvPr>
            <p:ph idx="1"/>
          </p:nvPr>
        </p:nvSpPr>
        <p:spPr>
          <a:xfrm>
            <a:off x="682580" y="1880315"/>
            <a:ext cx="6955005" cy="4327301"/>
          </a:xfrm>
        </p:spPr>
        <p:txBody>
          <a:bodyPr>
            <a:normAutofit/>
          </a:bodyPr>
          <a:lstStyle/>
          <a:p>
            <a:pPr eaLnBrk="1" hangingPunct="1"/>
            <a:r>
              <a:rPr lang="en-US" altLang="en-US" sz="2000" b="1" dirty="0" smtClean="0"/>
              <a:t>Special Education Teacher</a:t>
            </a:r>
          </a:p>
          <a:p>
            <a:pPr eaLnBrk="1" hangingPunct="1"/>
            <a:r>
              <a:rPr lang="en-US" altLang="en-US" sz="2000" b="1" dirty="0" smtClean="0"/>
              <a:t>General Education Teacher</a:t>
            </a:r>
          </a:p>
          <a:p>
            <a:pPr eaLnBrk="1" hangingPunct="1"/>
            <a:r>
              <a:rPr lang="en-US" altLang="en-US" sz="2000" b="1" dirty="0" smtClean="0"/>
              <a:t>School Social Worker</a:t>
            </a:r>
          </a:p>
          <a:p>
            <a:pPr eaLnBrk="1" hangingPunct="1"/>
            <a:r>
              <a:rPr lang="en-US" altLang="en-US" sz="2000" b="1" dirty="0" smtClean="0"/>
              <a:t>Occupational Therapist</a:t>
            </a:r>
          </a:p>
          <a:p>
            <a:pPr eaLnBrk="1" hangingPunct="1"/>
            <a:r>
              <a:rPr lang="en-US" altLang="en-US" sz="2000" b="1" dirty="0" smtClean="0"/>
              <a:t>Physical Therapist</a:t>
            </a:r>
          </a:p>
          <a:p>
            <a:pPr eaLnBrk="1" hangingPunct="1"/>
            <a:r>
              <a:rPr lang="en-US" altLang="en-US" sz="2000" b="1" dirty="0" smtClean="0"/>
              <a:t>Speech/Language Pathologist</a:t>
            </a:r>
          </a:p>
          <a:p>
            <a:pPr eaLnBrk="1" hangingPunct="1"/>
            <a:r>
              <a:rPr lang="en-US" altLang="en-US" sz="2000" b="1" dirty="0" smtClean="0"/>
              <a:t>Any other special education provider</a:t>
            </a:r>
          </a:p>
        </p:txBody>
      </p:sp>
    </p:spTree>
    <p:extLst>
      <p:ext uri="{BB962C8B-B14F-4D97-AF65-F5344CB8AC3E}">
        <p14:creationId xmlns:p14="http://schemas.microsoft.com/office/powerpoint/2010/main" val="183485306"/>
      </p:ext>
    </p:extLst>
  </p:cSld>
  <p:clrMapOvr>
    <a:masterClrMapping/>
  </p:clrMapOvr>
  <p:transition spd="med">
    <p:wipe/>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33342" y="3054738"/>
            <a:ext cx="7352350" cy="1109541"/>
          </a:xfrm>
        </p:spPr>
        <p:txBody>
          <a:bodyPr>
            <a:normAutofit fontScale="90000"/>
          </a:bodyPr>
          <a:lstStyle/>
          <a:p>
            <a:pPr eaLnBrk="1" hangingPunct="1"/>
            <a:r>
              <a:rPr lang="en-US" altLang="en-US" sz="4000" b="1" dirty="0">
                <a:effectLst>
                  <a:outerShdw blurRad="38100" dist="38100" dir="2700000" algn="tl">
                    <a:srgbClr val="000000">
                      <a:alpha val="43137"/>
                    </a:srgbClr>
                  </a:outerShdw>
                </a:effectLst>
              </a:rPr>
              <a:t>Other Components of the IEP</a:t>
            </a:r>
            <a:r>
              <a:rPr lang="en-US" altLang="en-US" sz="3200" b="1" dirty="0" smtClean="0">
                <a:effectLst>
                  <a:outerShdw blurRad="38100" dist="38100" dir="2700000" algn="tl">
                    <a:srgbClr val="000000">
                      <a:alpha val="43137"/>
                    </a:srgbClr>
                  </a:outerShdw>
                </a:effectLst>
              </a:rPr>
              <a:t/>
            </a:r>
            <a:br>
              <a:rPr lang="en-US" altLang="en-US" sz="3200" b="1" dirty="0" smtClean="0">
                <a:effectLst>
                  <a:outerShdw blurRad="38100" dist="38100" dir="2700000" algn="tl">
                    <a:srgbClr val="000000">
                      <a:alpha val="43137"/>
                    </a:srgbClr>
                  </a:outerShdw>
                </a:effectLst>
              </a:rPr>
            </a:br>
            <a:endParaRPr lang="en-US" altLang="en-US" sz="3200" b="1" dirty="0" smtClean="0">
              <a:effectLst>
                <a:outerShdw blurRad="38100" dist="38100" dir="2700000" algn="tl">
                  <a:srgbClr val="000000">
                    <a:alpha val="43137"/>
                  </a:srgbClr>
                </a:outerShdw>
              </a:effectLst>
            </a:endParaRPr>
          </a:p>
        </p:txBody>
      </p:sp>
      <p:pic>
        <p:nvPicPr>
          <p:cNvPr id="60419" name="Picture 10" descr="C:\Users\michaelghareeb\AppData\Local\Microsoft\Windows\Temporary Internet Files\Content.IE5\C05K9Z3O\MC90036153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277" y="2667000"/>
            <a:ext cx="2895600" cy="149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05387"/>
      </p:ext>
    </p:extLst>
  </p:cSld>
  <p:clrMapOvr>
    <a:masterClrMapping/>
  </p:clrMapOvr>
  <p:transition spd="med">
    <p:wipe dir="r"/>
    <p:sndAc>
      <p:stSnd>
        <p:snd r:embed="rId3" name="whoosh.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5279" y="160161"/>
            <a:ext cx="9864969" cy="1189892"/>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Special Factors, Supplementary Aids and Services</a:t>
            </a:r>
          </a:p>
        </p:txBody>
      </p:sp>
      <p:sp>
        <p:nvSpPr>
          <p:cNvPr id="1062915" name="Rectangle 3"/>
          <p:cNvSpPr>
            <a:spLocks noGrp="1" noChangeArrowheads="1"/>
          </p:cNvSpPr>
          <p:nvPr>
            <p:ph idx="1"/>
          </p:nvPr>
        </p:nvSpPr>
        <p:spPr>
          <a:xfrm>
            <a:off x="241478" y="2004976"/>
            <a:ext cx="9788770" cy="4214446"/>
          </a:xfrm>
        </p:spPr>
        <p:txBody>
          <a:bodyPr rtlCol="0">
            <a:normAutofit/>
          </a:bodyPr>
          <a:lstStyle/>
          <a:p>
            <a:pPr marL="201168" lvl="1" indent="0">
              <a:buNone/>
              <a:defRPr/>
            </a:pPr>
            <a:r>
              <a:rPr lang="en-US" sz="2400" b="1" i="1" u="sng" dirty="0" smtClean="0">
                <a:solidFill>
                  <a:srgbClr val="FF0000"/>
                </a:solidFill>
              </a:rPr>
              <a:t>Assistive Technology </a:t>
            </a:r>
            <a:r>
              <a:rPr lang="en-US" sz="2400" b="1" i="1" dirty="0" smtClean="0">
                <a:solidFill>
                  <a:srgbClr val="FF0000"/>
                </a:solidFill>
              </a:rPr>
              <a:t>and </a:t>
            </a:r>
            <a:r>
              <a:rPr lang="en-US" sz="2400" b="1" i="1" u="sng" dirty="0" smtClean="0">
                <a:solidFill>
                  <a:srgbClr val="FF0000"/>
                </a:solidFill>
              </a:rPr>
              <a:t>Communication</a:t>
            </a:r>
            <a:r>
              <a:rPr lang="en-US" sz="2400" b="1" i="1" dirty="0" smtClean="0">
                <a:solidFill>
                  <a:srgbClr val="FF0000"/>
                </a:solidFill>
              </a:rPr>
              <a:t> needs must be considered for all students</a:t>
            </a:r>
          </a:p>
          <a:p>
            <a:pPr lvl="1">
              <a:defRPr/>
            </a:pPr>
            <a:r>
              <a:rPr lang="en-US" sz="2000" i="1" dirty="0" smtClean="0"/>
              <a:t>Positive Behavior Supports, language needs due to ELL, braille instruction and language and communication needs to deaf or hard of hearing should be considered as appropriate.</a:t>
            </a:r>
          </a:p>
          <a:p>
            <a:pPr marL="0" indent="0">
              <a:buNone/>
              <a:defRPr/>
            </a:pPr>
            <a:endParaRPr lang="en-US" sz="2000" b="1" i="1" dirty="0">
              <a:effectLst>
                <a:outerShdw blurRad="38100" dist="38100" dir="2700000" algn="tl">
                  <a:srgbClr val="000000">
                    <a:alpha val="43137"/>
                  </a:srgbClr>
                </a:outerShdw>
              </a:effectLst>
            </a:endParaRPr>
          </a:p>
          <a:p>
            <a:pPr>
              <a:defRPr/>
            </a:pPr>
            <a:r>
              <a:rPr lang="en-US" sz="2400" b="1" dirty="0"/>
              <a:t>Record </a:t>
            </a:r>
            <a:r>
              <a:rPr lang="en-US" sz="2400" b="1" dirty="0" smtClean="0"/>
              <a:t>any supplementary </a:t>
            </a:r>
            <a:r>
              <a:rPr lang="en-US" sz="2400" b="1" dirty="0"/>
              <a:t>aids, </a:t>
            </a:r>
            <a:r>
              <a:rPr lang="en-US" sz="2400" b="1" dirty="0" smtClean="0"/>
              <a:t>program </a:t>
            </a:r>
            <a:r>
              <a:rPr lang="en-US" sz="2400" b="1" dirty="0"/>
              <a:t>modifications and </a:t>
            </a:r>
            <a:r>
              <a:rPr lang="en-US" sz="2400" b="1" dirty="0" smtClean="0"/>
              <a:t>supports, </a:t>
            </a:r>
            <a:r>
              <a:rPr lang="en-US" sz="2400" b="1" dirty="0"/>
              <a:t>and training for school personnel </a:t>
            </a:r>
            <a:r>
              <a:rPr lang="en-US" sz="2400" b="1" dirty="0" smtClean="0"/>
              <a:t>that are needed </a:t>
            </a:r>
            <a:r>
              <a:rPr lang="en-US" sz="2400" b="1" dirty="0"/>
              <a:t>to address special factors</a:t>
            </a:r>
          </a:p>
          <a:p>
            <a:pPr lvl="1">
              <a:defRPr/>
            </a:pPr>
            <a:r>
              <a:rPr lang="en-US" sz="2000" dirty="0" smtClean="0"/>
              <a:t>Include Frequency/Timeline and Location</a:t>
            </a:r>
          </a:p>
          <a:p>
            <a:pPr lvl="1">
              <a:defRPr/>
            </a:pPr>
            <a:r>
              <a:rPr lang="en-US" sz="2000" dirty="0" smtClean="0"/>
              <a:t>“</a:t>
            </a:r>
            <a:r>
              <a:rPr lang="en-US" sz="2000" dirty="0" smtClean="0">
                <a:solidFill>
                  <a:srgbClr val="FF0000"/>
                </a:solidFill>
              </a:rPr>
              <a:t>Teacher discretion or upon student request” is </a:t>
            </a:r>
            <a:r>
              <a:rPr lang="en-US" sz="2000" u="sng" dirty="0" smtClean="0">
                <a:solidFill>
                  <a:srgbClr val="FF0000"/>
                </a:solidFill>
              </a:rPr>
              <a:t>not an acceptable frequency</a:t>
            </a:r>
          </a:p>
        </p:txBody>
      </p:sp>
    </p:spTree>
    <p:extLst>
      <p:ext uri="{BB962C8B-B14F-4D97-AF65-F5344CB8AC3E}">
        <p14:creationId xmlns:p14="http://schemas.microsoft.com/office/powerpoint/2010/main" val="203157945"/>
      </p:ext>
    </p:extLst>
  </p:cSld>
  <p:clrMapOvr>
    <a:masterClrMapping/>
  </p:clrMapOvr>
  <p:transition spd="med">
    <p:wipe dir="r"/>
    <p:sndAc>
      <p:stSnd>
        <p:snd r:embed="rId3" name="whoosh.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6539" y="708338"/>
            <a:ext cx="8686800" cy="654512"/>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Accommodations</a:t>
            </a:r>
          </a:p>
        </p:txBody>
      </p:sp>
      <p:sp>
        <p:nvSpPr>
          <p:cNvPr id="62467" name="Rectangle 6"/>
          <p:cNvSpPr>
            <a:spLocks noGrp="1" noChangeArrowheads="1"/>
          </p:cNvSpPr>
          <p:nvPr>
            <p:ph idx="1"/>
          </p:nvPr>
        </p:nvSpPr>
        <p:spPr>
          <a:xfrm>
            <a:off x="248496" y="1994576"/>
            <a:ext cx="10827335" cy="3903948"/>
          </a:xfrm>
        </p:spPr>
        <p:txBody>
          <a:bodyPr>
            <a:normAutofit/>
          </a:bodyPr>
          <a:lstStyle/>
          <a:p>
            <a:r>
              <a:rPr lang="en-US" altLang="en-US" sz="2400" dirty="0"/>
              <a:t>Accommodations are what </a:t>
            </a:r>
            <a:r>
              <a:rPr lang="en-US" altLang="en-US" sz="2400" dirty="0" smtClean="0"/>
              <a:t>the </a:t>
            </a:r>
            <a:r>
              <a:rPr lang="en-US" altLang="en-US" sz="2400" u="sng" dirty="0" smtClean="0"/>
              <a:t>student requires </a:t>
            </a:r>
            <a:r>
              <a:rPr lang="en-US" altLang="en-US" sz="2400" dirty="0"/>
              <a:t>to progress in the general education curriculum and work toward the attainment of </a:t>
            </a:r>
            <a:r>
              <a:rPr lang="en-US" altLang="en-US" sz="2400" dirty="0" smtClean="0"/>
              <a:t>their </a:t>
            </a:r>
            <a:r>
              <a:rPr lang="en-US" altLang="en-US" sz="2400" dirty="0"/>
              <a:t>goals and </a:t>
            </a:r>
            <a:r>
              <a:rPr lang="en-US" altLang="en-US" sz="2400" dirty="0" smtClean="0"/>
              <a:t>objectives, </a:t>
            </a:r>
            <a:r>
              <a:rPr lang="en-US" altLang="en-US" sz="2400" b="1" u="sng" dirty="0">
                <a:solidFill>
                  <a:srgbClr val="FF0000"/>
                </a:solidFill>
              </a:rPr>
              <a:t>not what </a:t>
            </a:r>
            <a:r>
              <a:rPr lang="en-US" altLang="en-US" sz="2400" b="1" u="sng" dirty="0" smtClean="0">
                <a:solidFill>
                  <a:srgbClr val="FF0000"/>
                </a:solidFill>
              </a:rPr>
              <a:t>they would </a:t>
            </a:r>
            <a:r>
              <a:rPr lang="en-US" altLang="en-US" sz="2400" b="1" u="sng" dirty="0">
                <a:solidFill>
                  <a:srgbClr val="FF0000"/>
                </a:solidFill>
              </a:rPr>
              <a:t>benefit </a:t>
            </a:r>
            <a:r>
              <a:rPr lang="en-US" altLang="en-US" sz="2400" b="1" u="sng" dirty="0" smtClean="0">
                <a:solidFill>
                  <a:srgbClr val="FF0000"/>
                </a:solidFill>
              </a:rPr>
              <a:t>from.</a:t>
            </a:r>
          </a:p>
          <a:p>
            <a:pPr marL="0" indent="0">
              <a:buNone/>
            </a:pPr>
            <a:endParaRPr lang="en-US" altLang="en-US" sz="2400" u="sng" dirty="0" smtClean="0">
              <a:solidFill>
                <a:srgbClr val="FF0000"/>
              </a:solidFill>
            </a:endParaRPr>
          </a:p>
          <a:p>
            <a:pPr eaLnBrk="1" hangingPunct="1">
              <a:lnSpc>
                <a:spcPct val="90000"/>
              </a:lnSpc>
            </a:pPr>
            <a:r>
              <a:rPr lang="en-US" altLang="en-US" sz="2400" dirty="0" smtClean="0"/>
              <a:t>Accommodations should </a:t>
            </a:r>
            <a:r>
              <a:rPr lang="en-US" altLang="en-US" sz="2400" b="1" dirty="0" smtClean="0"/>
              <a:t>level the playing field</a:t>
            </a:r>
            <a:r>
              <a:rPr lang="en-US" altLang="en-US" sz="2400" dirty="0" smtClean="0"/>
              <a:t>, </a:t>
            </a:r>
            <a:r>
              <a:rPr lang="en-US" altLang="en-US" sz="2400" b="1" u="sng" dirty="0" smtClean="0">
                <a:solidFill>
                  <a:srgbClr val="FF0000"/>
                </a:solidFill>
              </a:rPr>
              <a:t>not give the student an unfair advantage.</a:t>
            </a:r>
          </a:p>
        </p:txBody>
      </p:sp>
    </p:spTree>
    <p:extLst>
      <p:ext uri="{BB962C8B-B14F-4D97-AF65-F5344CB8AC3E}">
        <p14:creationId xmlns:p14="http://schemas.microsoft.com/office/powerpoint/2010/main" val="1637791396"/>
      </p:ext>
    </p:extLst>
  </p:cSld>
  <p:clrMapOvr>
    <a:masterClrMapping/>
  </p:clrMapOvr>
  <p:transition spd="med">
    <p:wipe dir="r"/>
    <p:sndAc>
      <p:stSnd>
        <p:snd r:embed="rId3" name="whoosh.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3431" y="217454"/>
            <a:ext cx="8763000" cy="1143000"/>
          </a:xfrm>
        </p:spPr>
        <p:txBody>
          <a:bodyPr>
            <a:normAutofit fontScale="90000"/>
          </a:bodyPr>
          <a:lstStyle/>
          <a:p>
            <a:pPr eaLnBrk="1" hangingPunct="1"/>
            <a:r>
              <a:rPr lang="en-US" altLang="en-US" sz="4000" b="1" dirty="0">
                <a:effectLst>
                  <a:outerShdw blurRad="38100" dist="38100" dir="2700000" algn="tl">
                    <a:srgbClr val="000000">
                      <a:alpha val="43137"/>
                    </a:srgbClr>
                  </a:outerShdw>
                </a:effectLst>
              </a:rPr>
              <a:t>Who Determines Supplementary Aids?</a:t>
            </a:r>
          </a:p>
        </p:txBody>
      </p:sp>
      <p:sp>
        <p:nvSpPr>
          <p:cNvPr id="64515" name="Rectangle 3"/>
          <p:cNvSpPr>
            <a:spLocks noGrp="1" noChangeArrowheads="1"/>
          </p:cNvSpPr>
          <p:nvPr>
            <p:ph idx="1"/>
          </p:nvPr>
        </p:nvSpPr>
        <p:spPr>
          <a:xfrm>
            <a:off x="322219" y="1941737"/>
            <a:ext cx="10833461" cy="3351480"/>
          </a:xfrm>
        </p:spPr>
        <p:txBody>
          <a:bodyPr/>
          <a:lstStyle/>
          <a:p>
            <a:pPr eaLnBrk="1" hangingPunct="1"/>
            <a:r>
              <a:rPr lang="en-US" altLang="en-US" sz="2400" dirty="0" smtClean="0"/>
              <a:t>General education teachers should recommend the accommodations the student will need in their content classes applicable to their classroom instruction and assessments.</a:t>
            </a:r>
          </a:p>
          <a:p>
            <a:pPr marL="0" indent="0" eaLnBrk="1" hangingPunct="1">
              <a:buNone/>
            </a:pPr>
            <a:endParaRPr lang="en-US" altLang="en-US" sz="2400" dirty="0" smtClean="0"/>
          </a:p>
          <a:p>
            <a:pPr eaLnBrk="1" hangingPunct="1"/>
            <a:r>
              <a:rPr lang="en-US" altLang="en-US" sz="2400" dirty="0" smtClean="0"/>
              <a:t>The special education teacher and/or related services providers may recommend other accommodations required for the student to receive FAPE.</a:t>
            </a:r>
          </a:p>
          <a:p>
            <a:pPr eaLnBrk="1" hangingPunct="1"/>
            <a:endParaRPr lang="en-US" altLang="en-US" dirty="0" smtClean="0"/>
          </a:p>
        </p:txBody>
      </p:sp>
    </p:spTree>
    <p:extLst>
      <p:ext uri="{BB962C8B-B14F-4D97-AF65-F5344CB8AC3E}">
        <p14:creationId xmlns:p14="http://schemas.microsoft.com/office/powerpoint/2010/main" val="2518770053"/>
      </p:ext>
    </p:extLst>
  </p:cSld>
  <p:clrMapOvr>
    <a:masterClrMapping/>
  </p:clrMapOvr>
  <p:transition spd="med">
    <p:wipe dir="r"/>
    <p:sndAc>
      <p:stSnd>
        <p:snd r:embed="rId3" name="whoo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838" y="391518"/>
            <a:ext cx="9692640" cy="1325562"/>
          </a:xfrm>
        </p:spPr>
        <p:txBody>
          <a:bodyPr/>
          <a:lstStyle/>
          <a:p>
            <a:r>
              <a:rPr lang="en-US" dirty="0" smtClean="0"/>
              <a:t>Notice of Invitation</a:t>
            </a:r>
            <a:endParaRPr lang="en-US" dirty="0"/>
          </a:p>
        </p:txBody>
      </p:sp>
      <p:pic>
        <p:nvPicPr>
          <p:cNvPr id="1026" name="Picture 2" descr="Image result for deliver invita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229" y="2544851"/>
            <a:ext cx="49530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678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0677" y="476518"/>
            <a:ext cx="8839200" cy="810515"/>
          </a:xfrm>
        </p:spPr>
        <p:txBody>
          <a:bodyPr>
            <a:normAutofit fontScale="90000"/>
          </a:bodyPr>
          <a:lstStyle/>
          <a:p>
            <a:pPr eaLnBrk="1" hangingPunct="1"/>
            <a:r>
              <a:rPr lang="en-US" altLang="en-US" sz="4000" b="1" dirty="0" smtClean="0">
                <a:effectLst>
                  <a:outerShdw blurRad="38100" dist="38100" dir="2700000" algn="tl">
                    <a:srgbClr val="000000">
                      <a:alpha val="43137"/>
                    </a:srgbClr>
                  </a:outerShdw>
                </a:effectLst>
              </a:rPr>
              <a:t>Documentation of Accommodations</a:t>
            </a:r>
          </a:p>
        </p:txBody>
      </p:sp>
      <p:sp>
        <p:nvSpPr>
          <p:cNvPr id="65539" name="Rectangle 3"/>
          <p:cNvSpPr>
            <a:spLocks noGrp="1" noChangeArrowheads="1"/>
          </p:cNvSpPr>
          <p:nvPr>
            <p:ph idx="1"/>
          </p:nvPr>
        </p:nvSpPr>
        <p:spPr>
          <a:xfrm>
            <a:off x="334851" y="1659988"/>
            <a:ext cx="10286257" cy="4119488"/>
          </a:xfrm>
        </p:spPr>
        <p:txBody>
          <a:bodyPr>
            <a:normAutofit fontScale="92500" lnSpcReduction="10000"/>
          </a:bodyPr>
          <a:lstStyle/>
          <a:p>
            <a:pPr eaLnBrk="1" hangingPunct="1">
              <a:lnSpc>
                <a:spcPct val="90000"/>
              </a:lnSpc>
            </a:pPr>
            <a:r>
              <a:rPr lang="en-US" altLang="en-US" sz="2400" dirty="0" smtClean="0"/>
              <a:t>General education and special education staff </a:t>
            </a:r>
            <a:r>
              <a:rPr lang="en-US" altLang="en-US" sz="2400" u="sng" dirty="0" smtClean="0"/>
              <a:t>must document </a:t>
            </a:r>
            <a:r>
              <a:rPr lang="en-US" altLang="en-US" sz="2400" dirty="0" smtClean="0"/>
              <a:t>the accommodation, date provided, and results of all accommodations provided.</a:t>
            </a:r>
          </a:p>
          <a:p>
            <a:pPr marL="0" indent="0" eaLnBrk="1" hangingPunct="1">
              <a:lnSpc>
                <a:spcPct val="90000"/>
              </a:lnSpc>
              <a:buNone/>
            </a:pPr>
            <a:endParaRPr lang="en-US" altLang="en-US" sz="2400" dirty="0" smtClean="0"/>
          </a:p>
          <a:p>
            <a:pPr eaLnBrk="1" hangingPunct="1">
              <a:lnSpc>
                <a:spcPct val="90000"/>
              </a:lnSpc>
            </a:pPr>
            <a:r>
              <a:rPr lang="en-US" altLang="en-US" sz="2400" dirty="0" smtClean="0"/>
              <a:t>Each general education teacher and special education provider must be able to show examples of the accommodations that are used on an ongoing basis.</a:t>
            </a:r>
          </a:p>
          <a:p>
            <a:pPr eaLnBrk="1" hangingPunct="1">
              <a:lnSpc>
                <a:spcPct val="90000"/>
              </a:lnSpc>
            </a:pPr>
            <a:endParaRPr lang="en-US" altLang="en-US" sz="2400" dirty="0" smtClean="0"/>
          </a:p>
          <a:p>
            <a:pPr eaLnBrk="1" hangingPunct="1">
              <a:lnSpc>
                <a:spcPct val="90000"/>
              </a:lnSpc>
            </a:pPr>
            <a:r>
              <a:rPr lang="en-US" altLang="en-US" sz="2400" dirty="0" smtClean="0"/>
              <a:t>Teacher documentation of the provision of accommodations and modifications should be reviewed periodically.</a:t>
            </a:r>
          </a:p>
          <a:p>
            <a:pPr eaLnBrk="1" hangingPunct="1">
              <a:lnSpc>
                <a:spcPct val="90000"/>
              </a:lnSpc>
            </a:pPr>
            <a:endParaRPr lang="en-US" altLang="en-US" dirty="0" smtClean="0"/>
          </a:p>
          <a:p>
            <a:pPr eaLnBrk="1" hangingPunct="1">
              <a:lnSpc>
                <a:spcPct val="90000"/>
              </a:lnSpc>
            </a:pPr>
            <a:r>
              <a:rPr lang="en-US" altLang="en-US" dirty="0" smtClean="0">
                <a:hlinkClick r:id="rId4" action="ppaction://hlinkfile"/>
              </a:rPr>
              <a:t>Doe Vs. Withers: </a:t>
            </a:r>
            <a:r>
              <a:rPr lang="en-US" altLang="en-US" dirty="0" smtClean="0"/>
              <a:t>General Ed History Teacher refused to provide accommodations</a:t>
            </a:r>
          </a:p>
          <a:p>
            <a:pPr eaLnBrk="1" hangingPunct="1">
              <a:lnSpc>
                <a:spcPct val="90000"/>
              </a:lnSpc>
            </a:pPr>
            <a:endParaRPr lang="en-US" altLang="en-US" dirty="0" smtClean="0"/>
          </a:p>
        </p:txBody>
      </p:sp>
      <p:pic>
        <p:nvPicPr>
          <p:cNvPr id="4" name="Picture 8" descr="Image result for tip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828" y="46393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52007"/>
      </p:ext>
    </p:extLst>
  </p:cSld>
  <p:clrMapOvr>
    <a:masterClrMapping/>
  </p:clrMapOvr>
  <p:transition spd="med">
    <p:wipe dir="r"/>
    <p:sndAc>
      <p:stSnd>
        <p:snd r:embed="rId3" name="whoosh.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120461" y="2761361"/>
            <a:ext cx="8529975" cy="1107831"/>
          </a:xfrm>
        </p:spPr>
        <p:txBody>
          <a:bodyPr>
            <a:normAutofit/>
          </a:bodyPr>
          <a:lstStyle/>
          <a:p>
            <a:pPr eaLnBrk="1" hangingPunct="1"/>
            <a:r>
              <a:rPr lang="en-US" altLang="en-US" sz="4400" dirty="0" smtClean="0"/>
              <a:t>State and District Assessments</a:t>
            </a:r>
            <a:endParaRPr lang="en-US" altLang="en-US" dirty="0" smtClean="0"/>
          </a:p>
        </p:txBody>
      </p:sp>
    </p:spTree>
    <p:extLst>
      <p:ext uri="{BB962C8B-B14F-4D97-AF65-F5344CB8AC3E}">
        <p14:creationId xmlns:p14="http://schemas.microsoft.com/office/powerpoint/2010/main" val="3801339989"/>
      </p:ext>
    </p:extLst>
  </p:cSld>
  <p:clrMapOvr>
    <a:masterClrMapping/>
  </p:clrMapOvr>
  <p:transition spd="med">
    <p:wipe dir="u"/>
    <p:sndAc>
      <p:stSnd>
        <p:snd r:embed="rId3" name="whoosh.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95222" y="205979"/>
            <a:ext cx="7772400" cy="1143000"/>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State Assessments</a:t>
            </a:r>
          </a:p>
        </p:txBody>
      </p:sp>
      <p:sp>
        <p:nvSpPr>
          <p:cNvPr id="67587" name="Rectangle 3"/>
          <p:cNvSpPr>
            <a:spLocks noGrp="1" noChangeArrowheads="1"/>
          </p:cNvSpPr>
          <p:nvPr>
            <p:ph idx="1"/>
          </p:nvPr>
        </p:nvSpPr>
        <p:spPr>
          <a:xfrm>
            <a:off x="412124" y="2203938"/>
            <a:ext cx="10434067" cy="3727938"/>
          </a:xfrm>
        </p:spPr>
        <p:txBody>
          <a:bodyPr>
            <a:normAutofit/>
          </a:bodyPr>
          <a:lstStyle/>
          <a:p>
            <a:pPr eaLnBrk="1" hangingPunct="1">
              <a:lnSpc>
                <a:spcPct val="80000"/>
              </a:lnSpc>
            </a:pPr>
            <a:r>
              <a:rPr lang="en-US" altLang="en-US" sz="2400" dirty="0"/>
              <a:t>Needed accommodations must be specific on IEPs and</a:t>
            </a:r>
            <a:r>
              <a:rPr lang="en-US" altLang="en-US" sz="2400" dirty="0">
                <a:solidFill>
                  <a:srgbClr val="0070C0"/>
                </a:solidFill>
              </a:rPr>
              <a:t> align with instructional </a:t>
            </a:r>
            <a:r>
              <a:rPr lang="en-US" altLang="en-US" sz="2400" dirty="0" smtClean="0">
                <a:solidFill>
                  <a:srgbClr val="0070C0"/>
                </a:solidFill>
              </a:rPr>
              <a:t>accommodations</a:t>
            </a:r>
            <a:endParaRPr lang="en-US" altLang="en-US" sz="2400" dirty="0">
              <a:solidFill>
                <a:srgbClr val="0070C0"/>
              </a:solidFill>
            </a:endParaRPr>
          </a:p>
          <a:p>
            <a:pPr eaLnBrk="1" hangingPunct="1">
              <a:lnSpc>
                <a:spcPct val="80000"/>
              </a:lnSpc>
              <a:buFont typeface="Arial" panose="020B0604020202020204" pitchFamily="34" charset="0"/>
              <a:buNone/>
            </a:pPr>
            <a:endParaRPr lang="en-US" altLang="en-US" sz="2400" dirty="0"/>
          </a:p>
          <a:p>
            <a:pPr eaLnBrk="1" hangingPunct="1">
              <a:lnSpc>
                <a:spcPct val="80000"/>
              </a:lnSpc>
            </a:pPr>
            <a:r>
              <a:rPr lang="en-US" altLang="en-US" sz="2400" dirty="0"/>
              <a:t>Speak with special education administration prior to determining if a student will be taking an alternate assessment</a:t>
            </a:r>
          </a:p>
        </p:txBody>
      </p:sp>
    </p:spTree>
    <p:extLst>
      <p:ext uri="{BB962C8B-B14F-4D97-AF65-F5344CB8AC3E}">
        <p14:creationId xmlns:p14="http://schemas.microsoft.com/office/powerpoint/2010/main" val="891372352"/>
      </p:ext>
    </p:extLst>
  </p:cSld>
  <p:clrMapOvr>
    <a:masterClrMapping/>
  </p:clrMapOvr>
  <p:transition spd="med">
    <p:wipe dir="u"/>
    <p:sndAc>
      <p:stSnd>
        <p:snd r:embed="rId3" name="whoosh.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2989" y="465868"/>
            <a:ext cx="7772400" cy="838200"/>
          </a:xfrm>
        </p:spPr>
        <p:txBody>
          <a:bodyPr>
            <a:normAutofit fontScale="90000"/>
          </a:bodyPr>
          <a:lstStyle/>
          <a:p>
            <a:pPr eaLnBrk="1" hangingPunct="1"/>
            <a:r>
              <a:rPr lang="en-US" altLang="en-US" sz="4000" b="1" dirty="0" smtClean="0">
                <a:effectLst>
                  <a:outerShdw blurRad="38100" dist="38100" dir="2700000" algn="tl">
                    <a:srgbClr val="000000">
                      <a:alpha val="43137"/>
                    </a:srgbClr>
                  </a:outerShdw>
                </a:effectLst>
              </a:rPr>
              <a:t>State Assessments (continued)</a:t>
            </a:r>
          </a:p>
        </p:txBody>
      </p:sp>
      <p:sp>
        <p:nvSpPr>
          <p:cNvPr id="1039363" name="Rectangle 3"/>
          <p:cNvSpPr>
            <a:spLocks noGrp="1" noChangeArrowheads="1"/>
          </p:cNvSpPr>
          <p:nvPr>
            <p:ph idx="1"/>
          </p:nvPr>
        </p:nvSpPr>
        <p:spPr>
          <a:xfrm>
            <a:off x="399246" y="1575582"/>
            <a:ext cx="10069462" cy="5106572"/>
          </a:xfrm>
        </p:spPr>
        <p:txBody>
          <a:bodyPr rtlCol="0">
            <a:normAutofit/>
          </a:bodyPr>
          <a:lstStyle/>
          <a:p>
            <a:pPr>
              <a:defRPr/>
            </a:pPr>
            <a:r>
              <a:rPr lang="en-US" sz="2400" dirty="0" smtClean="0"/>
              <a:t>Students with disabilities must be included in state and district-wide assessments, with appropriate accommodations, if necessary.</a:t>
            </a:r>
          </a:p>
          <a:p>
            <a:pPr>
              <a:buNone/>
              <a:defRPr/>
            </a:pPr>
            <a:endParaRPr lang="en-US" sz="2400" dirty="0"/>
          </a:p>
          <a:p>
            <a:pPr>
              <a:defRPr/>
            </a:pPr>
            <a:r>
              <a:rPr lang="en-US" sz="2400" dirty="0" smtClean="0"/>
              <a:t>If the IEP Team determines that the student will not participate in a particular state or district-wide assessment, the IEP must address:</a:t>
            </a:r>
          </a:p>
          <a:p>
            <a:pPr lvl="1">
              <a:defRPr/>
            </a:pPr>
            <a:r>
              <a:rPr lang="en-US" sz="2000" dirty="0">
                <a:solidFill>
                  <a:srgbClr val="0070C0"/>
                </a:solidFill>
              </a:rPr>
              <a:t>Why that assessment is not appropriate?</a:t>
            </a:r>
          </a:p>
          <a:p>
            <a:pPr lvl="1">
              <a:defRPr/>
            </a:pPr>
            <a:r>
              <a:rPr lang="en-US" sz="2000" dirty="0">
                <a:solidFill>
                  <a:srgbClr val="0070C0"/>
                </a:solidFill>
              </a:rPr>
              <a:t>How the student will be assessed?</a:t>
            </a:r>
          </a:p>
          <a:p>
            <a:pPr lvl="1">
              <a:defRPr/>
            </a:pPr>
            <a:r>
              <a:rPr lang="en-US" sz="2000" dirty="0">
                <a:solidFill>
                  <a:srgbClr val="0070C0"/>
                </a:solidFill>
              </a:rPr>
              <a:t>What alternate test will be given?</a:t>
            </a:r>
          </a:p>
        </p:txBody>
      </p:sp>
    </p:spTree>
    <p:extLst>
      <p:ext uri="{BB962C8B-B14F-4D97-AF65-F5344CB8AC3E}">
        <p14:creationId xmlns:p14="http://schemas.microsoft.com/office/powerpoint/2010/main" val="522031297"/>
      </p:ext>
    </p:extLst>
  </p:cSld>
  <p:clrMapOvr>
    <a:masterClrMapping/>
  </p:clrMapOvr>
  <p:transition spd="med">
    <p:wipe dir="u"/>
    <p:sndAc>
      <p:stSnd>
        <p:snd r:embed="rId3" name="whoosh.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a:xfrm>
            <a:off x="286967" y="350949"/>
            <a:ext cx="11085078" cy="1143000"/>
          </a:xfrm>
        </p:spPr>
        <p:txBody>
          <a:bodyPr rtlCol="0">
            <a:normAutofit/>
          </a:bodyPr>
          <a:lstStyle/>
          <a:p>
            <a:pPr>
              <a:defRPr/>
            </a:pPr>
            <a:r>
              <a:rPr lang="en-US" sz="3200" b="1" dirty="0">
                <a:effectLst>
                  <a:outerShdw blurRad="38100" dist="38100" dir="2700000" algn="tl">
                    <a:srgbClr val="000000">
                      <a:alpha val="43137"/>
                    </a:srgbClr>
                  </a:outerShdw>
                </a:effectLst>
              </a:rPr>
              <a:t>Assessment for Students Using  Grade Level Achievement Standards </a:t>
            </a:r>
          </a:p>
        </p:txBody>
      </p:sp>
      <p:sp>
        <p:nvSpPr>
          <p:cNvPr id="1050627" name="Rectangle 3"/>
          <p:cNvSpPr>
            <a:spLocks noGrp="1" noChangeArrowheads="1"/>
          </p:cNvSpPr>
          <p:nvPr>
            <p:ph idx="1"/>
          </p:nvPr>
        </p:nvSpPr>
        <p:spPr>
          <a:xfrm>
            <a:off x="400435" y="1842868"/>
            <a:ext cx="11191740" cy="4710332"/>
          </a:xfrm>
        </p:spPr>
        <p:txBody>
          <a:bodyPr rtlCol="0">
            <a:normAutofit/>
          </a:bodyPr>
          <a:lstStyle/>
          <a:p>
            <a:pPr marL="0" indent="0">
              <a:lnSpc>
                <a:spcPct val="80000"/>
              </a:lnSpc>
              <a:buNone/>
              <a:defRPr/>
            </a:pPr>
            <a:r>
              <a:rPr lang="en-US" sz="2400" b="1" dirty="0"/>
              <a:t>While it remains an IEP Team decision, students who are receiving </a:t>
            </a:r>
            <a:r>
              <a:rPr lang="en-US" sz="2400" b="1" dirty="0">
                <a:solidFill>
                  <a:srgbClr val="0070C0"/>
                </a:solidFill>
              </a:rPr>
              <a:t>instruction using approved state standards </a:t>
            </a:r>
            <a:r>
              <a:rPr lang="en-US" sz="2400" b="1" dirty="0"/>
              <a:t>will likely be administered the general </a:t>
            </a:r>
            <a:r>
              <a:rPr lang="en-US" sz="2400" b="1" dirty="0" smtClean="0"/>
              <a:t>education assessment.  </a:t>
            </a:r>
            <a:r>
              <a:rPr lang="en-US" sz="2400" b="1" dirty="0"/>
              <a:t>Such students typically:</a:t>
            </a:r>
          </a:p>
          <a:p>
            <a:pPr marL="447675" indent="-447675">
              <a:lnSpc>
                <a:spcPct val="80000"/>
              </a:lnSpc>
              <a:defRPr/>
            </a:pPr>
            <a:endParaRPr lang="en-US" dirty="0">
              <a:solidFill>
                <a:schemeClr val="hlink"/>
              </a:solidFill>
            </a:endParaRPr>
          </a:p>
          <a:p>
            <a:pPr marL="889000" lvl="1" indent="-439738">
              <a:lnSpc>
                <a:spcPct val="80000"/>
              </a:lnSpc>
              <a:defRPr/>
            </a:pPr>
            <a:r>
              <a:rPr lang="en-US" sz="2000" dirty="0">
                <a:solidFill>
                  <a:srgbClr val="0070C0"/>
                </a:solidFill>
              </a:rPr>
              <a:t>Exhibit intelligence in the average range</a:t>
            </a:r>
          </a:p>
          <a:p>
            <a:pPr marL="889000" lvl="1" indent="-439738">
              <a:lnSpc>
                <a:spcPct val="80000"/>
              </a:lnSpc>
              <a:defRPr/>
            </a:pPr>
            <a:endParaRPr lang="en-US" sz="2000" dirty="0">
              <a:solidFill>
                <a:srgbClr val="0070C0"/>
              </a:solidFill>
            </a:endParaRPr>
          </a:p>
          <a:p>
            <a:pPr marL="889000" lvl="1" indent="-439738">
              <a:lnSpc>
                <a:spcPct val="80000"/>
              </a:lnSpc>
              <a:defRPr/>
            </a:pPr>
            <a:r>
              <a:rPr lang="en-US" sz="2000" dirty="0">
                <a:solidFill>
                  <a:srgbClr val="0070C0"/>
                </a:solidFill>
              </a:rPr>
              <a:t>Generalize learning and application of skills</a:t>
            </a:r>
          </a:p>
          <a:p>
            <a:pPr marL="889000" lvl="1" indent="-439738">
              <a:lnSpc>
                <a:spcPct val="80000"/>
              </a:lnSpc>
              <a:buNone/>
              <a:defRPr/>
            </a:pPr>
            <a:endParaRPr lang="en-US" sz="2000" dirty="0">
              <a:solidFill>
                <a:srgbClr val="0070C0"/>
              </a:solidFill>
            </a:endParaRPr>
          </a:p>
          <a:p>
            <a:pPr marL="889000" lvl="1" indent="-439738">
              <a:lnSpc>
                <a:spcPct val="80000"/>
              </a:lnSpc>
              <a:defRPr/>
            </a:pPr>
            <a:r>
              <a:rPr lang="en-US" sz="2000" dirty="0">
                <a:solidFill>
                  <a:srgbClr val="0070C0"/>
                </a:solidFill>
              </a:rPr>
              <a:t>May have an eligibility of </a:t>
            </a:r>
            <a:r>
              <a:rPr lang="en-US" sz="2000" dirty="0" smtClean="0">
                <a:solidFill>
                  <a:srgbClr val="0070C0"/>
                </a:solidFill>
              </a:rPr>
              <a:t>SLD</a:t>
            </a:r>
            <a:r>
              <a:rPr lang="en-US" sz="2000" dirty="0">
                <a:solidFill>
                  <a:srgbClr val="0070C0"/>
                </a:solidFill>
              </a:rPr>
              <a:t>, SLI, EI, OHI, PI, HI, VI or another non-cognitive impairment </a:t>
            </a:r>
          </a:p>
          <a:p>
            <a:pPr marL="447675" indent="-447675">
              <a:lnSpc>
                <a:spcPct val="80000"/>
              </a:lnSpc>
              <a:buNone/>
              <a:defRPr/>
            </a:pPr>
            <a:endParaRPr lang="en-US" sz="1200" dirty="0"/>
          </a:p>
        </p:txBody>
      </p:sp>
    </p:spTree>
    <p:extLst>
      <p:ext uri="{BB962C8B-B14F-4D97-AF65-F5344CB8AC3E}">
        <p14:creationId xmlns:p14="http://schemas.microsoft.com/office/powerpoint/2010/main" val="152491810"/>
      </p:ext>
    </p:extLst>
  </p:cSld>
  <p:clrMapOvr>
    <a:masterClrMapping/>
  </p:clrMapOvr>
  <p:transition spd="med">
    <p:wipe dir="u"/>
    <p:sndAc>
      <p:stSnd>
        <p:snd r:embed="rId3" name="whoosh.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a:xfrm>
            <a:off x="463804" y="375552"/>
            <a:ext cx="11333244" cy="1143000"/>
          </a:xfrm>
        </p:spPr>
        <p:txBody>
          <a:bodyPr rtlCol="0">
            <a:normAutofit/>
          </a:bodyPr>
          <a:lstStyle/>
          <a:p>
            <a:pPr>
              <a:defRPr/>
            </a:pPr>
            <a:r>
              <a:rPr lang="en-US" sz="3200" b="1" dirty="0" smtClean="0">
                <a:effectLst>
                  <a:outerShdw blurRad="38100" dist="38100" dir="2700000" algn="tl">
                    <a:srgbClr val="000000">
                      <a:alpha val="43137"/>
                    </a:srgbClr>
                  </a:outerShdw>
                </a:effectLst>
              </a:rPr>
              <a:t>Assessments </a:t>
            </a:r>
            <a:r>
              <a:rPr lang="en-US" sz="3200" b="1" dirty="0">
                <a:effectLst>
                  <a:outerShdw blurRad="38100" dist="38100" dir="2700000" algn="tl">
                    <a:srgbClr val="000000">
                      <a:alpha val="43137"/>
                    </a:srgbClr>
                  </a:outerShdw>
                </a:effectLst>
              </a:rPr>
              <a:t>for Students Using Alternate Achievement Standards </a:t>
            </a:r>
          </a:p>
        </p:txBody>
      </p:sp>
      <p:sp>
        <p:nvSpPr>
          <p:cNvPr id="1051651" name="Rectangle 3"/>
          <p:cNvSpPr>
            <a:spLocks noGrp="1" noChangeArrowheads="1"/>
          </p:cNvSpPr>
          <p:nvPr>
            <p:ph idx="1"/>
          </p:nvPr>
        </p:nvSpPr>
        <p:spPr>
          <a:xfrm>
            <a:off x="463804" y="1629276"/>
            <a:ext cx="10776282" cy="4696495"/>
          </a:xfrm>
        </p:spPr>
        <p:txBody>
          <a:bodyPr rtlCol="0">
            <a:normAutofit/>
          </a:bodyPr>
          <a:lstStyle/>
          <a:p>
            <a:pPr marL="0" indent="0">
              <a:buNone/>
              <a:defRPr/>
            </a:pPr>
            <a:r>
              <a:rPr lang="en-US" sz="2400" b="1" dirty="0">
                <a:solidFill>
                  <a:srgbClr val="00B050"/>
                </a:solidFill>
              </a:rPr>
              <a:t>While ultimately an IEP Team decision, students using alternate achievement standards and function in the:</a:t>
            </a:r>
          </a:p>
          <a:p>
            <a:pPr marL="889000" lvl="1" indent="-439738">
              <a:defRPr/>
            </a:pPr>
            <a:r>
              <a:rPr lang="en-US" sz="2000" dirty="0"/>
              <a:t>Mild Cognitive Impairment (MiCI) range </a:t>
            </a:r>
            <a:r>
              <a:rPr lang="en-US" sz="2000" dirty="0" smtClean="0"/>
              <a:t>are typically administered </a:t>
            </a:r>
            <a:r>
              <a:rPr lang="en-US" sz="2000" dirty="0"/>
              <a:t>the Functional Independence (FI) level of the MI-Access.</a:t>
            </a:r>
          </a:p>
          <a:p>
            <a:pPr marL="447675" indent="-447675">
              <a:buNone/>
              <a:defRPr/>
            </a:pPr>
            <a:endParaRPr lang="en-US" dirty="0"/>
          </a:p>
          <a:p>
            <a:pPr marL="889000" lvl="1" indent="-439738">
              <a:defRPr/>
            </a:pPr>
            <a:r>
              <a:rPr lang="en-US" sz="2000" dirty="0"/>
              <a:t>Moderate Cognitive Impairment (MoCI) range </a:t>
            </a:r>
            <a:r>
              <a:rPr lang="en-US" sz="2000" dirty="0" smtClean="0"/>
              <a:t>are typically administered </a:t>
            </a:r>
            <a:r>
              <a:rPr lang="en-US" sz="2000" dirty="0"/>
              <a:t>either the (FI) level or the Supported Independence (SI) level of the MI-Access. </a:t>
            </a:r>
          </a:p>
          <a:p>
            <a:pPr marL="447675" indent="-447675">
              <a:buNone/>
              <a:defRPr/>
            </a:pPr>
            <a:endParaRPr lang="en-US" dirty="0"/>
          </a:p>
          <a:p>
            <a:pPr marL="889000" lvl="1" indent="-439738">
              <a:defRPr/>
            </a:pPr>
            <a:r>
              <a:rPr lang="en-US" sz="2000" dirty="0"/>
              <a:t>Severe Cognitive Impairment (SCI) range </a:t>
            </a:r>
            <a:r>
              <a:rPr lang="en-US" sz="2000" dirty="0" smtClean="0"/>
              <a:t>are typically administered </a:t>
            </a:r>
            <a:r>
              <a:rPr lang="en-US" sz="2000" dirty="0"/>
              <a:t>the Participation (P) level of the MI-Access. </a:t>
            </a:r>
          </a:p>
        </p:txBody>
      </p:sp>
    </p:spTree>
    <p:extLst>
      <p:ext uri="{BB962C8B-B14F-4D97-AF65-F5344CB8AC3E}">
        <p14:creationId xmlns:p14="http://schemas.microsoft.com/office/powerpoint/2010/main" val="1928348314"/>
      </p:ext>
    </p:extLst>
  </p:cSld>
  <p:clrMapOvr>
    <a:masterClrMapping/>
  </p:clrMapOvr>
  <p:transition spd="med">
    <p:wipe dir="u"/>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1651">
                                            <p:txEl>
                                              <p:pRg st="1" end="1"/>
                                            </p:txEl>
                                          </p:spTgt>
                                        </p:tgtEl>
                                        <p:attrNameLst>
                                          <p:attrName>style.visibility</p:attrName>
                                        </p:attrNameLst>
                                      </p:cBhvr>
                                      <p:to>
                                        <p:strVal val="visible"/>
                                      </p:to>
                                    </p:set>
                                    <p:animEffect transition="in" filter="checkerboard(across)">
                                      <p:cBhvr>
                                        <p:cTn id="7" dur="500"/>
                                        <p:tgtEl>
                                          <p:spTgt spid="1051651">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51651">
                                            <p:txEl>
                                              <p:pRg st="3" end="3"/>
                                            </p:txEl>
                                          </p:spTgt>
                                        </p:tgtEl>
                                        <p:attrNameLst>
                                          <p:attrName>style.visibility</p:attrName>
                                        </p:attrNameLst>
                                      </p:cBhvr>
                                      <p:to>
                                        <p:strVal val="visible"/>
                                      </p:to>
                                    </p:set>
                                    <p:animEffect transition="in" filter="checkerboard(across)">
                                      <p:cBhvr>
                                        <p:cTn id="10" dur="500"/>
                                        <p:tgtEl>
                                          <p:spTgt spid="1051651">
                                            <p:txEl>
                                              <p:pRg st="3" end="3"/>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51651">
                                            <p:txEl>
                                              <p:pRg st="5" end="5"/>
                                            </p:txEl>
                                          </p:spTgt>
                                        </p:tgtEl>
                                        <p:attrNameLst>
                                          <p:attrName>style.visibility</p:attrName>
                                        </p:attrNameLst>
                                      </p:cBhvr>
                                      <p:to>
                                        <p:strVal val="visible"/>
                                      </p:to>
                                    </p:set>
                                    <p:animEffect transition="in" filter="checkerboard(across)">
                                      <p:cBhvr>
                                        <p:cTn id="13" dur="500"/>
                                        <p:tgtEl>
                                          <p:spTgt spid="1051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113692" y="3010801"/>
            <a:ext cx="7772400" cy="771373"/>
          </a:xfrm>
        </p:spPr>
        <p:txBody>
          <a:bodyPr/>
          <a:lstStyle/>
          <a:p>
            <a:pPr eaLnBrk="1" hangingPunct="1"/>
            <a:r>
              <a:rPr lang="en-US" altLang="en-US" sz="3200" dirty="0" smtClean="0"/>
              <a:t>Special Education Programs and Services</a:t>
            </a:r>
          </a:p>
        </p:txBody>
      </p:sp>
      <p:pic>
        <p:nvPicPr>
          <p:cNvPr id="740357" name="Picture 5" descr="MPj039989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9133" y="2542958"/>
            <a:ext cx="2561065" cy="170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957529"/>
      </p:ext>
    </p:extLst>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740357"/>
                                        </p:tgtEl>
                                        <p:attrNameLst>
                                          <p:attrName>style.visibility</p:attrName>
                                        </p:attrNameLst>
                                      </p:cBhvr>
                                      <p:to>
                                        <p:strVal val="visible"/>
                                      </p:to>
                                    </p:set>
                                    <p:animEffect transition="in" filter="strips(downRight)">
                                      <p:cBhvr>
                                        <p:cTn id="7" dur="1000"/>
                                        <p:tgtEl>
                                          <p:spTgt spid="74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a:xfrm>
            <a:off x="225380" y="192852"/>
            <a:ext cx="11082270" cy="1143000"/>
          </a:xfrm>
        </p:spPr>
        <p:txBody>
          <a:bodyPr rtlCol="0">
            <a:normAutofit/>
          </a:bodyPr>
          <a:lstStyle/>
          <a:p>
            <a:pPr>
              <a:defRPr/>
            </a:pPr>
            <a:r>
              <a:rPr lang="en-US" sz="3200" b="1" dirty="0">
                <a:effectLst>
                  <a:outerShdw blurRad="38100" dist="38100" dir="2700000" algn="tl">
                    <a:srgbClr val="000000">
                      <a:alpha val="43137"/>
                    </a:srgbClr>
                  </a:outerShdw>
                </a:effectLst>
              </a:rPr>
              <a:t>Before Determining Program and Amount of Time, Ask This </a:t>
            </a:r>
            <a:r>
              <a:rPr lang="en-US" sz="3200" b="1" dirty="0" smtClean="0">
                <a:effectLst>
                  <a:outerShdw blurRad="38100" dist="38100" dir="2700000" algn="tl">
                    <a:srgbClr val="000000">
                      <a:alpha val="43137"/>
                    </a:srgbClr>
                  </a:outerShdw>
                </a:effectLst>
              </a:rPr>
              <a:t>Question…</a:t>
            </a:r>
            <a:endParaRPr lang="en-US" sz="3200" b="1" dirty="0">
              <a:effectLst>
                <a:outerShdw blurRad="38100" dist="38100" dir="2700000" algn="tl">
                  <a:srgbClr val="000000">
                    <a:alpha val="43137"/>
                  </a:srgbClr>
                </a:outerShdw>
              </a:effectLst>
            </a:endParaRPr>
          </a:p>
        </p:txBody>
      </p:sp>
      <p:sp>
        <p:nvSpPr>
          <p:cNvPr id="1106947" name="Rectangle 3"/>
          <p:cNvSpPr>
            <a:spLocks noGrp="1" noChangeArrowheads="1"/>
          </p:cNvSpPr>
          <p:nvPr>
            <p:ph idx="1"/>
          </p:nvPr>
        </p:nvSpPr>
        <p:spPr>
          <a:xfrm>
            <a:off x="621323" y="2110154"/>
            <a:ext cx="10562492" cy="4138246"/>
          </a:xfrm>
        </p:spPr>
        <p:txBody>
          <a:bodyPr rtlCol="0">
            <a:normAutofit/>
          </a:bodyPr>
          <a:lstStyle/>
          <a:p>
            <a:pPr algn="ctr">
              <a:buNone/>
              <a:defRPr/>
            </a:pPr>
            <a:endParaRPr lang="en-US" dirty="0" smtClean="0">
              <a:solidFill>
                <a:srgbClr val="3333FF"/>
              </a:solidFill>
              <a:effectLst>
                <a:outerShdw blurRad="38100" dist="38100" dir="2700000" algn="tl">
                  <a:srgbClr val="000000"/>
                </a:outerShdw>
              </a:effectLst>
            </a:endParaRPr>
          </a:p>
          <a:p>
            <a:pPr marL="0" indent="0">
              <a:lnSpc>
                <a:spcPct val="150000"/>
              </a:lnSpc>
              <a:buNone/>
              <a:defRPr/>
            </a:pPr>
            <a:r>
              <a:rPr lang="en-US" sz="2400" dirty="0" smtClean="0"/>
              <a:t>When the student’s </a:t>
            </a:r>
            <a:r>
              <a:rPr lang="en-US" sz="2400" b="1" dirty="0" smtClean="0">
                <a:solidFill>
                  <a:srgbClr val="00B050"/>
                </a:solidFill>
              </a:rPr>
              <a:t>performance does not match that of their </a:t>
            </a:r>
            <a:r>
              <a:rPr lang="en-US" sz="2400" b="1" u="sng" dirty="0" smtClean="0">
                <a:solidFill>
                  <a:srgbClr val="00B050"/>
                </a:solidFill>
              </a:rPr>
              <a:t>peer group</a:t>
            </a:r>
            <a:r>
              <a:rPr lang="en-US" sz="2400" dirty="0" smtClean="0"/>
              <a:t>, are there goals and objectives that require </a:t>
            </a:r>
            <a:r>
              <a:rPr lang="en-US" sz="2400" b="1" i="1" dirty="0" smtClean="0"/>
              <a:t>specialized instruction</a:t>
            </a:r>
            <a:r>
              <a:rPr lang="en-US" sz="2400" i="1" dirty="0" smtClean="0">
                <a:solidFill>
                  <a:schemeClr val="accent1"/>
                </a:solidFill>
              </a:rPr>
              <a:t> </a:t>
            </a:r>
            <a:r>
              <a:rPr lang="en-US" sz="2400" dirty="0" smtClean="0"/>
              <a:t>that cannot be taught within general education classroom?</a:t>
            </a:r>
          </a:p>
        </p:txBody>
      </p:sp>
    </p:spTree>
    <p:extLst>
      <p:ext uri="{BB962C8B-B14F-4D97-AF65-F5344CB8AC3E}">
        <p14:creationId xmlns:p14="http://schemas.microsoft.com/office/powerpoint/2010/main" val="312583095"/>
      </p:ext>
    </p:extLst>
  </p:cSld>
  <p:clrMapOvr>
    <a:masterClrMapping/>
  </p:clrMapOvr>
  <p:transition spd="med">
    <p:wedge/>
    <p:sndAc>
      <p:stSnd>
        <p:snd r:embed="rId3" name="whoosh.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0026" y="223798"/>
            <a:ext cx="5612612" cy="758566"/>
          </a:xfrm>
        </p:spPr>
        <p:txBody>
          <a:bodyPr>
            <a:normAutofit fontScale="90000"/>
          </a:bodyPr>
          <a:lstStyle/>
          <a:p>
            <a:pPr eaLnBrk="1" hangingPunct="1"/>
            <a:r>
              <a:rPr lang="en-US" altLang="en-US" sz="4000" b="1" dirty="0" smtClean="0">
                <a:effectLst>
                  <a:outerShdw blurRad="38100" dist="38100" dir="2700000" algn="tl">
                    <a:srgbClr val="000000">
                      <a:alpha val="43137"/>
                    </a:srgbClr>
                  </a:outerShdw>
                </a:effectLst>
              </a:rPr>
              <a:t>Programs and Services</a:t>
            </a:r>
          </a:p>
        </p:txBody>
      </p:sp>
      <p:sp>
        <p:nvSpPr>
          <p:cNvPr id="76803" name="Rectangle 3"/>
          <p:cNvSpPr>
            <a:spLocks noGrp="1" noChangeArrowheads="1"/>
          </p:cNvSpPr>
          <p:nvPr>
            <p:ph idx="1"/>
          </p:nvPr>
        </p:nvSpPr>
        <p:spPr>
          <a:xfrm>
            <a:off x="1167817" y="1355572"/>
            <a:ext cx="9879819" cy="4488795"/>
          </a:xfrm>
        </p:spPr>
        <p:txBody>
          <a:bodyPr>
            <a:noAutofit/>
          </a:bodyPr>
          <a:lstStyle/>
          <a:p>
            <a:pPr eaLnBrk="1" hangingPunct="1"/>
            <a:r>
              <a:rPr lang="en-US" altLang="en-US" sz="2400" u="sng" dirty="0" smtClean="0"/>
              <a:t>Determined at time of meeting</a:t>
            </a:r>
          </a:p>
          <a:p>
            <a:pPr marL="0" indent="0" eaLnBrk="1" hangingPunct="1">
              <a:buNone/>
            </a:pPr>
            <a:endParaRPr lang="en-US" altLang="en-US" sz="2400" b="1" dirty="0" smtClean="0"/>
          </a:p>
          <a:p>
            <a:pPr eaLnBrk="1" hangingPunct="1"/>
            <a:r>
              <a:rPr lang="en-US" altLang="en-US" sz="2400" dirty="0" smtClean="0"/>
              <a:t>Based on student needs, goals and short-term objectives</a:t>
            </a:r>
          </a:p>
          <a:p>
            <a:pPr marL="0" indent="0" eaLnBrk="1" hangingPunct="1">
              <a:buNone/>
            </a:pPr>
            <a:endParaRPr lang="en-US" altLang="en-US" sz="2400" dirty="0" smtClean="0"/>
          </a:p>
          <a:p>
            <a:pPr eaLnBrk="1" hangingPunct="1"/>
            <a:r>
              <a:rPr lang="en-US" altLang="en-US" sz="2400" dirty="0" smtClean="0"/>
              <a:t>Departmentalized?</a:t>
            </a:r>
          </a:p>
          <a:p>
            <a:pPr marL="0" indent="0" eaLnBrk="1" hangingPunct="1">
              <a:buNone/>
            </a:pPr>
            <a:endParaRPr lang="en-US" altLang="en-US" sz="2400" dirty="0" smtClean="0"/>
          </a:p>
          <a:p>
            <a:r>
              <a:rPr lang="en-US" altLang="en-US" sz="2400" dirty="0" smtClean="0"/>
              <a:t>Frequency  is calculated </a:t>
            </a:r>
            <a:r>
              <a:rPr lang="en-US" altLang="en-US" sz="2400" dirty="0"/>
              <a:t>for </a:t>
            </a:r>
            <a:r>
              <a:rPr lang="en-US" altLang="en-US" sz="2400" dirty="0" smtClean="0"/>
              <a:t>related services by minutes and sessions</a:t>
            </a:r>
          </a:p>
          <a:p>
            <a:endParaRPr lang="en-US" altLang="en-US" sz="2400" dirty="0" smtClean="0"/>
          </a:p>
          <a:p>
            <a:r>
              <a:rPr lang="en-US" altLang="en-US" sz="2400" dirty="0" smtClean="0"/>
              <a:t>Frequency is calculated for programs by minutes per week</a:t>
            </a:r>
          </a:p>
        </p:txBody>
      </p:sp>
      <p:pic>
        <p:nvPicPr>
          <p:cNvPr id="7170" name="Picture 2" descr="https://encrypted-tbn1.gstatic.com/images?q=tbn:ANd9GcS1j25Yx-jQMdiXaYLHN06p7UwzfuAqBp1g3BtuSzc5KsfCxC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117" y="223798"/>
            <a:ext cx="2770376" cy="188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40214"/>
      </p:ext>
    </p:extLst>
  </p:cSld>
  <p:clrMapOvr>
    <a:masterClrMapping/>
  </p:clrMapOvr>
  <p:transition spd="med">
    <p:wedge/>
    <p:sndAc>
      <p:stSnd>
        <p:snd r:embed="rId3" name="whoosh.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85376" y="125178"/>
            <a:ext cx="8229600" cy="944562"/>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Departmentalized</a:t>
            </a:r>
          </a:p>
        </p:txBody>
      </p:sp>
      <p:sp>
        <p:nvSpPr>
          <p:cNvPr id="77827" name="Content Placeholder 2"/>
          <p:cNvSpPr>
            <a:spLocks noGrp="1"/>
          </p:cNvSpPr>
          <p:nvPr>
            <p:ph idx="1"/>
          </p:nvPr>
        </p:nvSpPr>
        <p:spPr>
          <a:xfrm>
            <a:off x="385376" y="1294823"/>
            <a:ext cx="10460816" cy="5273402"/>
          </a:xfrm>
        </p:spPr>
        <p:txBody>
          <a:bodyPr>
            <a:normAutofit/>
          </a:bodyPr>
          <a:lstStyle/>
          <a:p>
            <a:pPr marL="0" indent="0">
              <a:lnSpc>
                <a:spcPct val="100000"/>
              </a:lnSpc>
              <a:buNone/>
            </a:pPr>
            <a:r>
              <a:rPr lang="en-US" altLang="en-US" sz="2600" b="1" dirty="0">
                <a:solidFill>
                  <a:srgbClr val="0070C0"/>
                </a:solidFill>
              </a:rPr>
              <a:t>Departmentalized Programming </a:t>
            </a:r>
            <a:r>
              <a:rPr lang="en-US" altLang="en-US" sz="2600" b="1" dirty="0" smtClean="0">
                <a:solidFill>
                  <a:srgbClr val="0070C0"/>
                </a:solidFill>
              </a:rPr>
              <a:t>- at </a:t>
            </a:r>
            <a:r>
              <a:rPr lang="en-US" altLang="en-US" sz="2600" b="1" dirty="0">
                <a:solidFill>
                  <a:srgbClr val="0070C0"/>
                </a:solidFill>
              </a:rPr>
              <a:t>least two special education teachers servicing students in the program where the student </a:t>
            </a:r>
            <a:r>
              <a:rPr lang="en-US" altLang="en-US" sz="2600" b="1" dirty="0" smtClean="0">
                <a:solidFill>
                  <a:srgbClr val="0070C0"/>
                </a:solidFill>
              </a:rPr>
              <a:t>attends.</a:t>
            </a:r>
          </a:p>
          <a:p>
            <a:pPr>
              <a:lnSpc>
                <a:spcPct val="100000"/>
              </a:lnSpc>
            </a:pPr>
            <a:r>
              <a:rPr lang="en-US" altLang="en-US" b="1" dirty="0" smtClean="0"/>
              <a:t>Most typically </a:t>
            </a:r>
            <a:r>
              <a:rPr lang="en-US" altLang="en-US" b="1" dirty="0"/>
              <a:t>occurs in secondary schools.  </a:t>
            </a:r>
            <a:endParaRPr lang="en-US" altLang="en-US" b="1" dirty="0" smtClean="0"/>
          </a:p>
          <a:p>
            <a:pPr>
              <a:lnSpc>
                <a:spcPct val="100000"/>
              </a:lnSpc>
            </a:pPr>
            <a:r>
              <a:rPr lang="en-US" altLang="en-US" b="1" dirty="0" smtClean="0"/>
              <a:t>Teachers </a:t>
            </a:r>
            <a:r>
              <a:rPr lang="en-US" altLang="en-US" b="1" dirty="0"/>
              <a:t>specialize in certain content areas and teach those specialized subjects throughout </a:t>
            </a:r>
            <a:r>
              <a:rPr lang="en-US" altLang="en-US" b="1" dirty="0" smtClean="0"/>
              <a:t>the day</a:t>
            </a:r>
          </a:p>
          <a:p>
            <a:pPr lvl="1">
              <a:lnSpc>
                <a:spcPct val="100000"/>
              </a:lnSpc>
              <a:buFont typeface="Courier New" panose="02070309020205020404" pitchFamily="49" charset="0"/>
              <a:buChar char="o"/>
            </a:pPr>
            <a:r>
              <a:rPr lang="en-US" altLang="en-US" sz="1900" i="1" dirty="0" smtClean="0"/>
              <a:t>  Elementary teachers typically teach all content areas through out the day</a:t>
            </a:r>
          </a:p>
          <a:p>
            <a:pPr>
              <a:lnSpc>
                <a:spcPct val="100000"/>
              </a:lnSpc>
            </a:pPr>
            <a:r>
              <a:rPr lang="en-US" altLang="en-US" b="1" dirty="0" smtClean="0"/>
              <a:t>Students will change classes going to different teachers for instruction, especially in core subject areas. </a:t>
            </a:r>
            <a:r>
              <a:rPr lang="en-US" altLang="en-US" dirty="0" smtClean="0"/>
              <a:t> </a:t>
            </a:r>
          </a:p>
          <a:p>
            <a:pPr lvl="1">
              <a:lnSpc>
                <a:spcPct val="100000"/>
              </a:lnSpc>
              <a:buFont typeface="Courier New" panose="02070309020205020404" pitchFamily="49" charset="0"/>
              <a:buChar char="o"/>
            </a:pPr>
            <a:r>
              <a:rPr lang="en-US" altLang="en-US" sz="1600" i="1" dirty="0"/>
              <a:t> </a:t>
            </a:r>
            <a:r>
              <a:rPr lang="en-US" altLang="en-US" sz="1600" i="1" dirty="0" smtClean="0"/>
              <a:t> </a:t>
            </a:r>
            <a:r>
              <a:rPr lang="en-US" altLang="en-US" i="1" dirty="0" smtClean="0"/>
              <a:t>Math </a:t>
            </a:r>
            <a:r>
              <a:rPr lang="en-US" altLang="en-US" i="1" dirty="0"/>
              <a:t>resource teacher and ELA resource teacher</a:t>
            </a:r>
          </a:p>
          <a:p>
            <a:pPr>
              <a:lnSpc>
                <a:spcPct val="100000"/>
              </a:lnSpc>
            </a:pPr>
            <a:endParaRPr lang="en-US" altLang="en-US" sz="2000" dirty="0" smtClean="0"/>
          </a:p>
          <a:p>
            <a:pPr>
              <a:lnSpc>
                <a:spcPct val="100000"/>
              </a:lnSpc>
            </a:pPr>
            <a:r>
              <a:rPr lang="en-US" altLang="en-US" sz="2000" i="1" dirty="0" smtClean="0"/>
              <a:t>Remember: If a student will be receiving specialized instruction from more than 1 special ed teacher then the program is departmentalized.</a:t>
            </a:r>
          </a:p>
        </p:txBody>
      </p:sp>
    </p:spTree>
    <p:extLst>
      <p:ext uri="{BB962C8B-B14F-4D97-AF65-F5344CB8AC3E}">
        <p14:creationId xmlns:p14="http://schemas.microsoft.com/office/powerpoint/2010/main" val="332193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5911" y="556003"/>
            <a:ext cx="10058400" cy="642656"/>
          </a:xfrm>
        </p:spPr>
        <p:txBody>
          <a:bodyPr>
            <a:normAutofit/>
          </a:bodyPr>
          <a:lstStyle/>
          <a:p>
            <a:pPr eaLnBrk="1" hangingPunct="1"/>
            <a:r>
              <a:rPr lang="en-US" altLang="en-US" sz="3200" b="1" dirty="0" smtClean="0">
                <a:effectLst>
                  <a:outerShdw blurRad="38100" dist="38100" dir="2700000" algn="tl">
                    <a:srgbClr val="000000">
                      <a:alpha val="43137"/>
                    </a:srgbClr>
                  </a:outerShdw>
                </a:effectLst>
              </a:rPr>
              <a:t>Notice of Invitation</a:t>
            </a:r>
          </a:p>
        </p:txBody>
      </p:sp>
      <p:sp>
        <p:nvSpPr>
          <p:cNvPr id="766979" name="Rectangle 3"/>
          <p:cNvSpPr>
            <a:spLocks noGrp="1" noChangeArrowheads="1"/>
          </p:cNvSpPr>
          <p:nvPr>
            <p:ph idx="1"/>
          </p:nvPr>
        </p:nvSpPr>
        <p:spPr>
          <a:xfrm>
            <a:off x="353247" y="1505572"/>
            <a:ext cx="10292479" cy="5191442"/>
          </a:xfrm>
        </p:spPr>
        <p:txBody>
          <a:bodyPr rtlCol="0">
            <a:normAutofit fontScale="85000" lnSpcReduction="20000"/>
          </a:bodyPr>
          <a:lstStyle/>
          <a:p>
            <a:pPr>
              <a:defRPr/>
            </a:pPr>
            <a:r>
              <a:rPr lang="en-US" sz="2400" b="1" dirty="0" smtClean="0"/>
              <a:t>Purpose of the Invitation:</a:t>
            </a:r>
          </a:p>
          <a:p>
            <a:pPr lvl="1">
              <a:defRPr/>
            </a:pPr>
            <a:r>
              <a:rPr lang="en-US" sz="2100" u="sng" dirty="0"/>
              <a:t>I</a:t>
            </a:r>
            <a:r>
              <a:rPr lang="en-US" sz="2100" u="sng" dirty="0" smtClean="0"/>
              <a:t>nform</a:t>
            </a:r>
            <a:r>
              <a:rPr lang="en-US" sz="2100" dirty="0" smtClean="0"/>
              <a:t> the parent/guardian of the meeting arrangements: </a:t>
            </a:r>
          </a:p>
          <a:p>
            <a:pPr lvl="2">
              <a:defRPr/>
            </a:pPr>
            <a:r>
              <a:rPr lang="en-US" sz="1800" dirty="0" smtClean="0"/>
              <a:t>Purpose</a:t>
            </a:r>
          </a:p>
          <a:p>
            <a:pPr lvl="2">
              <a:defRPr/>
            </a:pPr>
            <a:r>
              <a:rPr lang="en-US" sz="1800" dirty="0" smtClean="0"/>
              <a:t>Date</a:t>
            </a:r>
          </a:p>
          <a:p>
            <a:pPr lvl="2">
              <a:defRPr/>
            </a:pPr>
            <a:r>
              <a:rPr lang="en-US" sz="1800" dirty="0" smtClean="0"/>
              <a:t>Time</a:t>
            </a:r>
          </a:p>
          <a:p>
            <a:pPr lvl="2">
              <a:defRPr/>
            </a:pPr>
            <a:r>
              <a:rPr lang="en-US" sz="1800" dirty="0" smtClean="0"/>
              <a:t>Location</a:t>
            </a:r>
          </a:p>
          <a:p>
            <a:pPr lvl="2">
              <a:defRPr/>
            </a:pPr>
            <a:r>
              <a:rPr lang="en-US" sz="1800" dirty="0" smtClean="0"/>
              <a:t>Who will be in attendance.  </a:t>
            </a:r>
            <a:endParaRPr lang="en-US" sz="1800" dirty="0"/>
          </a:p>
          <a:p>
            <a:pPr lvl="1">
              <a:defRPr/>
            </a:pPr>
            <a:r>
              <a:rPr lang="en-US" sz="2100" u="sng" dirty="0" smtClean="0"/>
              <a:t>Provide</a:t>
            </a:r>
            <a:r>
              <a:rPr lang="en-US" sz="2100" dirty="0" smtClean="0"/>
              <a:t>:</a:t>
            </a:r>
          </a:p>
          <a:p>
            <a:pPr lvl="2">
              <a:defRPr/>
            </a:pPr>
            <a:r>
              <a:rPr lang="en-US" sz="1800" dirty="0" smtClean="0"/>
              <a:t>Assurance statements aligned with the meeting type </a:t>
            </a:r>
          </a:p>
          <a:p>
            <a:pPr lvl="2">
              <a:defRPr/>
            </a:pPr>
            <a:r>
              <a:rPr lang="en-US" sz="1800" dirty="0" smtClean="0"/>
              <a:t>A list of resources for the parent.</a:t>
            </a:r>
          </a:p>
          <a:p>
            <a:pPr>
              <a:defRPr/>
            </a:pPr>
            <a:endParaRPr lang="en-US" b="1" dirty="0" smtClean="0">
              <a:effectLst>
                <a:outerShdw blurRad="38100" dist="38100" dir="2700000" algn="tl">
                  <a:srgbClr val="000000">
                    <a:alpha val="43137"/>
                  </a:srgbClr>
                </a:outerShdw>
              </a:effectLst>
            </a:endParaRPr>
          </a:p>
          <a:p>
            <a:pPr>
              <a:defRPr/>
            </a:pPr>
            <a:r>
              <a:rPr lang="en-US" sz="2000" dirty="0" smtClean="0"/>
              <a:t>Make </a:t>
            </a:r>
            <a:r>
              <a:rPr lang="en-US" sz="2000" dirty="0"/>
              <a:t>Telephone/E-mail </a:t>
            </a:r>
            <a:r>
              <a:rPr lang="en-US" sz="2000" dirty="0" smtClean="0"/>
              <a:t>contact to establish mutually agreeable time and place</a:t>
            </a:r>
          </a:p>
          <a:p>
            <a:pPr lvl="1">
              <a:defRPr/>
            </a:pPr>
            <a:r>
              <a:rPr lang="en-US" dirty="0" smtClean="0"/>
              <a:t>Record all contact attempts in the contact log on the invitation</a:t>
            </a:r>
          </a:p>
          <a:p>
            <a:pPr>
              <a:defRPr/>
            </a:pPr>
            <a:r>
              <a:rPr lang="en-US" sz="2000" dirty="0" smtClean="0"/>
              <a:t>Give </a:t>
            </a:r>
            <a:r>
              <a:rPr lang="en-US" sz="2000" dirty="0"/>
              <a:t>all invitees adequate notice of the meeting </a:t>
            </a:r>
            <a:endParaRPr lang="en-US" sz="2000" dirty="0" smtClean="0"/>
          </a:p>
          <a:p>
            <a:pPr>
              <a:defRPr/>
            </a:pPr>
            <a:r>
              <a:rPr lang="en-US" sz="2000" dirty="0" smtClean="0"/>
              <a:t>Notice of Invitation must also </a:t>
            </a:r>
            <a:r>
              <a:rPr lang="en-US" sz="2000" dirty="0"/>
              <a:t>be </a:t>
            </a:r>
            <a:r>
              <a:rPr lang="en-US" sz="2000" dirty="0" smtClean="0"/>
              <a:t>sent or provided to </a:t>
            </a:r>
            <a:r>
              <a:rPr lang="en-US" sz="2000" dirty="0"/>
              <a:t>the </a:t>
            </a:r>
            <a:r>
              <a:rPr lang="en-US" sz="2000" dirty="0" smtClean="0"/>
              <a:t>student </a:t>
            </a:r>
            <a:r>
              <a:rPr lang="en-US" sz="2000" dirty="0"/>
              <a:t>for Transition </a:t>
            </a:r>
            <a:r>
              <a:rPr lang="en-US" sz="2000" dirty="0" smtClean="0"/>
              <a:t>IEPs</a:t>
            </a:r>
          </a:p>
          <a:p>
            <a:pPr>
              <a:defRPr/>
            </a:pPr>
            <a:r>
              <a:rPr lang="en-US" sz="2000" b="1" dirty="0" smtClean="0"/>
              <a:t>**Confirm attendance </a:t>
            </a:r>
            <a:r>
              <a:rPr lang="en-US" sz="2000" b="1" dirty="0"/>
              <a:t>p</a:t>
            </a:r>
            <a:r>
              <a:rPr lang="en-US" sz="2000" b="1" dirty="0" smtClean="0"/>
              <a:t>rior to meeting </a:t>
            </a:r>
          </a:p>
          <a:p>
            <a:pPr lvl="1">
              <a:defRPr/>
            </a:pPr>
            <a:r>
              <a:rPr lang="en-US" dirty="0" smtClean="0"/>
              <a:t> document this contact attempt as well</a:t>
            </a:r>
          </a:p>
          <a:p>
            <a:pPr>
              <a:defRPr/>
            </a:pPr>
            <a:endParaRPr lang="en-US" dirty="0"/>
          </a:p>
        </p:txBody>
      </p:sp>
      <p:sp>
        <p:nvSpPr>
          <p:cNvPr id="5" name="5-Point Star 4"/>
          <p:cNvSpPr/>
          <p:nvPr/>
        </p:nvSpPr>
        <p:spPr>
          <a:xfrm>
            <a:off x="9427433" y="249090"/>
            <a:ext cx="1596881" cy="14766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322304"/>
      </p:ext>
    </p:extLst>
  </p:cSld>
  <p:clrMapOvr>
    <a:masterClrMapping/>
  </p:clrMapOvr>
  <p:transition spd="med">
    <p:cut/>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6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69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69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69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69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69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69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69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697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6979">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6979">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6979">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6979">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6979">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697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297917" y="169417"/>
            <a:ext cx="9613861" cy="1080938"/>
          </a:xfrm>
        </p:spPr>
        <p:txBody>
          <a:bodyPr rtlCol="0">
            <a:normAutofit fontScale="90000"/>
          </a:bodyPr>
          <a:lstStyle/>
          <a:p>
            <a:pPr>
              <a:defRPr/>
            </a:pPr>
            <a:r>
              <a:rPr lang="en-US" sz="4000" b="1" dirty="0" smtClean="0">
                <a:effectLst>
                  <a:outerShdw blurRad="38100" dist="38100" dir="2700000" algn="tl">
                    <a:srgbClr val="000000">
                      <a:alpha val="43137"/>
                    </a:srgbClr>
                  </a:outerShdw>
                </a:effectLst>
              </a:rPr>
              <a:t>Related Services and Accommodations</a:t>
            </a:r>
          </a:p>
        </p:txBody>
      </p:sp>
      <p:sp>
        <p:nvSpPr>
          <p:cNvPr id="691203" name="Rectangle 3"/>
          <p:cNvSpPr>
            <a:spLocks noGrp="1" noChangeArrowheads="1"/>
          </p:cNvSpPr>
          <p:nvPr>
            <p:ph idx="1"/>
          </p:nvPr>
        </p:nvSpPr>
        <p:spPr>
          <a:xfrm>
            <a:off x="398337" y="1557162"/>
            <a:ext cx="10357338" cy="1301261"/>
          </a:xfrm>
        </p:spPr>
        <p:txBody>
          <a:bodyPr rtlCol="0">
            <a:noAutofit/>
          </a:bodyPr>
          <a:lstStyle/>
          <a:p>
            <a:pPr marL="0" indent="0">
              <a:buNone/>
              <a:defRPr/>
            </a:pPr>
            <a:r>
              <a:rPr lang="en-US" sz="2000" b="1" dirty="0" smtClean="0">
                <a:solidFill>
                  <a:srgbClr val="0070C0"/>
                </a:solidFill>
              </a:rPr>
              <a:t>Direct Service = Related Service</a:t>
            </a:r>
          </a:p>
          <a:p>
            <a:pPr marL="0" indent="0">
              <a:buNone/>
              <a:defRPr/>
            </a:pPr>
            <a:r>
              <a:rPr lang="en-US" sz="2000" b="1" dirty="0">
                <a:solidFill>
                  <a:srgbClr val="00B050"/>
                </a:solidFill>
              </a:rPr>
              <a:t>Consultative Service = Related </a:t>
            </a:r>
            <a:r>
              <a:rPr lang="en-US" sz="2000" b="1" dirty="0" smtClean="0">
                <a:solidFill>
                  <a:srgbClr val="00B050"/>
                </a:solidFill>
              </a:rPr>
              <a:t>Service</a:t>
            </a:r>
          </a:p>
          <a:p>
            <a:pPr marL="0" indent="0">
              <a:buNone/>
              <a:defRPr/>
            </a:pPr>
            <a:r>
              <a:rPr lang="en-US" sz="2000" b="1" dirty="0" smtClean="0">
                <a:solidFill>
                  <a:srgbClr val="FF0000"/>
                </a:solidFill>
              </a:rPr>
              <a:t>Monitoring = Accommodation</a:t>
            </a:r>
          </a:p>
        </p:txBody>
      </p:sp>
      <p:sp>
        <p:nvSpPr>
          <p:cNvPr id="691208" name="Rectangle 8"/>
          <p:cNvSpPr>
            <a:spLocks noChangeArrowheads="1"/>
          </p:cNvSpPr>
          <p:nvPr/>
        </p:nvSpPr>
        <p:spPr bwMode="auto">
          <a:xfrm>
            <a:off x="3807070" y="3162257"/>
            <a:ext cx="3288322" cy="1143000"/>
          </a:xfrm>
          <a:prstGeom prst="rect">
            <a:avLst/>
          </a:prstGeom>
          <a:noFill/>
          <a:ln w="9525">
            <a:noFill/>
            <a:miter lim="800000"/>
            <a:headEnd/>
            <a:tailEnd/>
          </a:ln>
          <a:effectLst/>
        </p:spPr>
        <p:txBody>
          <a:bodyPr anchor="ctr" anchorCtr="1"/>
          <a:lstStyle/>
          <a:p>
            <a:pPr>
              <a:defRPr/>
            </a:pPr>
            <a:r>
              <a:rPr lang="en-US" sz="2400" b="1" dirty="0">
                <a:solidFill>
                  <a:srgbClr val="0070C0"/>
                </a:solidFill>
                <a:effectLst>
                  <a:outerShdw blurRad="38100" dist="38100" dir="2700000" algn="tl">
                    <a:srgbClr val="000000">
                      <a:alpha val="43137"/>
                    </a:srgbClr>
                  </a:outerShdw>
                </a:effectLst>
                <a:latin typeface="+mj-lt"/>
              </a:rPr>
              <a:t>Direct Services </a:t>
            </a:r>
          </a:p>
        </p:txBody>
      </p:sp>
      <p:sp>
        <p:nvSpPr>
          <p:cNvPr id="691209" name="Rectangle 9"/>
          <p:cNvSpPr>
            <a:spLocks noChangeArrowheads="1"/>
          </p:cNvSpPr>
          <p:nvPr/>
        </p:nvSpPr>
        <p:spPr bwMode="auto">
          <a:xfrm>
            <a:off x="1465385" y="4102831"/>
            <a:ext cx="8839199" cy="1870075"/>
          </a:xfrm>
          <a:prstGeom prst="rect">
            <a:avLst/>
          </a:prstGeom>
          <a:noFill/>
          <a:ln w="9525">
            <a:noFill/>
            <a:miter lim="800000"/>
            <a:headEnd/>
            <a:tailEnd/>
          </a:ln>
          <a:effectLst/>
        </p:spPr>
        <p:txBody>
          <a:bodyPr/>
          <a:lstStyle/>
          <a:p>
            <a:pPr marL="342900" indent="-342900">
              <a:spcBef>
                <a:spcPct val="20000"/>
              </a:spcBef>
              <a:buFontTx/>
              <a:buChar char="•"/>
              <a:defRPr/>
            </a:pPr>
            <a:r>
              <a:rPr lang="en-US" sz="2000" dirty="0"/>
              <a:t>Provider works </a:t>
            </a:r>
            <a:r>
              <a:rPr lang="en-US" sz="2000" dirty="0" smtClean="0"/>
              <a:t>directly with the student</a:t>
            </a:r>
            <a:r>
              <a:rPr lang="en-US" sz="2000" dirty="0"/>
              <a:t>.</a:t>
            </a:r>
          </a:p>
          <a:p>
            <a:pPr marL="342900" indent="-342900">
              <a:spcBef>
                <a:spcPct val="20000"/>
              </a:spcBef>
              <a:buFontTx/>
              <a:buChar char="•"/>
              <a:defRPr/>
            </a:pPr>
            <a:r>
              <a:rPr lang="en-US" sz="2000" dirty="0"/>
              <a:t>Work with student is related </a:t>
            </a:r>
            <a:r>
              <a:rPr lang="en-US" sz="2000" dirty="0" smtClean="0"/>
              <a:t>directly to </a:t>
            </a:r>
            <a:r>
              <a:rPr lang="en-US" sz="2000" dirty="0"/>
              <a:t>the </a:t>
            </a:r>
            <a:r>
              <a:rPr lang="en-US" sz="2000" dirty="0" smtClean="0"/>
              <a:t>goals and objectives.</a:t>
            </a:r>
          </a:p>
          <a:p>
            <a:pPr marL="342900" indent="-342900">
              <a:spcBef>
                <a:spcPct val="20000"/>
              </a:spcBef>
              <a:buFontTx/>
              <a:buChar char="•"/>
              <a:defRPr/>
            </a:pPr>
            <a:r>
              <a:rPr lang="en-US" sz="2000" dirty="0" smtClean="0"/>
              <a:t>Progress reports are completed by related service provider</a:t>
            </a:r>
          </a:p>
          <a:p>
            <a:pPr marL="342900" indent="-342900">
              <a:spcBef>
                <a:spcPct val="20000"/>
              </a:spcBef>
              <a:buFontTx/>
              <a:buChar char="•"/>
              <a:defRPr/>
            </a:pPr>
            <a:r>
              <a:rPr lang="en-US" altLang="en-US" sz="2000" dirty="0" smtClean="0"/>
              <a:t>Provider documents service provision</a:t>
            </a:r>
            <a:endParaRPr lang="en-US" sz="2000" dirty="0" smtClean="0"/>
          </a:p>
          <a:p>
            <a:pPr marL="342900" indent="-342900">
              <a:spcBef>
                <a:spcPct val="20000"/>
              </a:spcBef>
              <a:buFontTx/>
              <a:buChar char="•"/>
              <a:defRPr/>
            </a:pPr>
            <a:r>
              <a:rPr lang="en-US" sz="2000" dirty="0" smtClean="0"/>
              <a:t>Student is counted on provider’s caseload.</a:t>
            </a:r>
            <a:endParaRPr lang="en-US" sz="2000" dirty="0"/>
          </a:p>
        </p:txBody>
      </p:sp>
    </p:spTree>
    <p:extLst>
      <p:ext uri="{BB962C8B-B14F-4D97-AF65-F5344CB8AC3E}">
        <p14:creationId xmlns:p14="http://schemas.microsoft.com/office/powerpoint/2010/main" val="1259096342"/>
      </p:ext>
    </p:extLst>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1208"/>
                                        </p:tgtEl>
                                        <p:attrNameLst>
                                          <p:attrName>style.visibility</p:attrName>
                                        </p:attrNameLst>
                                      </p:cBhvr>
                                      <p:to>
                                        <p:strVal val="visible"/>
                                      </p:to>
                                    </p:set>
                                    <p:animEffect transition="in" filter="checkerboard(across)">
                                      <p:cBhvr>
                                        <p:cTn id="7" dur="1000"/>
                                        <p:tgtEl>
                                          <p:spTgt spid="691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1209"/>
                                        </p:tgtEl>
                                        <p:attrNameLst>
                                          <p:attrName>style.visibility</p:attrName>
                                        </p:attrNameLst>
                                      </p:cBhvr>
                                      <p:to>
                                        <p:strVal val="visible"/>
                                      </p:to>
                                    </p:set>
                                    <p:animEffect transition="in" filter="checkerboard(across)">
                                      <p:cBhvr>
                                        <p:cTn id="12" dur="1000"/>
                                        <p:tgtEl>
                                          <p:spTgt spid="69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8" grpId="0"/>
      <p:bldP spid="69120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350371" y="360609"/>
            <a:ext cx="9144000" cy="631065"/>
          </a:xfrm>
        </p:spPr>
        <p:txBody>
          <a:bodyPr rtlCol="0">
            <a:normAutofit fontScale="90000"/>
          </a:bodyPr>
          <a:lstStyle/>
          <a:p>
            <a:pPr>
              <a:defRPr/>
            </a:pPr>
            <a:r>
              <a:rPr lang="en-US" sz="4000" b="1" dirty="0" smtClean="0">
                <a:solidFill>
                  <a:srgbClr val="00B050"/>
                </a:solidFill>
                <a:effectLst>
                  <a:outerShdw blurRad="38100" dist="38100" dir="2700000" algn="tl">
                    <a:srgbClr val="000000">
                      <a:alpha val="43137"/>
                    </a:srgbClr>
                  </a:outerShdw>
                </a:effectLst>
              </a:rPr>
              <a:t>Consultation as Defined in Kent ISD </a:t>
            </a:r>
            <a:endParaRPr lang="en-US" sz="4000" dirty="0" smtClean="0">
              <a:solidFill>
                <a:srgbClr val="00B050"/>
              </a:solidFill>
              <a:effectLst>
                <a:outerShdw blurRad="38100" dist="38100" dir="2700000" algn="tl">
                  <a:srgbClr val="FFFFFF"/>
                </a:outerShdw>
              </a:effectLst>
            </a:endParaRPr>
          </a:p>
        </p:txBody>
      </p:sp>
      <p:sp>
        <p:nvSpPr>
          <p:cNvPr id="694275" name="Rectangle 3"/>
          <p:cNvSpPr>
            <a:spLocks noGrp="1" noChangeArrowheads="1"/>
          </p:cNvSpPr>
          <p:nvPr>
            <p:ph idx="1"/>
          </p:nvPr>
        </p:nvSpPr>
        <p:spPr>
          <a:xfrm>
            <a:off x="350371" y="1300766"/>
            <a:ext cx="10648187" cy="4623516"/>
          </a:xfrm>
        </p:spPr>
        <p:txBody>
          <a:bodyPr rtlCol="0">
            <a:noAutofit/>
          </a:bodyPr>
          <a:lstStyle/>
          <a:p>
            <a:pPr>
              <a:defRPr/>
            </a:pPr>
            <a:r>
              <a:rPr lang="en-US" sz="2000" dirty="0" smtClean="0"/>
              <a:t>Provider observes, informally assesses, or works with student.</a:t>
            </a:r>
          </a:p>
          <a:p>
            <a:pPr marL="0" indent="0">
              <a:buNone/>
              <a:defRPr/>
            </a:pPr>
            <a:endParaRPr lang="en-US" sz="1000" dirty="0" smtClean="0"/>
          </a:p>
          <a:p>
            <a:pPr>
              <a:defRPr/>
            </a:pPr>
            <a:r>
              <a:rPr lang="en-US" sz="2000" dirty="0" smtClean="0"/>
              <a:t>Provider consults with teacher and/or parent.</a:t>
            </a:r>
          </a:p>
          <a:p>
            <a:pPr marL="0" indent="0">
              <a:buNone/>
              <a:defRPr/>
            </a:pPr>
            <a:endParaRPr lang="en-US" sz="1000" dirty="0" smtClean="0"/>
          </a:p>
          <a:p>
            <a:pPr>
              <a:defRPr/>
            </a:pPr>
            <a:r>
              <a:rPr lang="en-US" sz="2000" dirty="0" smtClean="0"/>
              <a:t>Discussion and activities are related to goals and objectives that the </a:t>
            </a:r>
            <a:r>
              <a:rPr lang="en-US" sz="2000" u="sng" dirty="0" smtClean="0"/>
              <a:t>teacher and related service provider</a:t>
            </a:r>
            <a:r>
              <a:rPr lang="en-US" sz="2000" dirty="0" smtClean="0"/>
              <a:t> are working on with the student.</a:t>
            </a:r>
          </a:p>
          <a:p>
            <a:pPr marL="0" indent="0">
              <a:buNone/>
              <a:defRPr/>
            </a:pPr>
            <a:endParaRPr lang="en-US" sz="1000" dirty="0" smtClean="0"/>
          </a:p>
          <a:p>
            <a:pPr>
              <a:defRPr/>
            </a:pPr>
            <a:r>
              <a:rPr lang="en-US" sz="2000" u="sng" dirty="0" smtClean="0"/>
              <a:t>Progress reports are completed collaboratively </a:t>
            </a:r>
            <a:r>
              <a:rPr lang="en-US" sz="2000" dirty="0" smtClean="0"/>
              <a:t>by both teacher and related service provider</a:t>
            </a:r>
          </a:p>
          <a:p>
            <a:pPr marL="0" indent="0">
              <a:buNone/>
              <a:defRPr/>
            </a:pPr>
            <a:endParaRPr lang="en-US" sz="1000" dirty="0" smtClean="0"/>
          </a:p>
          <a:p>
            <a:pPr marL="0" indent="0">
              <a:buNone/>
              <a:defRPr/>
            </a:pPr>
            <a:r>
              <a:rPr lang="en-US" altLang="en-US" sz="2000" dirty="0" smtClean="0"/>
              <a:t>  Provider documents service provision</a:t>
            </a:r>
            <a:endParaRPr lang="en-US" altLang="en-US" sz="2000" dirty="0"/>
          </a:p>
          <a:p>
            <a:pPr marL="0" indent="0">
              <a:buNone/>
              <a:defRPr/>
            </a:pPr>
            <a:endParaRPr lang="en-US" sz="1000" dirty="0" smtClean="0"/>
          </a:p>
          <a:p>
            <a:pPr>
              <a:defRPr/>
            </a:pPr>
            <a:r>
              <a:rPr lang="en-US" sz="2000" dirty="0" smtClean="0"/>
              <a:t>Student is counted on provider’s caseload.</a:t>
            </a:r>
          </a:p>
        </p:txBody>
      </p:sp>
    </p:spTree>
    <p:extLst>
      <p:ext uri="{BB962C8B-B14F-4D97-AF65-F5344CB8AC3E}">
        <p14:creationId xmlns:p14="http://schemas.microsoft.com/office/powerpoint/2010/main" val="3152241392"/>
      </p:ext>
    </p:extLst>
  </p:cSld>
  <p:clrMapOvr>
    <a:masterClrMapping/>
  </p:clrMapOvr>
  <p:transition spd="med">
    <p:wedge/>
    <p:sndAc>
      <p:stSnd>
        <p:snd r:embed="rId3" name="whoosh.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350306" y="218940"/>
            <a:ext cx="10058400" cy="925991"/>
          </a:xfrm>
        </p:spPr>
        <p:txBody>
          <a:bodyPr rtlCol="0">
            <a:normAutofit/>
          </a:bodyPr>
          <a:lstStyle/>
          <a:p>
            <a:pPr>
              <a:defRPr/>
            </a:pPr>
            <a:r>
              <a:rPr lang="en-US" sz="4000" dirty="0" smtClean="0">
                <a:solidFill>
                  <a:srgbClr val="FF0000"/>
                </a:solidFill>
              </a:rPr>
              <a:t>Monitoring</a:t>
            </a:r>
            <a:r>
              <a:rPr lang="en-US" sz="4000" dirty="0" smtClean="0">
                <a:solidFill>
                  <a:srgbClr val="FF0000"/>
                </a:solidFill>
                <a:effectLst>
                  <a:outerShdw blurRad="38100" dist="38100" dir="2700000" algn="tl">
                    <a:srgbClr val="FFFFFF"/>
                  </a:outerShdw>
                </a:effectLst>
              </a:rPr>
              <a:t> </a:t>
            </a:r>
            <a:r>
              <a:rPr lang="en-US" sz="4000" dirty="0" smtClean="0">
                <a:solidFill>
                  <a:srgbClr val="FF0000"/>
                </a:solidFill>
              </a:rPr>
              <a:t>as Defined in Kent ISD </a:t>
            </a:r>
          </a:p>
        </p:txBody>
      </p:sp>
      <p:sp>
        <p:nvSpPr>
          <p:cNvPr id="81923" name="Rectangle 3"/>
          <p:cNvSpPr>
            <a:spLocks noGrp="1" noChangeArrowheads="1"/>
          </p:cNvSpPr>
          <p:nvPr>
            <p:ph idx="1"/>
          </p:nvPr>
        </p:nvSpPr>
        <p:spPr>
          <a:xfrm>
            <a:off x="350306" y="1326525"/>
            <a:ext cx="10341140" cy="5889030"/>
          </a:xfrm>
        </p:spPr>
        <p:txBody>
          <a:bodyPr>
            <a:noAutofit/>
          </a:bodyPr>
          <a:lstStyle/>
          <a:p>
            <a:pPr eaLnBrk="1" hangingPunct="1"/>
            <a:r>
              <a:rPr lang="en-US" altLang="en-US" sz="2000" dirty="0" smtClean="0"/>
              <a:t>Provider observes, informally assesses, or works with student.</a:t>
            </a:r>
          </a:p>
          <a:p>
            <a:pPr marL="0" indent="0" eaLnBrk="1" hangingPunct="1">
              <a:buNone/>
            </a:pPr>
            <a:endParaRPr lang="en-US" altLang="en-US" sz="2000" dirty="0" smtClean="0"/>
          </a:p>
          <a:p>
            <a:pPr eaLnBrk="1" hangingPunct="1"/>
            <a:r>
              <a:rPr lang="en-US" altLang="en-US" sz="2000" dirty="0" smtClean="0"/>
              <a:t>Provider meets with teacher</a:t>
            </a:r>
            <a:r>
              <a:rPr lang="en-US" altLang="en-US" sz="2000" dirty="0"/>
              <a:t> </a:t>
            </a:r>
            <a:r>
              <a:rPr lang="en-US" altLang="en-US" sz="2000" dirty="0" smtClean="0"/>
              <a:t>to provide resources and/or support</a:t>
            </a:r>
          </a:p>
          <a:p>
            <a:pPr marL="0" indent="0" eaLnBrk="1" hangingPunct="1">
              <a:buNone/>
            </a:pPr>
            <a:endParaRPr lang="en-US" altLang="en-US" sz="2000" dirty="0" smtClean="0"/>
          </a:p>
          <a:p>
            <a:pPr eaLnBrk="1" hangingPunct="1"/>
            <a:r>
              <a:rPr lang="en-US" altLang="en-US" sz="2000" dirty="0" smtClean="0"/>
              <a:t>Provider does not write goals and objectives or report progress</a:t>
            </a:r>
          </a:p>
          <a:p>
            <a:pPr marL="0" indent="0" eaLnBrk="1" hangingPunct="1">
              <a:buNone/>
            </a:pPr>
            <a:endParaRPr lang="en-US" altLang="en-US" sz="2000" dirty="0" smtClean="0"/>
          </a:p>
          <a:p>
            <a:pPr eaLnBrk="1" hangingPunct="1"/>
            <a:r>
              <a:rPr lang="en-US" altLang="en-US" sz="2000" dirty="0" smtClean="0"/>
              <a:t>Activities are </a:t>
            </a:r>
            <a:r>
              <a:rPr lang="en-US" altLang="en-US" sz="2000" u="sng" dirty="0" smtClean="0"/>
              <a:t>not</a:t>
            </a:r>
            <a:r>
              <a:rPr lang="en-US" altLang="en-US" sz="2000" dirty="0" smtClean="0"/>
              <a:t> related to goals and objectives.</a:t>
            </a:r>
          </a:p>
          <a:p>
            <a:pPr marL="0" indent="0" eaLnBrk="1" hangingPunct="1">
              <a:buNone/>
            </a:pPr>
            <a:endParaRPr lang="en-US" altLang="en-US" sz="2000" dirty="0" smtClean="0"/>
          </a:p>
          <a:p>
            <a:pPr eaLnBrk="1" hangingPunct="1"/>
            <a:r>
              <a:rPr lang="en-US" altLang="en-US" sz="2000" dirty="0" smtClean="0"/>
              <a:t>Provider does keep a documentation log of monitoring activities</a:t>
            </a:r>
          </a:p>
          <a:p>
            <a:pPr marL="0" indent="0" eaLnBrk="1" hangingPunct="1">
              <a:buNone/>
            </a:pPr>
            <a:endParaRPr lang="en-US" altLang="en-US" sz="2000" dirty="0" smtClean="0"/>
          </a:p>
          <a:p>
            <a:pPr eaLnBrk="1" hangingPunct="1"/>
            <a:r>
              <a:rPr lang="en-US" altLang="en-US" sz="2000" dirty="0" smtClean="0"/>
              <a:t>Student is </a:t>
            </a:r>
            <a:r>
              <a:rPr lang="en-US" altLang="en-US" sz="2000" u="sng" dirty="0" smtClean="0"/>
              <a:t>not</a:t>
            </a:r>
            <a:r>
              <a:rPr lang="en-US" altLang="en-US" sz="2000" dirty="0" smtClean="0"/>
              <a:t> counted  on provider’s caseload.</a:t>
            </a:r>
          </a:p>
        </p:txBody>
      </p:sp>
    </p:spTree>
    <p:extLst>
      <p:ext uri="{BB962C8B-B14F-4D97-AF65-F5344CB8AC3E}">
        <p14:creationId xmlns:p14="http://schemas.microsoft.com/office/powerpoint/2010/main" val="2071753458"/>
      </p:ext>
    </p:extLst>
  </p:cSld>
  <p:clrMapOvr>
    <a:masterClrMapping/>
  </p:clrMapOvr>
  <p:transition spd="med">
    <p:wedge/>
    <p:sndAc>
      <p:stSnd>
        <p:snd r:embed="rId3" name="whoosh.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a:xfrm>
            <a:off x="680321" y="450761"/>
            <a:ext cx="10058400" cy="900233"/>
          </a:xfrm>
        </p:spPr>
        <p:txBody>
          <a:bodyPr>
            <a:normAutofit/>
          </a:bodyPr>
          <a:lstStyle/>
          <a:p>
            <a:pPr eaLnBrk="1" hangingPunct="1"/>
            <a:r>
              <a:rPr lang="en-US" altLang="en-US" sz="4000" b="1" dirty="0" smtClean="0">
                <a:effectLst>
                  <a:outerShdw blurRad="38100" dist="38100" dir="2700000" algn="tl">
                    <a:srgbClr val="000000">
                      <a:alpha val="43137"/>
                    </a:srgbClr>
                  </a:outerShdw>
                </a:effectLst>
              </a:rPr>
              <a:t>Special Education Transportation</a:t>
            </a:r>
          </a:p>
        </p:txBody>
      </p:sp>
      <p:pic>
        <p:nvPicPr>
          <p:cNvPr id="8194" name="Picture 2" descr="https://encrypted-tbn1.gstatic.com/images?q=tbn:ANd9GcSNWlCcPMt9axCenob2nNp6n38VlG-FYNSCsFnoevbLFkIcUPDu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16" y="4319577"/>
            <a:ext cx="3527505" cy="209710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a:xfrm>
            <a:off x="680322" y="1957589"/>
            <a:ext cx="8407407" cy="267733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400" dirty="0" smtClean="0"/>
              <a:t>Special education transportation is provided with vehicles used </a:t>
            </a:r>
            <a:r>
              <a:rPr lang="en-US" altLang="en-US" sz="2400" dirty="0" smtClean="0">
                <a:solidFill>
                  <a:srgbClr val="FF0000"/>
                </a:solidFill>
              </a:rPr>
              <a:t>solely for students with disabilities</a:t>
            </a:r>
            <a:r>
              <a:rPr lang="en-US" altLang="en-US" sz="2400" dirty="0" smtClean="0">
                <a:solidFill>
                  <a:schemeClr val="accent1"/>
                </a:solidFill>
              </a:rPr>
              <a:t>.</a:t>
            </a:r>
          </a:p>
          <a:p>
            <a:pPr marL="342900" indent="-342900" algn="l">
              <a:buFont typeface="Arial" panose="020B0604020202020204" pitchFamily="34" charset="0"/>
              <a:buChar char="•"/>
            </a:pPr>
            <a:r>
              <a:rPr lang="en-US" altLang="en-US" dirty="0" smtClean="0"/>
              <a:t>If a bus transports both general education students and students with disabilities it is not considered special education transportation (even if the bus has a lift). </a:t>
            </a:r>
          </a:p>
        </p:txBody>
      </p:sp>
    </p:spTree>
    <p:extLst>
      <p:ext uri="{BB962C8B-B14F-4D97-AF65-F5344CB8AC3E}">
        <p14:creationId xmlns:p14="http://schemas.microsoft.com/office/powerpoint/2010/main" val="1954931799"/>
      </p:ext>
    </p:extLst>
  </p:cSld>
  <p:clrMapOvr>
    <a:masterClrMapping/>
  </p:clrMapOvr>
  <p:transition spd="med">
    <p:pull dir="d"/>
    <p:sndAc>
      <p:stSnd>
        <p:snd r:embed="rId2" name="whoosh.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33141" y="437882"/>
            <a:ext cx="10187353" cy="783382"/>
          </a:xfrm>
        </p:spPr>
        <p:txBody>
          <a:bodyPr>
            <a:normAutofit fontScale="90000"/>
          </a:bodyPr>
          <a:lstStyle/>
          <a:p>
            <a:r>
              <a:rPr lang="en-US" altLang="en-US" sz="4000" b="1" dirty="0" smtClean="0">
                <a:effectLst>
                  <a:outerShdw blurRad="38100" dist="38100" dir="2700000" algn="tl">
                    <a:srgbClr val="000000">
                      <a:alpha val="43137"/>
                    </a:srgbClr>
                  </a:outerShdw>
                </a:effectLst>
              </a:rPr>
              <a:t>Determining </a:t>
            </a:r>
            <a:r>
              <a:rPr lang="en-US" altLang="en-US" sz="4000" b="1" dirty="0">
                <a:effectLst>
                  <a:outerShdw blurRad="38100" dist="38100" dir="2700000" algn="tl">
                    <a:srgbClr val="000000">
                      <a:alpha val="43137"/>
                    </a:srgbClr>
                  </a:outerShdw>
                </a:effectLst>
              </a:rPr>
              <a:t>the Need for Special Transportation </a:t>
            </a:r>
          </a:p>
        </p:txBody>
      </p:sp>
      <p:sp>
        <p:nvSpPr>
          <p:cNvPr id="3" name="Content Placeholder 2"/>
          <p:cNvSpPr>
            <a:spLocks noGrp="1"/>
          </p:cNvSpPr>
          <p:nvPr>
            <p:ph idx="1"/>
          </p:nvPr>
        </p:nvSpPr>
        <p:spPr>
          <a:xfrm>
            <a:off x="233141" y="1416675"/>
            <a:ext cx="10599313" cy="4569854"/>
          </a:xfrm>
        </p:spPr>
        <p:txBody>
          <a:bodyPr rtlCol="0">
            <a:normAutofit fontScale="92500" lnSpcReduction="10000"/>
          </a:bodyPr>
          <a:lstStyle/>
          <a:p>
            <a:pPr marL="0" indent="0">
              <a:buNone/>
              <a:defRPr/>
            </a:pPr>
            <a:r>
              <a:rPr lang="en-US" sz="2800" dirty="0"/>
              <a:t>Special </a:t>
            </a:r>
            <a:r>
              <a:rPr lang="en-US" sz="2800" dirty="0" smtClean="0"/>
              <a:t>transportation </a:t>
            </a:r>
            <a:r>
              <a:rPr lang="en-US" sz="2800" b="1" dirty="0">
                <a:solidFill>
                  <a:srgbClr val="FF0000"/>
                </a:solidFill>
              </a:rPr>
              <a:t>is not an automatic entitlement</a:t>
            </a:r>
            <a:r>
              <a:rPr lang="en-US" sz="2800" b="1" dirty="0">
                <a:solidFill>
                  <a:schemeClr val="accent1"/>
                </a:solidFill>
              </a:rPr>
              <a:t>.</a:t>
            </a:r>
          </a:p>
          <a:p>
            <a:pPr>
              <a:defRPr/>
            </a:pPr>
            <a:r>
              <a:rPr lang="en-US" sz="2400" dirty="0"/>
              <a:t>Determining the </a:t>
            </a:r>
            <a:r>
              <a:rPr lang="en-US" sz="2400" dirty="0" smtClean="0"/>
              <a:t>need:</a:t>
            </a:r>
          </a:p>
          <a:p>
            <a:pPr lvl="1">
              <a:buFont typeface="Wingdings" panose="05000000000000000000" pitchFamily="2" charset="2"/>
              <a:buChar char="§"/>
              <a:defRPr/>
            </a:pPr>
            <a:r>
              <a:rPr lang="en-US" sz="2400" dirty="0" smtClean="0">
                <a:solidFill>
                  <a:schemeClr val="accent1"/>
                </a:solidFill>
              </a:rPr>
              <a:t> </a:t>
            </a:r>
            <a:r>
              <a:rPr lang="en-US" sz="2400" b="1" dirty="0" smtClean="0">
                <a:solidFill>
                  <a:srgbClr val="00B050"/>
                </a:solidFill>
              </a:rPr>
              <a:t>“</a:t>
            </a:r>
            <a:r>
              <a:rPr lang="en-US" sz="2400" b="1" dirty="0">
                <a:solidFill>
                  <a:srgbClr val="00B050"/>
                </a:solidFill>
              </a:rPr>
              <a:t>No” </a:t>
            </a:r>
            <a:r>
              <a:rPr lang="en-US" sz="2400" dirty="0" smtClean="0"/>
              <a:t>means the </a:t>
            </a:r>
            <a:r>
              <a:rPr lang="en-US" sz="2400" dirty="0">
                <a:solidFill>
                  <a:srgbClr val="00B050"/>
                </a:solidFill>
              </a:rPr>
              <a:t>student can walk or use general education transportation </a:t>
            </a:r>
            <a:r>
              <a:rPr lang="en-US" sz="2400" dirty="0"/>
              <a:t>to get to and from school</a:t>
            </a:r>
            <a:r>
              <a:rPr lang="en-US" sz="2400" dirty="0" smtClean="0"/>
              <a:t>.</a:t>
            </a:r>
          </a:p>
          <a:p>
            <a:pPr marL="457200" lvl="1" indent="0">
              <a:buNone/>
              <a:defRPr/>
            </a:pPr>
            <a:endParaRPr lang="en-US" sz="2400" dirty="0"/>
          </a:p>
          <a:p>
            <a:pPr lvl="1">
              <a:buFont typeface="Wingdings" pitchFamily="2" charset="2"/>
              <a:buChar char="§"/>
              <a:defRPr/>
            </a:pPr>
            <a:r>
              <a:rPr lang="en-US" sz="2400" b="1" dirty="0">
                <a:solidFill>
                  <a:srgbClr val="FF0000"/>
                </a:solidFill>
              </a:rPr>
              <a:t>“Yes” </a:t>
            </a:r>
            <a:r>
              <a:rPr lang="en-US" sz="2400" dirty="0"/>
              <a:t>means:</a:t>
            </a:r>
          </a:p>
          <a:p>
            <a:pPr lvl="2">
              <a:defRPr/>
            </a:pPr>
            <a:r>
              <a:rPr lang="en-US" sz="2000" dirty="0"/>
              <a:t>The special education </a:t>
            </a:r>
            <a:r>
              <a:rPr lang="en-US" sz="2000" dirty="0">
                <a:solidFill>
                  <a:srgbClr val="FF0000"/>
                </a:solidFill>
              </a:rPr>
              <a:t>program </a:t>
            </a:r>
            <a:r>
              <a:rPr lang="en-US" sz="2000" dirty="0" smtClean="0"/>
              <a:t>is </a:t>
            </a:r>
            <a:r>
              <a:rPr lang="en-US" sz="2000" dirty="0"/>
              <a:t>located </a:t>
            </a:r>
            <a:r>
              <a:rPr lang="en-US" sz="2000" dirty="0" smtClean="0">
                <a:solidFill>
                  <a:srgbClr val="FF0000"/>
                </a:solidFill>
              </a:rPr>
              <a:t>outside of the </a:t>
            </a:r>
            <a:r>
              <a:rPr lang="en-US" sz="2000" dirty="0">
                <a:solidFill>
                  <a:srgbClr val="FF0000"/>
                </a:solidFill>
              </a:rPr>
              <a:t>student’s regular attendance area</a:t>
            </a:r>
            <a:r>
              <a:rPr lang="en-US" sz="2000" dirty="0"/>
              <a:t>; </a:t>
            </a:r>
            <a:r>
              <a:rPr lang="en-US" sz="2000" dirty="0" smtClean="0"/>
              <a:t>and/or</a:t>
            </a:r>
          </a:p>
          <a:p>
            <a:pPr marL="914400" lvl="2" indent="0">
              <a:buNone/>
              <a:defRPr/>
            </a:pPr>
            <a:endParaRPr lang="en-US" sz="2000" dirty="0"/>
          </a:p>
          <a:p>
            <a:pPr lvl="2">
              <a:defRPr/>
            </a:pPr>
            <a:r>
              <a:rPr lang="en-US" sz="2000" dirty="0"/>
              <a:t>The student has </a:t>
            </a:r>
            <a:r>
              <a:rPr lang="en-US" sz="2000" dirty="0">
                <a:solidFill>
                  <a:srgbClr val="FF0000"/>
                </a:solidFill>
              </a:rPr>
              <a:t>medical, health, developmental, and/or behavioral needs </a:t>
            </a:r>
            <a:r>
              <a:rPr lang="en-US" sz="2000" dirty="0"/>
              <a:t>that cause him/her to require special </a:t>
            </a:r>
            <a:r>
              <a:rPr lang="en-US" sz="2000" dirty="0" smtClean="0"/>
              <a:t>transportation</a:t>
            </a:r>
          </a:p>
          <a:p>
            <a:pPr marL="457200" lvl="1" indent="0">
              <a:buNone/>
              <a:defRPr/>
            </a:pPr>
            <a:endParaRPr lang="en-US" sz="800" dirty="0"/>
          </a:p>
          <a:p>
            <a:pPr marL="0" indent="0">
              <a:buNone/>
              <a:defRPr/>
            </a:pPr>
            <a:r>
              <a:rPr lang="en-US" sz="2200" dirty="0" smtClean="0"/>
              <a:t>A </a:t>
            </a:r>
            <a:r>
              <a:rPr lang="en-US" sz="2200" dirty="0"/>
              <a:t>student who uses general transportation to and from school </a:t>
            </a:r>
            <a:r>
              <a:rPr lang="en-US" sz="2200" b="1" dirty="0"/>
              <a:t>may need special transportation to and from CBI sites</a:t>
            </a:r>
          </a:p>
          <a:p>
            <a:pPr>
              <a:buNone/>
              <a:defRPr/>
            </a:pPr>
            <a:endParaRPr lang="en-US" dirty="0"/>
          </a:p>
        </p:txBody>
      </p:sp>
    </p:spTree>
    <p:extLst>
      <p:ext uri="{BB962C8B-B14F-4D97-AF65-F5344CB8AC3E}">
        <p14:creationId xmlns:p14="http://schemas.microsoft.com/office/powerpoint/2010/main" val="1694948801"/>
      </p:ext>
    </p:extLst>
  </p:cSld>
  <p:clrMapOvr>
    <a:masterClrMapping/>
  </p:clrMapOvr>
  <p:transition spd="med">
    <p:pull di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818"/>
            <a:ext cx="11361147" cy="765219"/>
          </a:xfrm>
        </p:spPr>
        <p:txBody>
          <a:bodyPr rtlCol="0">
            <a:normAutofit/>
          </a:bodyPr>
          <a:lstStyle/>
          <a:p>
            <a:pPr>
              <a:defRPr/>
            </a:pPr>
            <a:r>
              <a:rPr lang="en-US" sz="3200" b="1" dirty="0" smtClean="0">
                <a:effectLst>
                  <a:outerShdw blurRad="38100" dist="38100" dir="2700000" algn="tl">
                    <a:srgbClr val="000000">
                      <a:alpha val="43137"/>
                    </a:srgbClr>
                  </a:outerShdw>
                </a:effectLst>
              </a:rPr>
              <a:t>Types of Special Transportation Drop-Off </a:t>
            </a:r>
            <a:r>
              <a:rPr lang="en-US" sz="3200" b="1" dirty="0">
                <a:effectLst>
                  <a:outerShdw blurRad="38100" dist="38100" dir="2700000" algn="tl">
                    <a:srgbClr val="000000">
                      <a:alpha val="43137"/>
                    </a:srgbClr>
                  </a:outerShdw>
                </a:effectLst>
              </a:rPr>
              <a:t>and </a:t>
            </a:r>
            <a:r>
              <a:rPr lang="en-US" sz="3200" b="1" dirty="0" smtClean="0">
                <a:effectLst>
                  <a:outerShdw blurRad="38100" dist="38100" dir="2700000" algn="tl">
                    <a:srgbClr val="000000">
                      <a:alpha val="43137"/>
                    </a:srgbClr>
                  </a:outerShdw>
                </a:effectLst>
              </a:rPr>
              <a:t>Pick-Up</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5655" y="1133341"/>
            <a:ext cx="10410093" cy="5615189"/>
          </a:xfrm>
        </p:spPr>
        <p:txBody>
          <a:bodyPr rtlCol="0">
            <a:normAutofit/>
          </a:bodyPr>
          <a:lstStyle/>
          <a:p>
            <a:pPr>
              <a:defRPr/>
            </a:pPr>
            <a:r>
              <a:rPr lang="en-US" sz="2000" b="1" dirty="0">
                <a:solidFill>
                  <a:srgbClr val="0070C0"/>
                </a:solidFill>
              </a:rPr>
              <a:t>Corner to corner:</a:t>
            </a:r>
          </a:p>
          <a:p>
            <a:pPr lvl="1">
              <a:defRPr/>
            </a:pPr>
            <a:r>
              <a:rPr lang="en-US" sz="1800" dirty="0"/>
              <a:t>Drop-off and pick-up is at a nearby corner. </a:t>
            </a:r>
          </a:p>
          <a:p>
            <a:pPr lvl="1">
              <a:defRPr/>
            </a:pPr>
            <a:r>
              <a:rPr lang="en-US" sz="1800" dirty="0"/>
              <a:t>This provision assumes that the student can go to and from their home to the corner independently.</a:t>
            </a:r>
          </a:p>
          <a:p>
            <a:pPr>
              <a:defRPr/>
            </a:pPr>
            <a:r>
              <a:rPr lang="en-US" sz="2000" b="1" dirty="0" smtClean="0">
                <a:solidFill>
                  <a:srgbClr val="0070C0"/>
                </a:solidFill>
              </a:rPr>
              <a:t>Curb to curb:</a:t>
            </a:r>
          </a:p>
          <a:p>
            <a:pPr lvl="1">
              <a:defRPr/>
            </a:pPr>
            <a:r>
              <a:rPr lang="en-US" sz="1800" dirty="0" smtClean="0"/>
              <a:t>Drop-off </a:t>
            </a:r>
            <a:r>
              <a:rPr lang="en-US" sz="1800" dirty="0"/>
              <a:t>and pick-up is at the end of the students driveway. </a:t>
            </a:r>
            <a:endParaRPr lang="en-US" sz="1800" dirty="0" smtClean="0"/>
          </a:p>
          <a:p>
            <a:pPr lvl="1">
              <a:defRPr/>
            </a:pPr>
            <a:r>
              <a:rPr lang="en-US" sz="1800" dirty="0" smtClean="0"/>
              <a:t>Unless </a:t>
            </a:r>
            <a:r>
              <a:rPr lang="en-US" sz="1800" dirty="0"/>
              <a:t>specific permission is granted to do otherwise, an adult must be in the home to receive the student. </a:t>
            </a:r>
            <a:endParaRPr lang="en-US" sz="1800" dirty="0" smtClean="0"/>
          </a:p>
          <a:p>
            <a:pPr lvl="1">
              <a:defRPr/>
            </a:pPr>
            <a:r>
              <a:rPr lang="en-US" sz="1800" dirty="0" smtClean="0"/>
              <a:t>If </a:t>
            </a:r>
            <a:r>
              <a:rPr lang="en-US" sz="1800" dirty="0"/>
              <a:t>escort is needed from the curb to home, that is the parent’s responsibility. </a:t>
            </a:r>
            <a:endParaRPr lang="en-US" sz="1800" dirty="0" smtClean="0"/>
          </a:p>
          <a:p>
            <a:pPr lvl="1">
              <a:defRPr/>
            </a:pPr>
            <a:r>
              <a:rPr lang="en-US" sz="1800" dirty="0" smtClean="0"/>
              <a:t>If </a:t>
            </a:r>
            <a:r>
              <a:rPr lang="en-US" sz="1800" dirty="0"/>
              <a:t>escort is needed to enter the school building, a specific statement should be added to the IEP.</a:t>
            </a:r>
          </a:p>
          <a:p>
            <a:pPr>
              <a:defRPr/>
            </a:pPr>
            <a:r>
              <a:rPr lang="en-US" sz="2000" b="1" dirty="0" smtClean="0">
                <a:solidFill>
                  <a:srgbClr val="C00000"/>
                </a:solidFill>
              </a:rPr>
              <a:t>Door to door:</a:t>
            </a:r>
          </a:p>
          <a:p>
            <a:pPr lvl="1">
              <a:defRPr/>
            </a:pPr>
            <a:r>
              <a:rPr lang="en-US" sz="1800" dirty="0" smtClean="0">
                <a:solidFill>
                  <a:srgbClr val="C00000"/>
                </a:solidFill>
              </a:rPr>
              <a:t>This </a:t>
            </a:r>
            <a:r>
              <a:rPr lang="en-US" sz="1800" dirty="0">
                <a:solidFill>
                  <a:srgbClr val="C00000"/>
                </a:solidFill>
              </a:rPr>
              <a:t>term should rarely be used on an IEP and should only be considered if absolutely required due to student needs and safety issues. </a:t>
            </a:r>
            <a:endParaRPr lang="en-US" sz="1800" dirty="0" smtClean="0">
              <a:solidFill>
                <a:srgbClr val="C00000"/>
              </a:solidFill>
            </a:endParaRPr>
          </a:p>
          <a:p>
            <a:pPr lvl="1">
              <a:defRPr/>
            </a:pPr>
            <a:r>
              <a:rPr lang="en-US" sz="1800" dirty="0" smtClean="0"/>
              <a:t>Drop-off </a:t>
            </a:r>
            <a:r>
              <a:rPr lang="en-US" sz="1800" dirty="0"/>
              <a:t>and pick-up is at the students door. </a:t>
            </a:r>
            <a:endParaRPr lang="en-US" sz="1800" dirty="0" smtClean="0"/>
          </a:p>
          <a:p>
            <a:pPr lvl="1">
              <a:defRPr/>
            </a:pPr>
            <a:r>
              <a:rPr lang="en-US" sz="1800" dirty="0" smtClean="0"/>
              <a:t>Due </a:t>
            </a:r>
            <a:r>
              <a:rPr lang="en-US" sz="1800" dirty="0"/>
              <a:t>to driveway configurations, prior consultation with the transportation department is required. Parent assistance is required to assist the student on and off the bus.</a:t>
            </a:r>
          </a:p>
        </p:txBody>
      </p:sp>
    </p:spTree>
    <p:extLst>
      <p:ext uri="{BB962C8B-B14F-4D97-AF65-F5344CB8AC3E}">
        <p14:creationId xmlns:p14="http://schemas.microsoft.com/office/powerpoint/2010/main" val="1942071948"/>
      </p:ext>
    </p:extLst>
  </p:cSld>
  <p:clrMapOvr>
    <a:masterClrMapping/>
  </p:clrMapOvr>
  <p:transition spd="med">
    <p:pull di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a:xfrm>
            <a:off x="290600" y="216372"/>
            <a:ext cx="9694985" cy="1214193"/>
          </a:xfrm>
        </p:spPr>
        <p:txBody>
          <a:bodyPr>
            <a:normAutofit/>
          </a:bodyPr>
          <a:lstStyle/>
          <a:p>
            <a:pPr eaLnBrk="1" hangingPunct="1"/>
            <a:r>
              <a:rPr lang="en-US" altLang="en-US" sz="4000" b="1" dirty="0">
                <a:effectLst>
                  <a:outerShdw blurRad="38100" dist="38100" dir="2700000" algn="tl">
                    <a:srgbClr val="000000">
                      <a:alpha val="43137"/>
                    </a:srgbClr>
                  </a:outerShdw>
                </a:effectLst>
              </a:rPr>
              <a:t>Extended School Year Services</a:t>
            </a:r>
          </a:p>
        </p:txBody>
      </p:sp>
      <p:pic>
        <p:nvPicPr>
          <p:cNvPr id="89091" name="Picture 3" descr="C:\Users\michaelghareeb\AppData\Local\Microsoft\Windows\Temporary Internet Files\Content.IE5\0VTOFSHO\MP9004394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22" y="3090930"/>
            <a:ext cx="4750982" cy="317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682202"/>
      </p:ext>
    </p:extLst>
  </p:cSld>
  <p:clrMapOvr>
    <a:masterClrMapping/>
  </p:clrMapOvr>
  <p:transition spd="med">
    <p:pull/>
    <p:sndAc>
      <p:stSnd>
        <p:snd r:embed="rId2" name="whoosh.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xfrm>
            <a:off x="683884" y="1634196"/>
            <a:ext cx="9472989" cy="5223803"/>
          </a:xfrm>
        </p:spPr>
        <p:txBody>
          <a:bodyPr>
            <a:normAutofit/>
          </a:bodyPr>
          <a:lstStyle/>
          <a:p>
            <a:pPr>
              <a:lnSpc>
                <a:spcPct val="150000"/>
              </a:lnSpc>
              <a:defRPr/>
            </a:pPr>
            <a:r>
              <a:rPr lang="en-US" altLang="en-US" sz="2400" u="sng" dirty="0">
                <a:solidFill>
                  <a:srgbClr val="0070C0"/>
                </a:solidFill>
                <a:cs typeface="Tahoma" panose="020B0604030504040204" pitchFamily="34" charset="0"/>
              </a:rPr>
              <a:t>General education </a:t>
            </a:r>
            <a:r>
              <a:rPr lang="en-US" altLang="en-US" sz="2400" u="sng" dirty="0">
                <a:cs typeface="Tahoma" panose="020B0604030504040204" pitchFamily="34" charset="0"/>
              </a:rPr>
              <a:t>classes </a:t>
            </a:r>
            <a:r>
              <a:rPr lang="en-US" altLang="en-US" sz="2400" dirty="0">
                <a:cs typeface="Tahoma" panose="020B0604030504040204" pitchFamily="34" charset="0"/>
              </a:rPr>
              <a:t>that are:</a:t>
            </a:r>
          </a:p>
          <a:p>
            <a:pPr lvl="1">
              <a:lnSpc>
                <a:spcPct val="150000"/>
              </a:lnSpc>
              <a:buFont typeface="Arial" panose="020B0604020202020204" pitchFamily="34" charset="0"/>
              <a:buChar char="•"/>
              <a:defRPr/>
            </a:pPr>
            <a:r>
              <a:rPr lang="en-US" altLang="en-US" sz="2400" dirty="0">
                <a:cs typeface="Tahoma" panose="020B0604030504040204" pitchFamily="34" charset="0"/>
              </a:rPr>
              <a:t>  Offered beyond the course of the regular school year</a:t>
            </a:r>
          </a:p>
          <a:p>
            <a:pPr lvl="1">
              <a:lnSpc>
                <a:spcPct val="150000"/>
              </a:lnSpc>
              <a:buFont typeface="Arial" panose="020B0604020202020204" pitchFamily="34" charset="0"/>
              <a:buChar char="•"/>
              <a:defRPr/>
            </a:pPr>
            <a:r>
              <a:rPr lang="en-US" altLang="en-US" sz="2400" dirty="0">
                <a:cs typeface="Tahoma" panose="020B0604030504040204" pitchFamily="34" charset="0"/>
              </a:rPr>
              <a:t>  Designed to </a:t>
            </a:r>
            <a:r>
              <a:rPr lang="en-US" altLang="en-US" sz="2400" b="1" dirty="0">
                <a:solidFill>
                  <a:srgbClr val="0070C0"/>
                </a:solidFill>
                <a:cs typeface="Tahoma" panose="020B0604030504040204" pitchFamily="34" charset="0"/>
              </a:rPr>
              <a:t>develop or remediate academic skills</a:t>
            </a:r>
          </a:p>
          <a:p>
            <a:pPr lvl="1">
              <a:lnSpc>
                <a:spcPct val="150000"/>
              </a:lnSpc>
              <a:buFont typeface="Arial" panose="020B0604020202020204" pitchFamily="34" charset="0"/>
              <a:buChar char="•"/>
              <a:defRPr/>
            </a:pPr>
            <a:r>
              <a:rPr lang="en-US" altLang="en-US" sz="2400" dirty="0">
                <a:cs typeface="Tahoma" panose="020B0604030504040204" pitchFamily="34" charset="0"/>
              </a:rPr>
              <a:t>  Work specifically in the </a:t>
            </a:r>
            <a:r>
              <a:rPr lang="en-US" altLang="en-US" sz="2400" b="1" dirty="0">
                <a:solidFill>
                  <a:srgbClr val="0070C0"/>
                </a:solidFill>
                <a:cs typeface="Tahoma" panose="020B0604030504040204" pitchFamily="34" charset="0"/>
              </a:rPr>
              <a:t>general education curriculum</a:t>
            </a:r>
          </a:p>
          <a:p>
            <a:pPr lvl="1">
              <a:lnSpc>
                <a:spcPct val="150000"/>
              </a:lnSpc>
              <a:buFont typeface="Arial" panose="020B0604020202020204" pitchFamily="34" charset="0"/>
              <a:buChar char="•"/>
              <a:defRPr/>
            </a:pPr>
            <a:r>
              <a:rPr lang="en-US" altLang="en-US" sz="2400" dirty="0">
                <a:cs typeface="Tahoma" panose="020B0604030504040204" pitchFamily="34" charset="0"/>
              </a:rPr>
              <a:t> </a:t>
            </a:r>
            <a:r>
              <a:rPr lang="en-US" altLang="en-US" sz="2400" dirty="0">
                <a:solidFill>
                  <a:schemeClr val="accent1"/>
                </a:solidFill>
                <a:cs typeface="Tahoma" panose="020B0604030504040204" pitchFamily="34" charset="0"/>
              </a:rPr>
              <a:t> </a:t>
            </a:r>
            <a:r>
              <a:rPr lang="en-US" altLang="en-US" sz="2400" b="1" dirty="0">
                <a:solidFill>
                  <a:srgbClr val="0070C0"/>
                </a:solidFill>
                <a:cs typeface="Tahoma" panose="020B0604030504040204" pitchFamily="34" charset="0"/>
              </a:rPr>
              <a:t>At a cost </a:t>
            </a:r>
            <a:r>
              <a:rPr lang="en-US" altLang="en-US" sz="2400" dirty="0">
                <a:cs typeface="Tahoma" panose="020B0604030504040204" pitchFamily="34" charset="0"/>
              </a:rPr>
              <a:t>to the family</a:t>
            </a:r>
          </a:p>
          <a:p>
            <a:pPr lvl="1">
              <a:lnSpc>
                <a:spcPct val="150000"/>
              </a:lnSpc>
              <a:buFont typeface="Arial" panose="020B0604020202020204" pitchFamily="34" charset="0"/>
              <a:buChar char="•"/>
              <a:defRPr/>
            </a:pPr>
            <a:r>
              <a:rPr lang="en-US" altLang="en-US" sz="2400" dirty="0">
                <a:cs typeface="Tahoma" panose="020B0604030504040204" pitchFamily="34" charset="0"/>
              </a:rPr>
              <a:t>  Available at participating schools, by completing a </a:t>
            </a:r>
            <a:r>
              <a:rPr lang="en-US" altLang="en-US" sz="2400" b="1" dirty="0">
                <a:solidFill>
                  <a:srgbClr val="0070C0"/>
                </a:solidFill>
                <a:cs typeface="Tahoma" panose="020B0604030504040204" pitchFamily="34" charset="0"/>
              </a:rPr>
              <a:t>registration form</a:t>
            </a:r>
            <a:endParaRPr lang="en-US" altLang="en-US" sz="2400" dirty="0">
              <a:solidFill>
                <a:srgbClr val="0070C0"/>
              </a:solidFill>
              <a:cs typeface="Tahoma" panose="020B0604030504040204" pitchFamily="34" charset="0"/>
            </a:endParaRPr>
          </a:p>
          <a:p>
            <a:endParaRPr lang="en-US" dirty="0"/>
          </a:p>
        </p:txBody>
      </p:sp>
      <p:sp>
        <p:nvSpPr>
          <p:cNvPr id="7" name="Title 1"/>
          <p:cNvSpPr txBox="1">
            <a:spLocks/>
          </p:cNvSpPr>
          <p:nvPr/>
        </p:nvSpPr>
        <p:spPr>
          <a:xfrm>
            <a:off x="683885" y="643597"/>
            <a:ext cx="6201821" cy="990600"/>
          </a:xfrm>
          <a:prstGeom prst="rect">
            <a:avLst/>
          </a:prstGeom>
        </p:spPr>
        <p:txBody>
          <a:bodyPr>
            <a:normAutofit fontScale="92500"/>
          </a:bodyPr>
          <a:lstStyle>
            <a:lvl1pPr algn="ctr" rtl="0" eaLnBrk="1" latinLnBrk="0" hangingPunct="1">
              <a:spcBef>
                <a:spcPct val="0"/>
              </a:spcBef>
              <a:buNone/>
              <a:defRPr sz="4000" kern="1200">
                <a:solidFill>
                  <a:schemeClr val="tx2"/>
                </a:solidFill>
                <a:latin typeface="+mj-lt"/>
                <a:ea typeface="+mj-ea"/>
                <a:cs typeface="+mj-cs"/>
              </a:defRPr>
            </a:lvl1pPr>
            <a:extLst/>
          </a:lstStyle>
          <a:p>
            <a:pPr>
              <a:defRPr/>
            </a:pPr>
            <a:r>
              <a:rPr lang="en-US" b="1" dirty="0">
                <a:solidFill>
                  <a:schemeClr val="tx2">
                    <a:satMod val="130000"/>
                  </a:schemeClr>
                </a:solidFill>
                <a:effectLst>
                  <a:outerShdw blurRad="38100" dist="38100" dir="2700000" algn="tl">
                    <a:srgbClr val="000000">
                      <a:alpha val="43137"/>
                    </a:srgbClr>
                  </a:outerShdw>
                </a:effectLst>
              </a:rPr>
              <a:t>What is </a:t>
            </a:r>
            <a:r>
              <a:rPr lang="en-US" b="1" dirty="0">
                <a:solidFill>
                  <a:srgbClr val="0070C0"/>
                </a:solidFill>
                <a:effectLst>
                  <a:outerShdw blurRad="38100" dist="38100" dir="2700000" algn="tl">
                    <a:srgbClr val="000000">
                      <a:alpha val="43137"/>
                    </a:srgbClr>
                  </a:outerShdw>
                </a:effectLst>
              </a:rPr>
              <a:t>Summer School</a:t>
            </a:r>
            <a:r>
              <a:rPr lang="en-US" b="1" dirty="0">
                <a:solidFill>
                  <a:schemeClr val="tx2">
                    <a:satMod val="130000"/>
                  </a:schemeClr>
                </a:solidFill>
                <a:effectLst>
                  <a:outerShdw blurRad="38100" dist="38100" dir="2700000" algn="tl">
                    <a:srgbClr val="000000">
                      <a:alpha val="43137"/>
                    </a:srgbClr>
                  </a:outerShdw>
                </a:effectLst>
              </a:rPr>
              <a:t>?</a:t>
            </a:r>
          </a:p>
          <a:p>
            <a:pPr>
              <a:defRPr/>
            </a:pPr>
            <a:endParaRPr lang="en-US" sz="1400" b="1" dirty="0">
              <a:solidFill>
                <a:schemeClr val="tx2">
                  <a:satMod val="13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67880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xfrm>
            <a:off x="675249" y="1620898"/>
            <a:ext cx="9078351" cy="4170302"/>
          </a:xfrm>
        </p:spPr>
        <p:txBody>
          <a:bodyPr/>
          <a:lstStyle/>
          <a:p>
            <a:r>
              <a:rPr lang="en-US" sz="2400" dirty="0">
                <a:solidFill>
                  <a:schemeClr val="tx2"/>
                </a:solidFill>
              </a:rPr>
              <a:t>For districts that offer summer school, classes are often available for </a:t>
            </a:r>
            <a:r>
              <a:rPr lang="en-US" sz="2400" b="1" dirty="0">
                <a:solidFill>
                  <a:srgbClr val="0070C0"/>
                </a:solidFill>
              </a:rPr>
              <a:t>all</a:t>
            </a:r>
            <a:r>
              <a:rPr lang="en-US" sz="2400" dirty="0">
                <a:solidFill>
                  <a:schemeClr val="tx2"/>
                </a:solidFill>
              </a:rPr>
              <a:t> students in Kindergarten – 12</a:t>
            </a:r>
            <a:r>
              <a:rPr lang="en-US" sz="2400" baseline="30000" dirty="0">
                <a:solidFill>
                  <a:schemeClr val="tx2"/>
                </a:solidFill>
              </a:rPr>
              <a:t>th</a:t>
            </a:r>
            <a:r>
              <a:rPr lang="en-US" sz="2400" dirty="0">
                <a:solidFill>
                  <a:schemeClr val="tx2"/>
                </a:solidFill>
              </a:rPr>
              <a:t> grade</a:t>
            </a:r>
          </a:p>
          <a:p>
            <a:pPr marL="1028700" lvl="1">
              <a:buFont typeface="Arial" panose="020B0604020202020204" pitchFamily="34" charset="0"/>
              <a:buChar char="•"/>
            </a:pPr>
            <a:r>
              <a:rPr lang="en-US" sz="2000" dirty="0"/>
              <a:t>General education students</a:t>
            </a:r>
          </a:p>
          <a:p>
            <a:pPr marL="1028700" lvl="1">
              <a:buFont typeface="Arial" panose="020B0604020202020204" pitchFamily="34" charset="0"/>
              <a:buChar char="•"/>
            </a:pPr>
            <a:r>
              <a:rPr lang="en-US" sz="2000" dirty="0"/>
              <a:t>Students with IEP’s</a:t>
            </a:r>
          </a:p>
          <a:p>
            <a:pPr marL="1028700" lvl="1">
              <a:buFont typeface="Arial" panose="020B0604020202020204" pitchFamily="34" charset="0"/>
              <a:buChar char="•"/>
            </a:pPr>
            <a:r>
              <a:rPr lang="en-US" sz="2000" dirty="0"/>
              <a:t>Students with 504 Plans</a:t>
            </a:r>
          </a:p>
          <a:p>
            <a:pPr marL="1028700" lvl="1">
              <a:buFont typeface="Arial" panose="020B0604020202020204" pitchFamily="34" charset="0"/>
              <a:buChar char="•"/>
            </a:pPr>
            <a:endParaRPr lang="en-US" dirty="0"/>
          </a:p>
        </p:txBody>
      </p:sp>
      <p:sp>
        <p:nvSpPr>
          <p:cNvPr id="7" name="Title 1"/>
          <p:cNvSpPr txBox="1">
            <a:spLocks/>
          </p:cNvSpPr>
          <p:nvPr/>
        </p:nvSpPr>
        <p:spPr>
          <a:xfrm>
            <a:off x="347004" y="599049"/>
            <a:ext cx="8670387" cy="782698"/>
          </a:xfrm>
          <a:prstGeom prst="rect">
            <a:avLst/>
          </a:prstGeom>
        </p:spPr>
        <p:txBody>
          <a:bodyPr>
            <a:normAutofit fontScale="85000" lnSpcReduction="10000"/>
          </a:bodyPr>
          <a:lstStyle>
            <a:lvl1pPr algn="ctr" rtl="0" eaLnBrk="1" latinLnBrk="0" hangingPunct="1">
              <a:spcBef>
                <a:spcPct val="0"/>
              </a:spcBef>
              <a:buNone/>
              <a:defRPr sz="4000" kern="1200">
                <a:solidFill>
                  <a:schemeClr val="tx2"/>
                </a:solidFill>
                <a:latin typeface="+mj-lt"/>
                <a:ea typeface="+mj-ea"/>
                <a:cs typeface="+mj-cs"/>
              </a:defRPr>
            </a:lvl1pPr>
            <a:extLst/>
          </a:lstStyle>
          <a:p>
            <a:pPr>
              <a:defRPr/>
            </a:pPr>
            <a:r>
              <a:rPr lang="en-US" b="1" dirty="0">
                <a:solidFill>
                  <a:schemeClr val="tx2">
                    <a:satMod val="130000"/>
                  </a:schemeClr>
                </a:solidFill>
                <a:effectLst>
                  <a:outerShdw blurRad="38100" dist="38100" dir="2700000" algn="tl">
                    <a:srgbClr val="000000">
                      <a:alpha val="43137"/>
                    </a:srgbClr>
                  </a:outerShdw>
                </a:effectLst>
              </a:rPr>
              <a:t>Who is Eligible for Summer School?</a:t>
            </a:r>
          </a:p>
        </p:txBody>
      </p:sp>
    </p:spTree>
    <p:extLst>
      <p:ext uri="{BB962C8B-B14F-4D97-AF65-F5344CB8AC3E}">
        <p14:creationId xmlns:p14="http://schemas.microsoft.com/office/powerpoint/2010/main" val="370972656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042" y="246845"/>
            <a:ext cx="9872133" cy="1112838"/>
          </a:xfrm>
        </p:spPr>
        <p:txBody>
          <a:bodyPr>
            <a:normAutofit/>
          </a:bodyPr>
          <a:lstStyle/>
          <a:p>
            <a:pPr algn="r" fontAlgn="auto">
              <a:spcAft>
                <a:spcPts val="0"/>
              </a:spcAft>
              <a:defRPr/>
            </a:pPr>
            <a:r>
              <a:rPr lang="en-US" sz="3200" b="1" dirty="0" smtClean="0">
                <a:solidFill>
                  <a:srgbClr val="FF0000"/>
                </a:solidFill>
                <a:ea typeface="+mj-ea"/>
              </a:rPr>
              <a:t>ESY is NOT….Summer School</a:t>
            </a:r>
            <a:endParaRPr lang="en-US" sz="3200" b="1" dirty="0">
              <a:solidFill>
                <a:srgbClr val="FF0000"/>
              </a:solidFill>
              <a:ea typeface="+mj-ea"/>
            </a:endParaRPr>
          </a:p>
        </p:txBody>
      </p:sp>
      <p:sp>
        <p:nvSpPr>
          <p:cNvPr id="3" name="TextBox 2"/>
          <p:cNvSpPr txBox="1"/>
          <p:nvPr/>
        </p:nvSpPr>
        <p:spPr>
          <a:xfrm>
            <a:off x="578118" y="2409422"/>
            <a:ext cx="10363200" cy="1077218"/>
          </a:xfrm>
          <a:prstGeom prst="rect">
            <a:avLst/>
          </a:prstGeom>
          <a:noFill/>
        </p:spPr>
        <p:txBody>
          <a:bodyPr>
            <a:spAutoFit/>
          </a:bodyPr>
          <a:lstStyle/>
          <a:p>
            <a:pPr eaLnBrk="1" hangingPunct="1">
              <a:defRPr/>
            </a:pPr>
            <a:r>
              <a:rPr lang="en-US" sz="3200" b="1" dirty="0">
                <a:solidFill>
                  <a:srgbClr val="0070C0"/>
                </a:solidFill>
                <a:latin typeface="+mj-lt"/>
              </a:rPr>
              <a:t>ESY is….services designed to </a:t>
            </a:r>
            <a:r>
              <a:rPr lang="en-US" sz="3200" b="1" u="sng" dirty="0">
                <a:solidFill>
                  <a:srgbClr val="0070C0"/>
                </a:solidFill>
                <a:latin typeface="+mj-lt"/>
              </a:rPr>
              <a:t>MAINTAIN</a:t>
            </a:r>
            <a:r>
              <a:rPr lang="en-US" sz="3200" b="1" dirty="0">
                <a:solidFill>
                  <a:srgbClr val="0070C0"/>
                </a:solidFill>
                <a:latin typeface="+mj-lt"/>
              </a:rPr>
              <a:t> skills, NOT develop skills</a:t>
            </a:r>
          </a:p>
        </p:txBody>
      </p:sp>
    </p:spTree>
    <p:extLst>
      <p:ext uri="{BB962C8B-B14F-4D97-AF65-F5344CB8AC3E}">
        <p14:creationId xmlns:p14="http://schemas.microsoft.com/office/powerpoint/2010/main" val="424267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59" y="542193"/>
            <a:ext cx="9143998" cy="639762"/>
          </a:xfrm>
        </p:spPr>
        <p:txBody>
          <a:bodyPr>
            <a:normAutofit fontScale="90000"/>
          </a:bodyPr>
          <a:lstStyle/>
          <a:p>
            <a:r>
              <a:rPr lang="en-US" b="1" dirty="0" smtClean="0"/>
              <a:t>IEP Participants</a:t>
            </a:r>
            <a:endParaRPr lang="en-US" b="1" dirty="0"/>
          </a:p>
        </p:txBody>
      </p:sp>
      <p:sp>
        <p:nvSpPr>
          <p:cNvPr id="3" name="Content Placeholder 2"/>
          <p:cNvSpPr>
            <a:spLocks noGrp="1"/>
          </p:cNvSpPr>
          <p:nvPr>
            <p:ph idx="1"/>
          </p:nvPr>
        </p:nvSpPr>
        <p:spPr>
          <a:xfrm>
            <a:off x="508659" y="1700011"/>
            <a:ext cx="10647021" cy="4739425"/>
          </a:xfrm>
        </p:spPr>
        <p:txBody>
          <a:bodyPr>
            <a:normAutofit/>
          </a:bodyPr>
          <a:lstStyle/>
          <a:p>
            <a:r>
              <a:rPr lang="en-US" sz="2000" b="1" dirty="0" smtClean="0"/>
              <a:t>Statewide: </a:t>
            </a:r>
            <a:r>
              <a:rPr lang="en-US" sz="2000" dirty="0" smtClean="0"/>
              <a:t>MDE stated that </a:t>
            </a:r>
            <a:r>
              <a:rPr lang="en-US" sz="2000" b="1" dirty="0" smtClean="0"/>
              <a:t>missing IEP participants was one of the top 3 findings </a:t>
            </a:r>
            <a:r>
              <a:rPr lang="en-US" sz="2000" dirty="0" smtClean="0"/>
              <a:t>for all districts around the state who went through any of the 3 Focus Monitoring cycles last year.</a:t>
            </a:r>
          </a:p>
          <a:p>
            <a:pPr marL="0" indent="0">
              <a:buNone/>
            </a:pPr>
            <a:endParaRPr lang="en-US" dirty="0" smtClean="0"/>
          </a:p>
          <a:p>
            <a:r>
              <a:rPr lang="en-US" sz="2000" b="1" dirty="0" smtClean="0"/>
              <a:t>Kent: </a:t>
            </a:r>
            <a:r>
              <a:rPr lang="en-US" sz="2000" dirty="0" smtClean="0"/>
              <a:t>5 locals and charters with findings during Focus Monitoring</a:t>
            </a:r>
          </a:p>
          <a:p>
            <a:r>
              <a:rPr lang="en-US" sz="2000" b="1" dirty="0" smtClean="0"/>
              <a:t>Kent: </a:t>
            </a:r>
            <a:r>
              <a:rPr lang="en-US" sz="2000" dirty="0" smtClean="0"/>
              <a:t>2 state complaints contained allegations regarding required participants</a:t>
            </a:r>
          </a:p>
          <a:p>
            <a:endParaRPr lang="en-US" sz="2000" dirty="0" smtClean="0"/>
          </a:p>
          <a:p>
            <a:endParaRPr lang="en-US" sz="2000" dirty="0"/>
          </a:p>
          <a:p>
            <a:pPr marL="0" indent="0">
              <a:buNone/>
            </a:pPr>
            <a:r>
              <a:rPr lang="en-US" sz="3200" i="1" dirty="0" smtClean="0">
                <a:solidFill>
                  <a:srgbClr val="FF0000"/>
                </a:solidFill>
              </a:rPr>
              <a:t>Lack of IEP Participants is a denial of FAPE</a:t>
            </a:r>
            <a:endParaRPr lang="en-US" sz="3200" i="1" dirty="0">
              <a:solidFill>
                <a:srgbClr val="FF0000"/>
              </a:solidFill>
            </a:endParaRPr>
          </a:p>
        </p:txBody>
      </p:sp>
    </p:spTree>
    <p:extLst>
      <p:ext uri="{BB962C8B-B14F-4D97-AF65-F5344CB8AC3E}">
        <p14:creationId xmlns:p14="http://schemas.microsoft.com/office/powerpoint/2010/main" val="122739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74388" y="914400"/>
            <a:ext cx="8145193" cy="782698"/>
          </a:xfrm>
          <a:prstGeom prst="rect">
            <a:avLst/>
          </a:prstGeom>
        </p:spPr>
        <p:txBody>
          <a:bodyPr>
            <a:normAutofit fontScale="77500" lnSpcReduction="20000"/>
          </a:bodyPr>
          <a:lstStyle>
            <a:lvl1pPr algn="ctr" rtl="0" eaLnBrk="1" latinLnBrk="0" hangingPunct="1">
              <a:spcBef>
                <a:spcPct val="0"/>
              </a:spcBef>
              <a:buNone/>
              <a:defRPr sz="4000" kern="1200">
                <a:solidFill>
                  <a:schemeClr val="tx2"/>
                </a:solidFill>
                <a:latin typeface="+mj-lt"/>
                <a:ea typeface="+mj-ea"/>
                <a:cs typeface="+mj-cs"/>
              </a:defRPr>
            </a:lvl1pPr>
            <a:extLst/>
          </a:lstStyle>
          <a:p>
            <a:pPr>
              <a:defRPr/>
            </a:pPr>
            <a:r>
              <a:rPr lang="en-US" b="1" dirty="0">
                <a:solidFill>
                  <a:srgbClr val="00B050"/>
                </a:solidFill>
              </a:rPr>
              <a:t>What is Extended School  Year (ESY)?</a:t>
            </a:r>
          </a:p>
        </p:txBody>
      </p:sp>
      <p:sp>
        <p:nvSpPr>
          <p:cNvPr id="6" name="TextBox 3"/>
          <p:cNvSpPr txBox="1">
            <a:spLocks noChangeArrowheads="1"/>
          </p:cNvSpPr>
          <p:nvPr/>
        </p:nvSpPr>
        <p:spPr bwMode="auto">
          <a:xfrm>
            <a:off x="2209801" y="1828801"/>
            <a:ext cx="836910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lnSpc>
                <a:spcPct val="150000"/>
              </a:lnSpc>
              <a:defRPr/>
            </a:pPr>
            <a:r>
              <a:rPr lang="en-US" altLang="en-US" sz="2000" u="sng" dirty="0">
                <a:latin typeface="+mn-lt"/>
                <a:cs typeface="Tahoma" panose="020B0604030504040204" pitchFamily="34" charset="0"/>
              </a:rPr>
              <a:t>Services provided to certain students with IEP’s </a:t>
            </a:r>
            <a:r>
              <a:rPr lang="en-US" altLang="en-US" sz="2000" dirty="0">
                <a:latin typeface="+mn-lt"/>
                <a:cs typeface="Tahoma" panose="020B0604030504040204" pitchFamily="34" charset="0"/>
              </a:rPr>
              <a:t>that are:</a:t>
            </a:r>
          </a:p>
          <a:p>
            <a:pPr lvl="1" eaLnBrk="1" hangingPunct="1">
              <a:lnSpc>
                <a:spcPct val="150000"/>
              </a:lnSpc>
              <a:buFont typeface="Arial" panose="020B0604020202020204" pitchFamily="34" charset="0"/>
              <a:buChar char="•"/>
              <a:defRPr/>
            </a:pPr>
            <a:r>
              <a:rPr lang="en-US" altLang="en-US" sz="2000" dirty="0">
                <a:latin typeface="+mn-lt"/>
                <a:cs typeface="Tahoma" panose="020B0604030504040204" pitchFamily="34" charset="0"/>
              </a:rPr>
              <a:t>  Provided beyond the course of the regular school year</a:t>
            </a:r>
          </a:p>
          <a:p>
            <a:pPr lvl="1" eaLnBrk="1" hangingPunct="1">
              <a:lnSpc>
                <a:spcPct val="150000"/>
              </a:lnSpc>
              <a:buFont typeface="Arial" panose="020B0604020202020204" pitchFamily="34" charset="0"/>
              <a:buChar char="•"/>
              <a:defRPr/>
            </a:pPr>
            <a:r>
              <a:rPr lang="en-US" altLang="en-US" sz="2000" dirty="0">
                <a:latin typeface="+mn-lt"/>
                <a:cs typeface="Tahoma" panose="020B0604030504040204" pitchFamily="34" charset="0"/>
              </a:rPr>
              <a:t>  Designed to </a:t>
            </a:r>
            <a:r>
              <a:rPr lang="en-US" altLang="en-US" sz="2000" b="1" dirty="0">
                <a:solidFill>
                  <a:srgbClr val="00B050"/>
                </a:solidFill>
                <a:latin typeface="+mn-lt"/>
                <a:cs typeface="Tahoma" panose="020B0604030504040204" pitchFamily="34" charset="0"/>
              </a:rPr>
              <a:t>maintain skills</a:t>
            </a:r>
          </a:p>
          <a:p>
            <a:pPr lvl="1" eaLnBrk="1" hangingPunct="1">
              <a:lnSpc>
                <a:spcPct val="150000"/>
              </a:lnSpc>
              <a:buFont typeface="Arial" panose="020B0604020202020204" pitchFamily="34" charset="0"/>
              <a:buChar char="•"/>
              <a:defRPr/>
            </a:pPr>
            <a:r>
              <a:rPr lang="en-US" altLang="en-US" sz="2000" dirty="0">
                <a:latin typeface="+mn-lt"/>
                <a:cs typeface="Tahoma" panose="020B0604030504040204" pitchFamily="34" charset="0"/>
              </a:rPr>
              <a:t>  Work specifically in one or more </a:t>
            </a:r>
            <a:r>
              <a:rPr lang="en-US" altLang="en-US" sz="2000" b="1" dirty="0">
                <a:solidFill>
                  <a:srgbClr val="00B050"/>
                </a:solidFill>
                <a:latin typeface="+mn-lt"/>
                <a:cs typeface="Tahoma" panose="020B0604030504040204" pitchFamily="34" charset="0"/>
              </a:rPr>
              <a:t>goal area(s) of concern</a:t>
            </a:r>
          </a:p>
          <a:p>
            <a:pPr lvl="1" eaLnBrk="1" hangingPunct="1">
              <a:lnSpc>
                <a:spcPct val="150000"/>
              </a:lnSpc>
              <a:buFont typeface="Arial" panose="020B0604020202020204" pitchFamily="34" charset="0"/>
              <a:buChar char="•"/>
              <a:defRPr/>
            </a:pPr>
            <a:r>
              <a:rPr lang="en-US" altLang="en-US" sz="2000" dirty="0">
                <a:latin typeface="+mn-lt"/>
                <a:cs typeface="Tahoma" panose="020B0604030504040204" pitchFamily="34" charset="0"/>
              </a:rPr>
              <a:t> </a:t>
            </a:r>
            <a:r>
              <a:rPr lang="en-US" altLang="en-US" sz="2000" dirty="0">
                <a:solidFill>
                  <a:schemeClr val="tx2"/>
                </a:solidFill>
                <a:latin typeface="+mn-lt"/>
                <a:cs typeface="Tahoma" panose="020B0604030504040204" pitchFamily="34" charset="0"/>
              </a:rPr>
              <a:t> At </a:t>
            </a:r>
            <a:r>
              <a:rPr lang="en-US" altLang="en-US" sz="2000" b="1" dirty="0">
                <a:solidFill>
                  <a:srgbClr val="00B050"/>
                </a:solidFill>
                <a:latin typeface="+mn-lt"/>
                <a:cs typeface="Tahoma" panose="020B0604030504040204" pitchFamily="34" charset="0"/>
              </a:rPr>
              <a:t>no cost </a:t>
            </a:r>
            <a:r>
              <a:rPr lang="en-US" altLang="en-US" sz="2000" dirty="0">
                <a:latin typeface="+mn-lt"/>
                <a:cs typeface="Tahoma" panose="020B0604030504040204" pitchFamily="34" charset="0"/>
              </a:rPr>
              <a:t>to the family</a:t>
            </a:r>
          </a:p>
          <a:p>
            <a:pPr lvl="1" eaLnBrk="1" hangingPunct="1">
              <a:lnSpc>
                <a:spcPct val="150000"/>
              </a:lnSpc>
              <a:buFont typeface="Arial" panose="020B0604020202020204" pitchFamily="34" charset="0"/>
              <a:buChar char="•"/>
              <a:defRPr/>
            </a:pPr>
            <a:r>
              <a:rPr lang="en-US" altLang="en-US" sz="2000" dirty="0">
                <a:latin typeface="+mn-lt"/>
                <a:cs typeface="Tahoma" panose="020B0604030504040204" pitchFamily="34" charset="0"/>
              </a:rPr>
              <a:t>  </a:t>
            </a:r>
            <a:r>
              <a:rPr lang="en-US" altLang="en-US" sz="2000" b="1" dirty="0">
                <a:solidFill>
                  <a:srgbClr val="00B050"/>
                </a:solidFill>
                <a:latin typeface="+mn-lt"/>
                <a:cs typeface="Tahoma" panose="020B0604030504040204" pitchFamily="34" charset="0"/>
              </a:rPr>
              <a:t>Determination is made by IEP team and is data driven</a:t>
            </a:r>
          </a:p>
          <a:p>
            <a:pPr lvl="1" eaLnBrk="1" hangingPunct="1">
              <a:buFont typeface="Arial" panose="020B0604020202020204" pitchFamily="34" charset="0"/>
              <a:buChar char="•"/>
              <a:defRPr/>
            </a:pPr>
            <a:endParaRPr lang="en-US" altLang="en-US" dirty="0">
              <a:latin typeface="Centaur" panose="02030504050205020304" pitchFamily="18" charset="0"/>
              <a:cs typeface="Tahoma" panose="020B0604030504040204" pitchFamily="34" charset="0"/>
            </a:endParaRPr>
          </a:p>
          <a:p>
            <a:pPr lvl="1" eaLnBrk="1" hangingPunct="1">
              <a:defRPr/>
            </a:pPr>
            <a:endParaRPr lang="en-US" altLang="en-US" dirty="0">
              <a:latin typeface="Centaur" panose="02030504050205020304" pitchFamily="18" charset="0"/>
              <a:cs typeface="Tahoma" panose="020B0604030504040204" pitchFamily="34" charset="0"/>
            </a:endParaRPr>
          </a:p>
        </p:txBody>
      </p:sp>
    </p:spTree>
    <p:extLst>
      <p:ext uri="{BB962C8B-B14F-4D97-AF65-F5344CB8AC3E}">
        <p14:creationId xmlns:p14="http://schemas.microsoft.com/office/powerpoint/2010/main" val="1564679683"/>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0526" y="429960"/>
            <a:ext cx="9719399" cy="713040"/>
          </a:xfrm>
          <a:prstGeom prst="rect">
            <a:avLst/>
          </a:prstGeom>
        </p:spPr>
        <p:txBody>
          <a:bodyPr>
            <a:normAutofit fontScale="70000" lnSpcReduction="20000"/>
          </a:bodyPr>
          <a:lstStyle>
            <a:lvl1pPr algn="ctr" rtl="0" eaLnBrk="1" latinLnBrk="0" hangingPunct="1">
              <a:spcBef>
                <a:spcPct val="0"/>
              </a:spcBef>
              <a:buNone/>
              <a:defRPr sz="4000" kern="1200">
                <a:solidFill>
                  <a:schemeClr val="tx2"/>
                </a:solidFill>
                <a:latin typeface="+mj-lt"/>
                <a:ea typeface="+mj-ea"/>
                <a:cs typeface="+mj-cs"/>
              </a:defRPr>
            </a:lvl1pPr>
            <a:extLst/>
          </a:lstStyle>
          <a:p>
            <a:pPr>
              <a:defRPr/>
            </a:pPr>
            <a:r>
              <a:rPr lang="en-US" b="1" dirty="0">
                <a:solidFill>
                  <a:srgbClr val="00B050"/>
                </a:solidFill>
                <a:effectLst>
                  <a:outerShdw blurRad="38100" dist="38100" dir="2700000" algn="tl">
                    <a:srgbClr val="000000">
                      <a:alpha val="43137"/>
                    </a:srgbClr>
                  </a:outerShdw>
                </a:effectLst>
              </a:rPr>
              <a:t>Who is Eligible for Extended School Year (ESY)?</a:t>
            </a:r>
          </a:p>
        </p:txBody>
      </p:sp>
      <p:sp>
        <p:nvSpPr>
          <p:cNvPr id="9" name="Content Placeholder 2"/>
          <p:cNvSpPr txBox="1">
            <a:spLocks/>
          </p:cNvSpPr>
          <p:nvPr/>
        </p:nvSpPr>
        <p:spPr>
          <a:xfrm>
            <a:off x="562708" y="1143000"/>
            <a:ext cx="10508566" cy="4800600"/>
          </a:xfrm>
          <a:prstGeom prst="rect">
            <a:avLst/>
          </a:prstGeom>
        </p:spPr>
        <p:txBody>
          <a:bodyPr/>
          <a:lst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pPr marL="0" indent="0">
              <a:buNone/>
              <a:defRPr/>
            </a:pPr>
            <a:r>
              <a:rPr lang="en-US" altLang="en-US" sz="2000" b="1" dirty="0">
                <a:solidFill>
                  <a:srgbClr val="00B050"/>
                </a:solidFill>
                <a:effectLst>
                  <a:outerShdw blurRad="38100" dist="38100" dir="2700000" algn="tl">
                    <a:srgbClr val="000000">
                      <a:alpha val="43137"/>
                    </a:srgbClr>
                  </a:outerShdw>
                </a:effectLst>
              </a:rPr>
              <a:t>A student with a goal area of concern may be determined to need ESY services due to:</a:t>
            </a:r>
          </a:p>
          <a:p>
            <a:pPr marL="0" indent="0">
              <a:buNone/>
              <a:defRPr/>
            </a:pPr>
            <a:endParaRPr lang="en-US" altLang="en-US" sz="2000" b="1" dirty="0">
              <a:effectLst>
                <a:outerShdw blurRad="38100" dist="38100" dir="2700000" algn="tl">
                  <a:srgbClr val="000000">
                    <a:alpha val="43137"/>
                  </a:srgbClr>
                </a:outerShdw>
              </a:effectLst>
            </a:endParaRPr>
          </a:p>
          <a:p>
            <a:pPr marL="617538" lvl="1" indent="-342900">
              <a:buFont typeface="Arial" panose="020B0604020202020204" pitchFamily="34" charset="0"/>
              <a:buChar char="•"/>
              <a:defRPr/>
            </a:pPr>
            <a:r>
              <a:rPr lang="en-US" altLang="en-US" sz="2000" dirty="0"/>
              <a:t>A serious potential for regression of skills beyond a reasonable period of recoupment;</a:t>
            </a:r>
          </a:p>
          <a:p>
            <a:pPr marL="1017588" lvl="2" indent="-342900">
              <a:buFont typeface="Arial" panose="020B0604020202020204" pitchFamily="34" charset="0"/>
              <a:buChar char="•"/>
              <a:defRPr/>
            </a:pPr>
            <a:r>
              <a:rPr lang="en-US" altLang="en-US" sz="2000" dirty="0"/>
              <a:t>The possibility that a break in instruction may cause the student to lose the skills they had previously learned and may not be able to relearn them in a reasonable time.</a:t>
            </a:r>
          </a:p>
          <a:p>
            <a:pPr marL="274638" lvl="1" indent="0">
              <a:buNone/>
              <a:defRPr/>
            </a:pPr>
            <a:endParaRPr lang="en-US" altLang="en-US" sz="2000" dirty="0"/>
          </a:p>
          <a:p>
            <a:pPr marL="617538" lvl="1" indent="-342900">
              <a:buFont typeface="Arial" panose="020B0604020202020204" pitchFamily="34" charset="0"/>
              <a:buChar char="•"/>
              <a:defRPr/>
            </a:pPr>
            <a:r>
              <a:rPr lang="en-US" altLang="en-US" sz="2000" dirty="0"/>
              <a:t>The nature or severity of the disability indicates a need to provide services during breaks; or</a:t>
            </a:r>
          </a:p>
          <a:p>
            <a:pPr marL="274638" lvl="1" indent="0">
              <a:buNone/>
              <a:defRPr/>
            </a:pPr>
            <a:endParaRPr lang="en-US" altLang="en-US" sz="2000" dirty="0"/>
          </a:p>
          <a:p>
            <a:pPr marL="617538" lvl="1" indent="-342900">
              <a:buFont typeface="Arial" panose="020B0604020202020204" pitchFamily="34" charset="0"/>
              <a:buChar char="•"/>
              <a:defRPr/>
            </a:pPr>
            <a:r>
              <a:rPr lang="en-US" altLang="en-US" sz="2000" dirty="0"/>
              <a:t>The student is at a critical stages or areas of learning or in a critical area of learning, where cessation of services would severely limit the acquisition of skills.</a:t>
            </a:r>
          </a:p>
          <a:p>
            <a:pPr marL="547688" lvl="1" indent="-273050">
              <a:buNone/>
              <a:defRPr/>
            </a:pPr>
            <a:endParaRPr lang="en-US" altLang="en-US" sz="1400" dirty="0">
              <a:latin typeface="Centaur" panose="02030504050205020304" pitchFamily="18" charset="0"/>
            </a:endParaRPr>
          </a:p>
        </p:txBody>
      </p:sp>
    </p:spTree>
    <p:extLst>
      <p:ext uri="{BB962C8B-B14F-4D97-AF65-F5344CB8AC3E}">
        <p14:creationId xmlns:p14="http://schemas.microsoft.com/office/powerpoint/2010/main" val="3143930793"/>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450166" y="211015"/>
            <a:ext cx="10072468" cy="6513342"/>
          </a:xfrm>
        </p:spPr>
        <p:txBody>
          <a:bodyPr>
            <a:normAutofit fontScale="85000" lnSpcReduction="20000"/>
          </a:bodyPr>
          <a:lstStyle/>
          <a:p>
            <a:r>
              <a:rPr lang="en-US" sz="3300" dirty="0"/>
              <a:t>Regression of Skills Beyond </a:t>
            </a:r>
          </a:p>
          <a:p>
            <a:r>
              <a:rPr lang="en-US" sz="3300" u="sng" dirty="0"/>
              <a:t>A Reasonable Period of Recoupment</a:t>
            </a:r>
          </a:p>
          <a:p>
            <a:endParaRPr lang="en-US" sz="1900" dirty="0"/>
          </a:p>
          <a:p>
            <a:pPr marL="285750" indent="-285750" algn="l">
              <a:buFont typeface="Arial" panose="020B0604020202020204" pitchFamily="34" charset="0"/>
              <a:buChar char="•"/>
            </a:pPr>
            <a:r>
              <a:rPr lang="en-US" sz="2900" dirty="0"/>
              <a:t>If a student has a history of regression of skills during a break in school programming, the IEP team will need to collect and examine data to see if the student is able to recover skills within a </a:t>
            </a:r>
            <a:r>
              <a:rPr lang="en-US" sz="2900" u="sng" dirty="0"/>
              <a:t>reasonable time period.</a:t>
            </a:r>
          </a:p>
          <a:p>
            <a:pPr marL="285750" indent="-285750" algn="l">
              <a:buFont typeface="Arial" panose="020B0604020202020204" pitchFamily="34" charset="0"/>
              <a:buChar char="•"/>
            </a:pPr>
            <a:endParaRPr lang="en-US" sz="2900" u="sng" dirty="0"/>
          </a:p>
          <a:p>
            <a:pPr marL="285750" indent="-285750" algn="l">
              <a:buFont typeface="Arial" panose="020B0604020202020204" pitchFamily="34" charset="0"/>
              <a:buChar char="•"/>
            </a:pPr>
            <a:r>
              <a:rPr lang="en-US" sz="2900" dirty="0"/>
              <a:t>The determination of reasonable versus unreasonable is left to the judgement of the IEP Team.</a:t>
            </a:r>
          </a:p>
          <a:p>
            <a:pPr marL="285750" indent="-285750" algn="l">
              <a:buFont typeface="Arial" panose="020B0604020202020204" pitchFamily="34" charset="0"/>
              <a:buChar char="•"/>
            </a:pPr>
            <a:endParaRPr lang="en-US" sz="2900" dirty="0"/>
          </a:p>
          <a:p>
            <a:pPr marL="285750" indent="-285750" algn="l">
              <a:buFont typeface="Arial" panose="020B0604020202020204" pitchFamily="34" charset="0"/>
              <a:buChar char="•"/>
            </a:pPr>
            <a:r>
              <a:rPr lang="en-US" sz="2900" dirty="0"/>
              <a:t>The IEP Team cannot hold off on making an ESY decision for a year so that data can be collected over summer break.</a:t>
            </a:r>
          </a:p>
          <a:p>
            <a:pPr marL="285750" indent="-285750" algn="l">
              <a:buFont typeface="Arial" panose="020B0604020202020204" pitchFamily="34" charset="0"/>
              <a:buChar char="•"/>
            </a:pPr>
            <a:endParaRPr lang="en-US" sz="2900" dirty="0"/>
          </a:p>
          <a:p>
            <a:pPr marL="285750" indent="-285750" algn="l">
              <a:buFont typeface="Arial" panose="020B0604020202020204" pitchFamily="34" charset="0"/>
              <a:buChar char="•"/>
            </a:pPr>
            <a:r>
              <a:rPr lang="en-US" sz="2900" dirty="0"/>
              <a:t>IEP Team must review the data and make a determination based on experiences over smaller breaks in programming.</a:t>
            </a:r>
          </a:p>
          <a:p>
            <a:pPr marL="28575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3423431685"/>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675249" y="182880"/>
            <a:ext cx="9154551" cy="6217920"/>
          </a:xfrm>
        </p:spPr>
        <p:txBody>
          <a:bodyPr>
            <a:normAutofit/>
          </a:bodyPr>
          <a:lstStyle/>
          <a:p>
            <a:r>
              <a:rPr lang="en-US" sz="2400" u="sng" dirty="0"/>
              <a:t>The Nature or Severity of the Student’s Disability</a:t>
            </a:r>
          </a:p>
          <a:p>
            <a:pPr algn="l"/>
            <a:endParaRPr lang="en-US" sz="1800" dirty="0"/>
          </a:p>
          <a:p>
            <a:pPr algn="l"/>
            <a:r>
              <a:rPr lang="en-US" sz="2400" dirty="0"/>
              <a:t>The IEP Team will need to review data before and after breaks to determine if the interruption in programming results in a change in the student’s mental health, emotional health or physical health, which results in:</a:t>
            </a:r>
          </a:p>
          <a:p>
            <a:pPr marL="1028700" lvl="1">
              <a:buFont typeface="Arial" panose="020B0604020202020204" pitchFamily="34" charset="0"/>
              <a:buChar char="•"/>
            </a:pPr>
            <a:r>
              <a:rPr lang="en-US" sz="2400" dirty="0"/>
              <a:t>Skills cannot be recovered within a reasonable period of time.</a:t>
            </a:r>
          </a:p>
          <a:p>
            <a:pPr marL="1028700" lvl="1">
              <a:buFont typeface="Arial" panose="020B0604020202020204" pitchFamily="34" charset="0"/>
              <a:buChar char="•"/>
            </a:pPr>
            <a:r>
              <a:rPr lang="en-US" sz="2400" dirty="0"/>
              <a:t>Lower academic and/or functional levels</a:t>
            </a:r>
          </a:p>
          <a:p>
            <a:pPr marL="1028700" lvl="1">
              <a:buFont typeface="Arial" panose="020B0604020202020204" pitchFamily="34" charset="0"/>
              <a:buChar char="•"/>
            </a:pPr>
            <a:r>
              <a:rPr lang="en-US" sz="2400" dirty="0"/>
              <a:t>An increase in frequency, intensity and/or duration of maladaptive behaviors</a:t>
            </a:r>
          </a:p>
          <a:p>
            <a:pPr lvl="1" indent="0">
              <a:buNone/>
            </a:pPr>
            <a:endParaRPr lang="en-US" sz="2400" dirty="0"/>
          </a:p>
          <a:p>
            <a:pPr algn="l"/>
            <a:r>
              <a:rPr lang="en-US" sz="2400" dirty="0"/>
              <a:t>These changes are often due to a lack of, or change in, structure and/or consistency in daily routine</a:t>
            </a:r>
          </a:p>
        </p:txBody>
      </p:sp>
    </p:spTree>
    <p:extLst>
      <p:ext uri="{BB962C8B-B14F-4D97-AF65-F5344CB8AC3E}">
        <p14:creationId xmlns:p14="http://schemas.microsoft.com/office/powerpoint/2010/main" val="363345521"/>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79828" y="381000"/>
            <a:ext cx="10508566" cy="6216748"/>
          </a:xfrm>
        </p:spPr>
        <p:txBody>
          <a:bodyPr>
            <a:normAutofit/>
          </a:bodyPr>
          <a:lstStyle/>
          <a:p>
            <a:r>
              <a:rPr lang="en-US" sz="2400" u="sng" dirty="0"/>
              <a:t>Critical Stage of Learning or Skill Area</a:t>
            </a:r>
          </a:p>
          <a:p>
            <a:pPr algn="l"/>
            <a:r>
              <a:rPr lang="en-US" sz="2000" dirty="0" smtClean="0"/>
              <a:t>Critical </a:t>
            </a:r>
            <a:r>
              <a:rPr lang="en-US" sz="2000" dirty="0"/>
              <a:t>stages of learning most often include language development for student with Autism Spectrum Disorder and language rehabilitation for student’s who have suffered a Traumatic Brain Injury.</a:t>
            </a:r>
          </a:p>
          <a:p>
            <a:pPr marL="285750" indent="-285750" algn="l">
              <a:buFont typeface="Arial" panose="020B0604020202020204" pitchFamily="34" charset="0"/>
              <a:buChar char="•"/>
            </a:pPr>
            <a:r>
              <a:rPr lang="en-US" sz="2000" dirty="0"/>
              <a:t>Identified when data indicates that a student must learn the skills in a goal area immediately and without delay in order to support independent functioning and to ensure that  the degree of mastery will not be permanently reduced.</a:t>
            </a:r>
          </a:p>
          <a:p>
            <a:pPr marL="285750" indent="-285750" algn="l">
              <a:buFont typeface="Arial" panose="020B0604020202020204" pitchFamily="34" charset="0"/>
              <a:buChar char="•"/>
            </a:pPr>
            <a:endParaRPr lang="en-US" sz="2000" dirty="0"/>
          </a:p>
          <a:p>
            <a:pPr algn="l"/>
            <a:r>
              <a:rPr lang="en-US" sz="2000" dirty="0"/>
              <a:t>Critical skill areas are essential for a student to learn in order to become independent and self sufficient.</a:t>
            </a:r>
          </a:p>
          <a:p>
            <a:pPr marL="285750" indent="-285750" algn="l">
              <a:buFont typeface="Arial" panose="020B0604020202020204" pitchFamily="34" charset="0"/>
              <a:buChar char="•"/>
            </a:pPr>
            <a:r>
              <a:rPr lang="en-US" sz="2000" dirty="0"/>
              <a:t>May include peer interactions or social skills</a:t>
            </a:r>
          </a:p>
          <a:p>
            <a:pPr marL="285750" indent="-285750" algn="l">
              <a:buFont typeface="Arial" panose="020B0604020202020204" pitchFamily="34" charset="0"/>
              <a:buChar char="•"/>
            </a:pPr>
            <a:endParaRPr lang="en-US" sz="2000" dirty="0"/>
          </a:p>
          <a:p>
            <a:pPr algn="l"/>
            <a:r>
              <a:rPr lang="en-US" sz="2000" dirty="0"/>
              <a:t>IEP Teams may need to review medical records and developmental standards in order to identify critical stages and skills.</a:t>
            </a:r>
          </a:p>
        </p:txBody>
      </p:sp>
    </p:spTree>
    <p:extLst>
      <p:ext uri="{BB962C8B-B14F-4D97-AF65-F5344CB8AC3E}">
        <p14:creationId xmlns:p14="http://schemas.microsoft.com/office/powerpoint/2010/main" val="141165052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225083" y="457199"/>
            <a:ext cx="10607040" cy="6084277"/>
          </a:xfrm>
        </p:spPr>
        <p:txBody>
          <a:bodyPr>
            <a:normAutofit/>
          </a:bodyPr>
          <a:lstStyle/>
          <a:p>
            <a:r>
              <a:rPr lang="en-US" sz="3600" u="sng" dirty="0">
                <a:effectLst>
                  <a:outerShdw blurRad="38100" dist="38100" dir="2700000" algn="tl">
                    <a:srgbClr val="000000">
                      <a:alpha val="43137"/>
                    </a:srgbClr>
                  </a:outerShdw>
                </a:effectLst>
              </a:rPr>
              <a:t>When Must an IEP Team </a:t>
            </a:r>
            <a:r>
              <a:rPr lang="en-US" sz="3600" u="sng" dirty="0" smtClean="0">
                <a:effectLst>
                  <a:outerShdw blurRad="38100" dist="38100" dir="2700000" algn="tl">
                    <a:srgbClr val="000000">
                      <a:alpha val="43137"/>
                    </a:srgbClr>
                  </a:outerShdw>
                </a:effectLst>
              </a:rPr>
              <a:t>Consider ESY?</a:t>
            </a:r>
            <a:endParaRPr lang="en-US" sz="3600" u="sng" dirty="0">
              <a:effectLst>
                <a:outerShdw blurRad="38100" dist="38100" dir="2700000" algn="tl">
                  <a:srgbClr val="000000">
                    <a:alpha val="43137"/>
                  </a:srgbClr>
                </a:outerShdw>
              </a:effectLst>
            </a:endParaRPr>
          </a:p>
          <a:p>
            <a:r>
              <a:rPr lang="en-US" sz="2400" dirty="0"/>
              <a:t>It is mandated in the Individuals with Disabilities Education Act (IDEA) and the in the Michigan Administrative Rules for Special Education  (MARSE) that IEP Teams consider ESY for each student with an IEP.</a:t>
            </a:r>
          </a:p>
          <a:p>
            <a:endParaRPr lang="en-US" sz="2400" dirty="0"/>
          </a:p>
          <a:p>
            <a:pPr algn="l"/>
            <a:r>
              <a:rPr lang="en-US" sz="2400" dirty="0"/>
              <a:t>There is </a:t>
            </a:r>
            <a:r>
              <a:rPr lang="en-US" sz="2400" b="1" dirty="0"/>
              <a:t>no specific timeline or date </a:t>
            </a:r>
            <a:r>
              <a:rPr lang="en-US" sz="2400" dirty="0"/>
              <a:t>for the consideration of ESY, but:</a:t>
            </a:r>
          </a:p>
          <a:p>
            <a:pPr marL="285750" indent="-285750" algn="l">
              <a:buFont typeface="Arial" panose="020B0604020202020204" pitchFamily="34" charset="0"/>
              <a:buChar char="•"/>
            </a:pPr>
            <a:r>
              <a:rPr lang="en-US" sz="2400" dirty="0"/>
              <a:t> ESY should not be considered so far in advance that the IEP Team does not have sufficient data to make an accurate  determination about the need for ESY services.</a:t>
            </a:r>
          </a:p>
          <a:p>
            <a:pPr marL="285750" indent="-285750" algn="l">
              <a:buFont typeface="Arial" panose="020B0604020202020204" pitchFamily="34" charset="0"/>
              <a:buChar char="•"/>
            </a:pPr>
            <a:r>
              <a:rPr lang="en-US" sz="2400" dirty="0"/>
              <a:t>Conversely, ESY should be addressed early enough in the spring to allow parents/guardians an opportunity to engage in dispute resolution, if necessary, before the upcoming break in school programming</a:t>
            </a:r>
            <a:r>
              <a:rPr lang="en-US" sz="2400" dirty="0" smtClean="0"/>
              <a:t>.</a:t>
            </a:r>
            <a:endParaRPr lang="en-US" dirty="0" smtClean="0"/>
          </a:p>
          <a:p>
            <a:endParaRPr lang="en-US" dirty="0" smtClean="0"/>
          </a:p>
          <a:p>
            <a:endParaRPr lang="en-US" dirty="0"/>
          </a:p>
        </p:txBody>
      </p:sp>
    </p:spTree>
    <p:extLst>
      <p:ext uri="{BB962C8B-B14F-4D97-AF65-F5344CB8AC3E}">
        <p14:creationId xmlns:p14="http://schemas.microsoft.com/office/powerpoint/2010/main" val="2880937701"/>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6609" y="189915"/>
            <a:ext cx="10803988" cy="969963"/>
          </a:xfrm>
          <a:prstGeom prst="rect">
            <a:avLst/>
          </a:prstGeom>
        </p:spPr>
        <p:txBody>
          <a:bodyPr>
            <a:normAutofit/>
          </a:bodyPr>
          <a:lstStyle>
            <a:lvl1pPr algn="ctr" rtl="0" eaLnBrk="1" latinLnBrk="0" hangingPunct="1">
              <a:spcBef>
                <a:spcPct val="0"/>
              </a:spcBef>
              <a:buNone/>
              <a:defRPr sz="4000" kern="1200">
                <a:solidFill>
                  <a:schemeClr val="tx2"/>
                </a:solidFill>
                <a:latin typeface="+mj-lt"/>
                <a:ea typeface="+mj-ea"/>
                <a:cs typeface="+mj-cs"/>
              </a:defRPr>
            </a:lvl1pPr>
            <a:extLst/>
          </a:lstStyle>
          <a:p>
            <a:pPr>
              <a:defRPr/>
            </a:pPr>
            <a:r>
              <a:rPr lang="en-US" sz="2800" b="1" dirty="0">
                <a:effectLst>
                  <a:outerShdw blurRad="38100" dist="38100" dir="2700000" algn="tl">
                    <a:srgbClr val="000000">
                      <a:alpha val="43137"/>
                    </a:srgbClr>
                  </a:outerShdw>
                </a:effectLst>
              </a:rPr>
              <a:t>A Few Other Thoughts About Extended School Year…</a:t>
            </a:r>
          </a:p>
        </p:txBody>
      </p:sp>
      <p:sp>
        <p:nvSpPr>
          <p:cNvPr id="13" name="Content Placeholder 2"/>
          <p:cNvSpPr txBox="1">
            <a:spLocks/>
          </p:cNvSpPr>
          <p:nvPr/>
        </p:nvSpPr>
        <p:spPr>
          <a:xfrm>
            <a:off x="225083" y="950766"/>
            <a:ext cx="10803988" cy="5745455"/>
          </a:xfrm>
          <a:prstGeom prst="rect">
            <a:avLst/>
          </a:prstGeom>
        </p:spPr>
        <p:txBody>
          <a:bodyPr>
            <a:normAutofit/>
          </a:bodyPr>
          <a:lst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pPr>
              <a:defRPr/>
            </a:pPr>
            <a:r>
              <a:rPr lang="en-US" altLang="en-US" sz="2000" dirty="0">
                <a:solidFill>
                  <a:schemeClr val="tx1"/>
                </a:solidFill>
              </a:rPr>
              <a:t>ESY is not a continuation of the school year, rather it is individualized to meet the unique needs of the student. </a:t>
            </a:r>
          </a:p>
          <a:p>
            <a:pPr>
              <a:defRPr/>
            </a:pPr>
            <a:endParaRPr lang="en-US" altLang="en-US" sz="2000" dirty="0">
              <a:solidFill>
                <a:schemeClr val="tx1"/>
              </a:solidFill>
            </a:endParaRPr>
          </a:p>
          <a:p>
            <a:pPr>
              <a:defRPr/>
            </a:pPr>
            <a:r>
              <a:rPr lang="en-US" altLang="en-US" sz="2000" dirty="0">
                <a:solidFill>
                  <a:schemeClr val="tx1"/>
                </a:solidFill>
              </a:rPr>
              <a:t>There must be at least 1 IEP goal where significant concerns exist regarding skill maintenance during a break in services.</a:t>
            </a:r>
          </a:p>
          <a:p>
            <a:pPr>
              <a:defRPr/>
            </a:pPr>
            <a:endParaRPr lang="en-US" altLang="en-US" sz="2000" dirty="0">
              <a:solidFill>
                <a:schemeClr val="tx1"/>
              </a:solidFill>
            </a:endParaRPr>
          </a:p>
          <a:p>
            <a:pPr>
              <a:defRPr/>
            </a:pPr>
            <a:r>
              <a:rPr lang="en-US" altLang="en-US" sz="2000" dirty="0">
                <a:solidFill>
                  <a:schemeClr val="tx1"/>
                </a:solidFill>
              </a:rPr>
              <a:t>Goal area should represent skills essential to the progress of the student</a:t>
            </a:r>
          </a:p>
          <a:p>
            <a:pPr marL="425450">
              <a:defRPr/>
            </a:pPr>
            <a:endParaRPr lang="en-US" altLang="en-US" sz="2000" dirty="0">
              <a:solidFill>
                <a:schemeClr val="tx1"/>
              </a:solidFill>
            </a:endParaRPr>
          </a:p>
          <a:p>
            <a:pPr>
              <a:defRPr/>
            </a:pPr>
            <a:r>
              <a:rPr lang="en-US" altLang="en-US" sz="2000" dirty="0">
                <a:solidFill>
                  <a:schemeClr val="tx1"/>
                </a:solidFill>
              </a:rPr>
              <a:t>ESY service provision must be based on:</a:t>
            </a:r>
          </a:p>
          <a:p>
            <a:pPr lvl="1">
              <a:defRPr/>
            </a:pPr>
            <a:r>
              <a:rPr lang="en-US" altLang="en-US" sz="2000" dirty="0">
                <a:solidFill>
                  <a:schemeClr val="tx1"/>
                </a:solidFill>
              </a:rPr>
              <a:t>DATA to determine which, if any, goals represent areas of concern.</a:t>
            </a:r>
          </a:p>
          <a:p>
            <a:pPr lvl="1">
              <a:defRPr/>
            </a:pPr>
            <a:r>
              <a:rPr lang="en-US" altLang="en-US" sz="2000" dirty="0">
                <a:solidFill>
                  <a:schemeClr val="tx1"/>
                </a:solidFill>
              </a:rPr>
              <a:t>Least Restrictive Environment (LRE) – service vs. program</a:t>
            </a:r>
          </a:p>
          <a:p>
            <a:pPr lvl="1">
              <a:defRPr/>
            </a:pPr>
            <a:r>
              <a:rPr lang="en-US" altLang="en-US" sz="2000" dirty="0">
                <a:solidFill>
                  <a:schemeClr val="tx1"/>
                </a:solidFill>
                <a:hlinkClick r:id="rId3" action="ppaction://hlinkfile"/>
              </a:rPr>
              <a:t>ESY Determination Chart</a:t>
            </a:r>
            <a:endParaRPr lang="en-US" altLang="en-US" sz="2000" dirty="0">
              <a:solidFill>
                <a:schemeClr val="tx1"/>
              </a:solidFill>
            </a:endParaRPr>
          </a:p>
          <a:p>
            <a:pPr lvl="1">
              <a:defRPr/>
            </a:pPr>
            <a:endParaRPr lang="en-US" altLang="en-US" sz="2000" dirty="0">
              <a:solidFill>
                <a:schemeClr val="tx1"/>
              </a:solidFill>
            </a:endParaRPr>
          </a:p>
          <a:p>
            <a:pPr>
              <a:defRPr/>
            </a:pPr>
            <a:r>
              <a:rPr lang="en-US" sz="2000" dirty="0">
                <a:solidFill>
                  <a:schemeClr val="tx1"/>
                </a:solidFill>
              </a:rPr>
              <a:t>Each school district must ensure that extended school year services are available, as necessary, to provide a Free Appropriate Public Education.</a:t>
            </a:r>
          </a:p>
          <a:p>
            <a:pPr lvl="1">
              <a:defRPr/>
            </a:pP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48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fade">
                                      <p:cBhvr>
                                        <p:cTn id="25" dur="500"/>
                                        <p:tgtEl>
                                          <p:spTgt spid="1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fade">
                                      <p:cBhvr>
                                        <p:cTn id="28" dur="500"/>
                                        <p:tgtEl>
                                          <p:spTgt spid="1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animEffect transition="in" filter="fade">
                                      <p:cBhvr>
                                        <p:cTn id="31" dur="500"/>
                                        <p:tgtEl>
                                          <p:spTgt spid="1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11" end="11"/>
                                            </p:txEl>
                                          </p:spTgt>
                                        </p:tgtEl>
                                        <p:attrNameLst>
                                          <p:attrName>style.visibility</p:attrName>
                                        </p:attrNameLst>
                                      </p:cBhvr>
                                      <p:to>
                                        <p:strVal val="visible"/>
                                      </p:to>
                                    </p:set>
                                    <p:animEffect transition="in" filter="fade">
                                      <p:cBhvr>
                                        <p:cTn id="36"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00448" y="257907"/>
            <a:ext cx="10099431" cy="1172309"/>
          </a:xfrm>
        </p:spPr>
        <p:txBody>
          <a:bodyPr>
            <a:normAutofit fontScale="90000"/>
          </a:bodyPr>
          <a:lstStyle/>
          <a:p>
            <a:pPr eaLnBrk="1" hangingPunct="1"/>
            <a:r>
              <a:rPr lang="en-US" altLang="en-US" sz="4000" b="1" dirty="0">
                <a:effectLst>
                  <a:outerShdw blurRad="38100" dist="38100" dir="2700000" algn="tl">
                    <a:srgbClr val="000000">
                      <a:alpha val="43137"/>
                    </a:srgbClr>
                  </a:outerShdw>
                </a:effectLst>
              </a:rPr>
              <a:t>Notice Regarding </a:t>
            </a:r>
            <a:r>
              <a:rPr lang="en-US" altLang="en-US" sz="4000" b="1" dirty="0" smtClean="0">
                <a:effectLst>
                  <a:outerShdw blurRad="38100" dist="38100" dir="2700000" algn="tl">
                    <a:srgbClr val="000000">
                      <a:alpha val="43137"/>
                    </a:srgbClr>
                  </a:outerShdw>
                </a:effectLst>
              </a:rPr>
              <a:t/>
            </a:r>
            <a:br>
              <a:rPr lang="en-US" altLang="en-US" sz="4000" b="1" dirty="0" smtClean="0">
                <a:effectLst>
                  <a:outerShdw blurRad="38100" dist="38100" dir="2700000" algn="tl">
                    <a:srgbClr val="000000">
                      <a:alpha val="43137"/>
                    </a:srgbClr>
                  </a:outerShdw>
                </a:effectLst>
              </a:rPr>
            </a:br>
            <a:r>
              <a:rPr lang="en-US" altLang="en-US" sz="4000" b="1" dirty="0" smtClean="0">
                <a:effectLst>
                  <a:outerShdw blurRad="38100" dist="38100" dir="2700000" algn="tl">
                    <a:srgbClr val="000000">
                      <a:alpha val="43137"/>
                    </a:srgbClr>
                  </a:outerShdw>
                </a:effectLst>
              </a:rPr>
              <a:t>Provision </a:t>
            </a:r>
            <a:r>
              <a:rPr lang="en-US" altLang="en-US" sz="4000" b="1" dirty="0">
                <a:effectLst>
                  <a:outerShdw blurRad="38100" dist="38100" dir="2700000" algn="tl">
                    <a:srgbClr val="000000">
                      <a:alpha val="43137"/>
                    </a:srgbClr>
                  </a:outerShdw>
                </a:effectLst>
              </a:rPr>
              <a:t>of Special Education</a:t>
            </a:r>
          </a:p>
        </p:txBody>
      </p:sp>
      <p:sp>
        <p:nvSpPr>
          <p:cNvPr id="5" name="Content Placeholder 2"/>
          <p:cNvSpPr>
            <a:spLocks noGrp="1"/>
          </p:cNvSpPr>
          <p:nvPr>
            <p:ph idx="1"/>
          </p:nvPr>
        </p:nvSpPr>
        <p:spPr>
          <a:xfrm>
            <a:off x="441170" y="1760097"/>
            <a:ext cx="10046294" cy="4380450"/>
          </a:xfrm>
        </p:spPr>
        <p:txBody>
          <a:bodyPr rtlCol="0">
            <a:normAutofit/>
          </a:bodyPr>
          <a:lstStyle/>
          <a:p>
            <a:pPr marL="0" indent="0">
              <a:buNone/>
              <a:defRPr/>
            </a:pPr>
            <a:r>
              <a:rPr lang="en-US" sz="2400" dirty="0" smtClean="0"/>
              <a:t>The </a:t>
            </a:r>
            <a:r>
              <a:rPr lang="en-US" sz="2400" b="1" dirty="0" smtClean="0"/>
              <a:t>purpose </a:t>
            </a:r>
            <a:r>
              <a:rPr lang="en-US" sz="2400" dirty="0" smtClean="0"/>
              <a:t>of the Notice Regarding Provision of Special Education:</a:t>
            </a:r>
          </a:p>
          <a:p>
            <a:pPr lvl="1">
              <a:defRPr/>
            </a:pPr>
            <a:r>
              <a:rPr lang="en-US" sz="2000" u="sng" dirty="0">
                <a:solidFill>
                  <a:schemeClr val="tx1"/>
                </a:solidFill>
              </a:rPr>
              <a:t>I</a:t>
            </a:r>
            <a:r>
              <a:rPr lang="en-US" sz="2000" u="sng" dirty="0" smtClean="0">
                <a:solidFill>
                  <a:schemeClr val="tx1"/>
                </a:solidFill>
              </a:rPr>
              <a:t>nform </a:t>
            </a:r>
            <a:r>
              <a:rPr lang="en-US" sz="2000" dirty="0" smtClean="0">
                <a:solidFill>
                  <a:schemeClr val="tx1"/>
                </a:solidFill>
              </a:rPr>
              <a:t>the parent/guardian of the offer of special education; </a:t>
            </a:r>
          </a:p>
          <a:p>
            <a:pPr lvl="1">
              <a:defRPr/>
            </a:pPr>
            <a:r>
              <a:rPr lang="en-US" sz="2000" u="sng" dirty="0" smtClean="0">
                <a:solidFill>
                  <a:schemeClr val="tx1"/>
                </a:solidFill>
              </a:rPr>
              <a:t>Provide evidence </a:t>
            </a:r>
            <a:r>
              <a:rPr lang="en-US" sz="2000" dirty="0" smtClean="0">
                <a:solidFill>
                  <a:schemeClr val="tx1"/>
                </a:solidFill>
              </a:rPr>
              <a:t>of the district’s offer of a Free Appropriate Public Education (FAPE).</a:t>
            </a:r>
          </a:p>
          <a:p>
            <a:pPr marL="457200" lvl="1" indent="0">
              <a:buNone/>
              <a:defRPr/>
            </a:pPr>
            <a:endParaRPr lang="en-US" dirty="0" smtClean="0">
              <a:solidFill>
                <a:schemeClr val="tx1"/>
              </a:solidFill>
            </a:endParaRPr>
          </a:p>
          <a:p>
            <a:pPr>
              <a:defRPr/>
            </a:pPr>
            <a:r>
              <a:rPr lang="en-US" sz="2400" dirty="0" smtClean="0"/>
              <a:t>The IEP </a:t>
            </a:r>
            <a:r>
              <a:rPr lang="en-US" sz="2400" dirty="0"/>
              <a:t>team </a:t>
            </a:r>
            <a:r>
              <a:rPr lang="en-US" sz="2400" dirty="0" smtClean="0"/>
              <a:t>MUST consider </a:t>
            </a:r>
            <a:r>
              <a:rPr lang="en-US" sz="2400" dirty="0"/>
              <a:t>and document all </a:t>
            </a:r>
            <a:r>
              <a:rPr lang="en-US" sz="2400" dirty="0" smtClean="0"/>
              <a:t>options discussed but not </a:t>
            </a:r>
            <a:r>
              <a:rPr lang="en-US" sz="2400" dirty="0"/>
              <a:t>selected and the </a:t>
            </a:r>
            <a:r>
              <a:rPr lang="en-US" sz="2400" dirty="0" smtClean="0"/>
              <a:t>reason they were not selected (at </a:t>
            </a:r>
            <a:r>
              <a:rPr lang="en-US" sz="2400" dirty="0"/>
              <a:t>least one consideration must be documented).</a:t>
            </a:r>
          </a:p>
          <a:p>
            <a:pPr>
              <a:defRPr/>
            </a:pPr>
            <a:endParaRPr lang="en-US" sz="1800" b="1" dirty="0" smtClean="0">
              <a:effectLst>
                <a:outerShdw blurRad="38100" dist="38100" dir="2700000" algn="tl">
                  <a:srgbClr val="000000">
                    <a:alpha val="43137"/>
                  </a:srgbClr>
                </a:outerShdw>
              </a:effectLst>
            </a:endParaRPr>
          </a:p>
          <a:p>
            <a:pPr marL="0" indent="0">
              <a:buNone/>
              <a:defRPr/>
            </a:pPr>
            <a:endParaRPr lang="en-US" sz="1800" b="1" dirty="0">
              <a:effectLst>
                <a:outerShdw blurRad="38100" dist="38100" dir="2700000" algn="tl">
                  <a:srgbClr val="000000">
                    <a:alpha val="43137"/>
                  </a:srgbClr>
                </a:outerShdw>
              </a:effectLst>
            </a:endParaRPr>
          </a:p>
          <a:p>
            <a:pPr>
              <a:defRPr/>
            </a:pPr>
            <a:endParaRPr lang="en-US" sz="2000" b="1" dirty="0" smtClean="0">
              <a:effectLst>
                <a:outerShdw blurRad="38100" dist="38100" dir="2700000" algn="tl">
                  <a:srgbClr val="000000">
                    <a:alpha val="43137"/>
                  </a:srgbClr>
                </a:outerShdw>
              </a:effectLst>
            </a:endParaRPr>
          </a:p>
        </p:txBody>
      </p:sp>
      <p:sp>
        <p:nvSpPr>
          <p:cNvPr id="2" name="5-Point Star 1"/>
          <p:cNvSpPr/>
          <p:nvPr/>
        </p:nvSpPr>
        <p:spPr>
          <a:xfrm>
            <a:off x="9913033" y="5350412"/>
            <a:ext cx="1148862" cy="10199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229173"/>
      </p:ext>
    </p:extLst>
  </p:cSld>
  <p:clrMapOvr>
    <a:masterClrMapping/>
  </p:clrMapOvr>
  <p:transition spd="med">
    <p:pull dir="r"/>
    <p:sndAc>
      <p:stSnd>
        <p:snd r:embed="rId2" name="whoosh.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37625" y="391518"/>
            <a:ext cx="9692640" cy="1325562"/>
          </a:xfrm>
        </p:spPr>
        <p:txBody>
          <a:bodyPr>
            <a:normAutofit/>
          </a:bodyPr>
          <a:lstStyle/>
          <a:p>
            <a:pPr eaLnBrk="1" hangingPunct="1"/>
            <a:r>
              <a:rPr lang="en-US" altLang="en-US" sz="4000" dirty="0" smtClean="0"/>
              <a:t>Notice Timelines</a:t>
            </a:r>
          </a:p>
        </p:txBody>
      </p:sp>
      <p:sp>
        <p:nvSpPr>
          <p:cNvPr id="3" name="Content Placeholder 2"/>
          <p:cNvSpPr>
            <a:spLocks noGrp="1"/>
          </p:cNvSpPr>
          <p:nvPr>
            <p:ph idx="1"/>
          </p:nvPr>
        </p:nvSpPr>
        <p:spPr>
          <a:xfrm>
            <a:off x="437625" y="1935886"/>
            <a:ext cx="10058400" cy="4023360"/>
          </a:xfrm>
        </p:spPr>
        <p:txBody>
          <a:bodyPr rtlCol="0">
            <a:normAutofit/>
          </a:bodyPr>
          <a:lstStyle/>
          <a:p>
            <a:pPr>
              <a:defRPr/>
            </a:pPr>
            <a:r>
              <a:rPr lang="en-US" sz="2400" dirty="0"/>
              <a:t>A district has </a:t>
            </a:r>
            <a:r>
              <a:rPr lang="en-US" sz="2400" b="1" dirty="0">
                <a:solidFill>
                  <a:srgbClr val="FF0000"/>
                </a:solidFill>
              </a:rPr>
              <a:t>7 school days to provide Notice to the parent </a:t>
            </a:r>
            <a:r>
              <a:rPr lang="en-US" sz="2400" b="1" dirty="0" smtClean="0">
                <a:solidFill>
                  <a:srgbClr val="FF0000"/>
                </a:solidFill>
              </a:rPr>
              <a:t> </a:t>
            </a:r>
            <a:r>
              <a:rPr lang="en-US" sz="2400" dirty="0" smtClean="0"/>
              <a:t>following </a:t>
            </a:r>
            <a:r>
              <a:rPr lang="en-US" sz="2400" dirty="0"/>
              <a:t>the conclusion of the IEP team meeting.</a:t>
            </a:r>
          </a:p>
          <a:p>
            <a:pPr marL="0" indent="0">
              <a:buNone/>
              <a:defRPr/>
            </a:pPr>
            <a:endParaRPr lang="en-US" sz="2400" dirty="0"/>
          </a:p>
          <a:p>
            <a:pPr>
              <a:defRPr/>
            </a:pPr>
            <a:r>
              <a:rPr lang="en-US" sz="2400" dirty="0"/>
              <a:t>The </a:t>
            </a:r>
            <a:r>
              <a:rPr lang="en-US" sz="2400" i="1" dirty="0"/>
              <a:t>Michigan Administrative Rules for Special Education (MARSE) </a:t>
            </a:r>
            <a:r>
              <a:rPr lang="en-US" sz="2400" dirty="0"/>
              <a:t>requires that a district</a:t>
            </a:r>
            <a:r>
              <a:rPr lang="en-US" sz="2400" i="1" dirty="0"/>
              <a:t> </a:t>
            </a:r>
            <a:r>
              <a:rPr lang="en-US" sz="2400" b="1" dirty="0">
                <a:solidFill>
                  <a:srgbClr val="0070C0"/>
                </a:solidFill>
              </a:rPr>
              <a:t>implement an IEP </a:t>
            </a:r>
            <a:r>
              <a:rPr lang="en-US" sz="2400" dirty="0"/>
              <a:t>for a student </a:t>
            </a:r>
            <a:r>
              <a:rPr lang="en-US" sz="2400" b="1" dirty="0">
                <a:solidFill>
                  <a:srgbClr val="0070C0"/>
                </a:solidFill>
              </a:rPr>
              <a:t>within 15 school days of providing Notice</a:t>
            </a:r>
            <a:r>
              <a:rPr lang="en-US" sz="2400" dirty="0">
                <a:solidFill>
                  <a:schemeClr val="accent1"/>
                </a:solidFill>
              </a:rPr>
              <a:t> </a:t>
            </a:r>
            <a:r>
              <a:rPr lang="en-US" sz="2400" dirty="0"/>
              <a:t>to the parent.</a:t>
            </a:r>
          </a:p>
          <a:p>
            <a:pPr>
              <a:defRPr/>
            </a:pPr>
            <a:endParaRPr lang="en-US" dirty="0" smtClean="0"/>
          </a:p>
        </p:txBody>
      </p:sp>
    </p:spTree>
    <p:extLst>
      <p:ext uri="{BB962C8B-B14F-4D97-AF65-F5344CB8AC3E}">
        <p14:creationId xmlns:p14="http://schemas.microsoft.com/office/powerpoint/2010/main" val="1027858352"/>
      </p:ext>
    </p:extLst>
  </p:cSld>
  <p:clrMapOvr>
    <a:masterClrMapping/>
  </p:clrMapOvr>
  <p:transition spd="med">
    <p:pull dir="r"/>
    <p:sndAc>
      <p:stSnd>
        <p:snd r:embed="rId2" name="whoosh.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1132517" y="3251834"/>
            <a:ext cx="7772400" cy="515815"/>
          </a:xfrm>
        </p:spPr>
        <p:txBody>
          <a:bodyPr>
            <a:noAutofit/>
          </a:bodyPr>
          <a:lstStyle/>
          <a:p>
            <a:pPr algn="l" eaLnBrk="1" hangingPunct="1"/>
            <a:r>
              <a:rPr lang="en-US" altLang="en-US" sz="4000" b="1" dirty="0" smtClean="0">
                <a:effectLst>
                  <a:outerShdw blurRad="38100" dist="38100" dir="2700000" algn="tl">
                    <a:srgbClr val="000000">
                      <a:alpha val="43137"/>
                    </a:srgbClr>
                  </a:outerShdw>
                </a:effectLst>
              </a:rPr>
              <a:t>IEP Amendment</a:t>
            </a:r>
          </a:p>
        </p:txBody>
      </p:sp>
      <p:pic>
        <p:nvPicPr>
          <p:cNvPr id="98307" name="Picture 7" descr="C:\Users\michaelghareeb\AppData\Local\Microsoft\Windows\Temporary Internet Files\Content.IE5\0VTOFSHO\MC90037097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085" y="2023509"/>
            <a:ext cx="2720611" cy="198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515401"/>
      </p:ext>
    </p:extLst>
  </p:cSld>
  <p:clrMapOvr>
    <a:masterClrMapping/>
  </p:clrMapOvr>
  <p:transition spd="med">
    <p:pull dir="ld"/>
    <p:sndAc>
      <p:stSnd>
        <p:snd r:embed="rId3" name="whoosh.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69711289"/>
              </p:ext>
            </p:extLst>
          </p:nvPr>
        </p:nvGraphicFramePr>
        <p:xfrm>
          <a:off x="342899" y="873888"/>
          <a:ext cx="10759209" cy="3916365"/>
        </p:xfrm>
        <a:graphic>
          <a:graphicData uri="http://schemas.openxmlformats.org/drawingml/2006/table">
            <a:tbl>
              <a:tblPr firstRow="1" firstCol="1" bandRow="1">
                <a:tableStyleId>{5C22544A-7EE6-4342-B048-85BDC9FD1C3A}</a:tableStyleId>
              </a:tblPr>
              <a:tblGrid>
                <a:gridCol w="2722273"/>
                <a:gridCol w="1700011"/>
                <a:gridCol w="6336925"/>
              </a:tblGrid>
              <a:tr h="360122">
                <a:tc>
                  <a:txBody>
                    <a:bodyPr/>
                    <a:lstStyle/>
                    <a:p>
                      <a:pPr marL="0" marR="0" algn="ctr">
                        <a:spcBef>
                          <a:spcPts val="0"/>
                        </a:spcBef>
                        <a:spcAft>
                          <a:spcPts val="0"/>
                        </a:spcAft>
                      </a:pPr>
                      <a:r>
                        <a:rPr lang="en-US" sz="1800" dirty="0" smtClean="0">
                          <a:solidFill>
                            <a:schemeClr val="tx1"/>
                          </a:solidFill>
                          <a:effectLst/>
                        </a:rPr>
                        <a:t>IEP/REED Participants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Required</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Exceptions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617287">
                <a:tc>
                  <a:txBody>
                    <a:bodyPr/>
                    <a:lstStyle/>
                    <a:p>
                      <a:pPr marL="0" marR="0" algn="ctr">
                        <a:spcBef>
                          <a:spcPts val="0"/>
                        </a:spcBef>
                        <a:spcAft>
                          <a:spcPts val="0"/>
                        </a:spcAft>
                      </a:pPr>
                      <a:r>
                        <a:rPr lang="en-US" sz="1800" dirty="0">
                          <a:solidFill>
                            <a:schemeClr val="tx1"/>
                          </a:solidFill>
                          <a:effectLst/>
                        </a:rPr>
                        <a:t>Student</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smtClean="0">
                          <a:solidFill>
                            <a:schemeClr val="tx1"/>
                          </a:solidFill>
                          <a:effectLst/>
                          <a:latin typeface="+mn-lt"/>
                          <a:ea typeface="+mn-ea"/>
                        </a:rPr>
                        <a:t>No: (0-15)</a:t>
                      </a:r>
                    </a:p>
                    <a:p>
                      <a:pPr marL="0" marR="0" algn="ctr">
                        <a:spcBef>
                          <a:spcPts val="0"/>
                        </a:spcBef>
                        <a:spcAft>
                          <a:spcPts val="0"/>
                        </a:spcAft>
                      </a:pPr>
                      <a:r>
                        <a:rPr lang="en-US" sz="1800" dirty="0" smtClean="0">
                          <a:solidFill>
                            <a:schemeClr val="tx1"/>
                          </a:solidFill>
                          <a:effectLst/>
                          <a:latin typeface="+mn-lt"/>
                          <a:ea typeface="+mn-ea"/>
                        </a:rPr>
                        <a:t>Yes – (16-26)</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Transition age students are required</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562049">
                <a:tc>
                  <a:txBody>
                    <a:bodyPr/>
                    <a:lstStyle/>
                    <a:p>
                      <a:pPr marL="0" marR="0" algn="ctr">
                        <a:spcBef>
                          <a:spcPts val="0"/>
                        </a:spcBef>
                        <a:spcAft>
                          <a:spcPts val="0"/>
                        </a:spcAft>
                      </a:pPr>
                      <a:r>
                        <a:rPr lang="en-US" sz="1800" dirty="0" smtClean="0">
                          <a:solidFill>
                            <a:schemeClr val="tx1"/>
                          </a:solidFill>
                          <a:effectLst/>
                        </a:rPr>
                        <a:t>Parent**</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Yes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Not required if student has reached age of majority</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1237583">
                <a:tc>
                  <a:txBody>
                    <a:bodyPr/>
                    <a:lstStyle/>
                    <a:p>
                      <a:pPr marL="0" marR="0" algn="ctr">
                        <a:spcBef>
                          <a:spcPts val="0"/>
                        </a:spcBef>
                        <a:spcAft>
                          <a:spcPts val="0"/>
                        </a:spcAft>
                      </a:pPr>
                      <a:r>
                        <a:rPr lang="en-US" sz="1800" dirty="0">
                          <a:solidFill>
                            <a:schemeClr val="tx1"/>
                          </a:solidFill>
                          <a:effectLst/>
                        </a:rPr>
                        <a:t>General </a:t>
                      </a:r>
                      <a:r>
                        <a:rPr lang="en-US" sz="1800" dirty="0" smtClean="0">
                          <a:solidFill>
                            <a:schemeClr val="tx1"/>
                          </a:solidFill>
                          <a:effectLst/>
                        </a:rPr>
                        <a:t>Ed Teacher</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Yes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r>
                        <a:rPr lang="en-US" sz="1800" dirty="0">
                          <a:solidFill>
                            <a:schemeClr val="tx1"/>
                          </a:solidFill>
                          <a:effectLst/>
                        </a:rPr>
                        <a:t>Early Childhood </a:t>
                      </a:r>
                      <a:r>
                        <a:rPr lang="en-US" sz="1800" dirty="0" smtClean="0">
                          <a:solidFill>
                            <a:schemeClr val="tx1"/>
                          </a:solidFill>
                          <a:effectLst/>
                        </a:rPr>
                        <a:t>Programs, Secondary Transition</a:t>
                      </a:r>
                      <a:r>
                        <a:rPr lang="en-US" sz="1800" baseline="0" dirty="0" smtClean="0">
                          <a:solidFill>
                            <a:schemeClr val="tx1"/>
                          </a:solidFill>
                          <a:effectLst/>
                        </a:rPr>
                        <a:t> P</a:t>
                      </a:r>
                      <a:r>
                        <a:rPr lang="en-US" sz="1800" dirty="0" smtClean="0">
                          <a:solidFill>
                            <a:schemeClr val="tx1"/>
                          </a:solidFill>
                          <a:effectLst/>
                        </a:rPr>
                        <a:t>rograms, Center </a:t>
                      </a:r>
                      <a:r>
                        <a:rPr lang="en-US" sz="1800" dirty="0">
                          <a:solidFill>
                            <a:schemeClr val="tx1"/>
                          </a:solidFill>
                          <a:effectLst/>
                        </a:rPr>
                        <a:t>Based </a:t>
                      </a:r>
                      <a:r>
                        <a:rPr lang="en-US" sz="1800" dirty="0" smtClean="0">
                          <a:solidFill>
                            <a:schemeClr val="tx1"/>
                          </a:solidFill>
                          <a:effectLst/>
                        </a:rPr>
                        <a:t>Programs</a:t>
                      </a:r>
                    </a:p>
                    <a:p>
                      <a:pPr marL="0" marR="0" algn="ctr"/>
                      <a:r>
                        <a:rPr lang="en-US" sz="1800" b="1" i="1" dirty="0" smtClean="0">
                          <a:solidFill>
                            <a:schemeClr val="tx1"/>
                          </a:solidFill>
                          <a:effectLst/>
                        </a:rPr>
                        <a:t>IF there</a:t>
                      </a:r>
                      <a:r>
                        <a:rPr lang="en-US" sz="1800" b="1" i="1" baseline="0" dirty="0" smtClean="0">
                          <a:solidFill>
                            <a:schemeClr val="tx1"/>
                          </a:solidFill>
                          <a:effectLst/>
                        </a:rPr>
                        <a:t> are </a:t>
                      </a:r>
                      <a:r>
                        <a:rPr lang="en-US" sz="1800" b="1" i="1" u="sng" baseline="0" dirty="0" smtClean="0">
                          <a:solidFill>
                            <a:schemeClr val="tx1"/>
                          </a:solidFill>
                          <a:effectLst/>
                        </a:rPr>
                        <a:t>no general education students </a:t>
                      </a:r>
                      <a:r>
                        <a:rPr lang="en-US" sz="1800" b="1" i="1" baseline="0" dirty="0" smtClean="0">
                          <a:solidFill>
                            <a:schemeClr val="tx1"/>
                          </a:solidFill>
                          <a:effectLst/>
                        </a:rPr>
                        <a:t>in the learning environment</a:t>
                      </a:r>
                      <a:endParaRPr lang="en-US" sz="1800" b="1" i="1"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371934">
                <a:tc>
                  <a:txBody>
                    <a:bodyPr/>
                    <a:lstStyle/>
                    <a:p>
                      <a:pPr marL="0" marR="0" algn="ctr">
                        <a:spcBef>
                          <a:spcPts val="0"/>
                        </a:spcBef>
                        <a:spcAft>
                          <a:spcPts val="0"/>
                        </a:spcAft>
                      </a:pPr>
                      <a:r>
                        <a:rPr lang="en-US" sz="1800" dirty="0">
                          <a:solidFill>
                            <a:schemeClr val="tx1"/>
                          </a:solidFill>
                          <a:effectLst/>
                        </a:rPr>
                        <a:t>Special </a:t>
                      </a:r>
                      <a:r>
                        <a:rPr lang="en-US" sz="1800" dirty="0" smtClean="0">
                          <a:solidFill>
                            <a:schemeClr val="tx1"/>
                          </a:solidFill>
                          <a:effectLst/>
                        </a:rPr>
                        <a:t>Ed </a:t>
                      </a:r>
                      <a:r>
                        <a:rPr lang="en-US" sz="1800" dirty="0">
                          <a:solidFill>
                            <a:schemeClr val="tx1"/>
                          </a:solidFill>
                          <a:effectLst/>
                        </a:rPr>
                        <a:t>Teacher</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a:solidFill>
                            <a:schemeClr val="tx1"/>
                          </a:solidFill>
                          <a:effectLst/>
                        </a:rPr>
                        <a:t>Yes</a:t>
                      </a:r>
                      <a:endParaRPr lang="en-US" sz="180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b="1" i="1" dirty="0">
                          <a:solidFill>
                            <a:schemeClr val="tx1"/>
                          </a:solidFill>
                          <a:effectLst/>
                        </a:rPr>
                        <a:t>Service only students </a:t>
                      </a:r>
                      <a:r>
                        <a:rPr lang="en-US" sz="1800" b="0" i="0" dirty="0" smtClean="0">
                          <a:solidFill>
                            <a:schemeClr val="tx1"/>
                          </a:solidFill>
                          <a:effectLst/>
                        </a:rPr>
                        <a:t>the</a:t>
                      </a:r>
                      <a:r>
                        <a:rPr lang="en-US" sz="1800" b="1" i="0" dirty="0" smtClean="0">
                          <a:solidFill>
                            <a:schemeClr val="tx1"/>
                          </a:solidFill>
                          <a:effectLst/>
                        </a:rPr>
                        <a:t> </a:t>
                      </a:r>
                      <a:r>
                        <a:rPr lang="en-US" sz="1800" baseline="0" dirty="0" err="1" smtClean="0">
                          <a:solidFill>
                            <a:schemeClr val="tx1"/>
                          </a:solidFill>
                          <a:effectLst/>
                        </a:rPr>
                        <a:t>eval</a:t>
                      </a:r>
                      <a:r>
                        <a:rPr lang="en-US" sz="1800" baseline="0" dirty="0" smtClean="0">
                          <a:solidFill>
                            <a:schemeClr val="tx1"/>
                          </a:solidFill>
                          <a:effectLst/>
                        </a:rPr>
                        <a:t> team rep fills this role</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297490">
                <a:tc>
                  <a:txBody>
                    <a:bodyPr/>
                    <a:lstStyle/>
                    <a:p>
                      <a:pPr marL="0" marR="0" algn="ctr">
                        <a:spcBef>
                          <a:spcPts val="0"/>
                        </a:spcBef>
                        <a:spcAft>
                          <a:spcPts val="0"/>
                        </a:spcAft>
                      </a:pPr>
                      <a:r>
                        <a:rPr lang="en-US" sz="1800" dirty="0">
                          <a:solidFill>
                            <a:schemeClr val="tx1"/>
                          </a:solidFill>
                          <a:effectLst/>
                        </a:rPr>
                        <a:t>Evaluation Team Rep</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a:solidFill>
                            <a:schemeClr val="tx1"/>
                          </a:solidFill>
                          <a:effectLst/>
                        </a:rPr>
                        <a:t>Yes</a:t>
                      </a:r>
                      <a:endParaRPr lang="en-US" sz="180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NO EXCEPTIONS!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r h="281382">
                <a:tc>
                  <a:txBody>
                    <a:bodyPr/>
                    <a:lstStyle/>
                    <a:p>
                      <a:pPr marL="0" marR="0" algn="ctr">
                        <a:spcBef>
                          <a:spcPts val="0"/>
                        </a:spcBef>
                        <a:spcAft>
                          <a:spcPts val="0"/>
                        </a:spcAft>
                      </a:pPr>
                      <a:r>
                        <a:rPr lang="en-US" sz="1800" dirty="0">
                          <a:solidFill>
                            <a:schemeClr val="tx1"/>
                          </a:solidFill>
                          <a:effectLst/>
                        </a:rPr>
                        <a:t>School District Rep</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Yes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c>
                  <a:txBody>
                    <a:bodyPr/>
                    <a:lstStyle/>
                    <a:p>
                      <a:pPr marL="0" marR="0" algn="ctr">
                        <a:spcBef>
                          <a:spcPts val="0"/>
                        </a:spcBef>
                        <a:spcAft>
                          <a:spcPts val="0"/>
                        </a:spcAft>
                      </a:pPr>
                      <a:r>
                        <a:rPr lang="en-US" sz="1800" dirty="0">
                          <a:solidFill>
                            <a:schemeClr val="tx1"/>
                          </a:solidFill>
                          <a:effectLst/>
                        </a:rPr>
                        <a:t>NO EXCEPTIONS!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62" marR="68562" marT="0" marB="0">
                    <a:solidFill>
                      <a:schemeClr val="accent2">
                        <a:lumMod val="40000"/>
                        <a:lumOff val="60000"/>
                      </a:schemeClr>
                    </a:solidFill>
                  </a:tcPr>
                </a:tc>
              </a:tr>
            </a:tbl>
          </a:graphicData>
        </a:graphic>
      </p:graphicFrame>
      <p:sp>
        <p:nvSpPr>
          <p:cNvPr id="7" name="TextBox 6"/>
          <p:cNvSpPr txBox="1"/>
          <p:nvPr/>
        </p:nvSpPr>
        <p:spPr>
          <a:xfrm>
            <a:off x="1700182" y="76201"/>
            <a:ext cx="8334434" cy="646163"/>
          </a:xfrm>
          <a:prstGeom prst="rect">
            <a:avLst/>
          </a:prstGeom>
          <a:noFill/>
        </p:spPr>
        <p:txBody>
          <a:bodyPr wrap="square" rtlCol="0">
            <a:spAutoFit/>
          </a:bodyPr>
          <a:lstStyle/>
          <a:p>
            <a:pPr algn="ctr"/>
            <a:r>
              <a:rPr lang="en-US" sz="3599" b="1" dirty="0"/>
              <a:t>Who Is Required?</a:t>
            </a:r>
          </a:p>
        </p:txBody>
      </p:sp>
      <p:sp>
        <p:nvSpPr>
          <p:cNvPr id="2" name="TextBox 1"/>
          <p:cNvSpPr txBox="1"/>
          <p:nvPr/>
        </p:nvSpPr>
        <p:spPr>
          <a:xfrm>
            <a:off x="342899" y="5098616"/>
            <a:ext cx="11049000" cy="1600438"/>
          </a:xfrm>
          <a:prstGeom prst="rect">
            <a:avLst/>
          </a:prstGeom>
          <a:noFill/>
        </p:spPr>
        <p:txBody>
          <a:bodyPr wrap="square" rtlCol="0">
            <a:spAutoFit/>
          </a:bodyPr>
          <a:lstStyle/>
          <a:p>
            <a:r>
              <a:rPr lang="en-US" sz="1400" b="1" dirty="0" smtClean="0"/>
              <a:t>**Please </a:t>
            </a:r>
            <a:r>
              <a:rPr lang="en-US" sz="1400" b="1" dirty="0"/>
              <a:t>note that although the parent is a required participant, if the district can demonstrate that they have tried to establish a mutually agreeable time and place, but the parent is not responding or is not otherwise making themselves available, then the team may proceed with a meeting.  All possibilities should be exhausted before choosing this route.  Consider Skype, phone conference, meeting offsite, after hours, etc</a:t>
            </a:r>
            <a:r>
              <a:rPr lang="en-US" sz="1400" b="1" dirty="0" smtClean="0"/>
              <a:t>.</a:t>
            </a:r>
            <a:endParaRPr lang="en-US" sz="1400" dirty="0" smtClean="0"/>
          </a:p>
          <a:p>
            <a:endParaRPr lang="en-US" sz="1400" dirty="0"/>
          </a:p>
          <a:p>
            <a:r>
              <a:rPr lang="en-US" sz="1400" b="1" dirty="0" smtClean="0"/>
              <a:t>If </a:t>
            </a:r>
            <a:r>
              <a:rPr lang="en-US" sz="1400" b="1" dirty="0"/>
              <a:t>a parent schedules a meeting and then must cancel for any reason, attempts to reschedule must be made without regard for annual timelines.  Parent participation trumps timelines.</a:t>
            </a:r>
          </a:p>
        </p:txBody>
      </p:sp>
    </p:spTree>
    <p:extLst>
      <p:ext uri="{BB962C8B-B14F-4D97-AF65-F5344CB8AC3E}">
        <p14:creationId xmlns:p14="http://schemas.microsoft.com/office/powerpoint/2010/main" val="117214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252046" y="402465"/>
            <a:ext cx="10111154" cy="1143000"/>
          </a:xfrm>
        </p:spPr>
        <p:txBody>
          <a:bodyPr rtlCol="0">
            <a:normAutofit fontScale="90000"/>
          </a:bodyPr>
          <a:lstStyle/>
          <a:p>
            <a:pPr>
              <a:defRPr/>
            </a:pPr>
            <a:r>
              <a:rPr lang="en-US" sz="4000" b="1" dirty="0" smtClean="0">
                <a:effectLst>
                  <a:outerShdw blurRad="38100" dist="38100" dir="2700000" algn="tl">
                    <a:srgbClr val="000000">
                      <a:alpha val="43137"/>
                    </a:srgbClr>
                  </a:outerShdw>
                </a:effectLst>
              </a:rPr>
              <a:t>Prior to Developing </a:t>
            </a:r>
            <a:r>
              <a:rPr lang="en-US" sz="4000" b="1" dirty="0">
                <a:effectLst>
                  <a:outerShdw blurRad="38100" dist="38100" dir="2700000" algn="tl">
                    <a:srgbClr val="000000">
                      <a:alpha val="43137"/>
                    </a:srgbClr>
                  </a:outerShdw>
                </a:effectLst>
              </a:rPr>
              <a:t>a</a:t>
            </a:r>
            <a:r>
              <a:rPr lang="en-US" sz="4000" b="1" dirty="0" smtClean="0">
                <a:effectLst>
                  <a:outerShdw blurRad="38100" dist="38100" dir="2700000" algn="tl">
                    <a:srgbClr val="000000">
                      <a:alpha val="43137"/>
                    </a:srgbClr>
                  </a:outerShdw>
                </a:effectLst>
              </a:rPr>
              <a:t>n IEP Amendment</a:t>
            </a:r>
          </a:p>
        </p:txBody>
      </p:sp>
      <p:sp>
        <p:nvSpPr>
          <p:cNvPr id="99331" name="Rectangle 3"/>
          <p:cNvSpPr>
            <a:spLocks noGrp="1" noChangeArrowheads="1"/>
          </p:cNvSpPr>
          <p:nvPr>
            <p:ph idx="1"/>
          </p:nvPr>
        </p:nvSpPr>
        <p:spPr>
          <a:xfrm>
            <a:off x="708339" y="1970468"/>
            <a:ext cx="10015470" cy="4498595"/>
          </a:xfrm>
        </p:spPr>
        <p:txBody>
          <a:bodyPr>
            <a:normAutofit/>
          </a:bodyPr>
          <a:lstStyle/>
          <a:p>
            <a:pPr marL="0" indent="0" eaLnBrk="1" hangingPunct="1">
              <a:buNone/>
            </a:pPr>
            <a:r>
              <a:rPr lang="en-US" altLang="en-US" sz="2400" b="1" dirty="0">
                <a:solidFill>
                  <a:srgbClr val="FF0000"/>
                </a:solidFill>
              </a:rPr>
              <a:t>Explain the IEP Amendment option to parent</a:t>
            </a:r>
            <a:r>
              <a:rPr lang="en-US" altLang="en-US" sz="2400" b="1" dirty="0" smtClean="0">
                <a:solidFill>
                  <a:srgbClr val="FF0000"/>
                </a:solidFill>
              </a:rPr>
              <a:t>.</a:t>
            </a:r>
          </a:p>
          <a:p>
            <a:pPr eaLnBrk="1" hangingPunct="1"/>
            <a:r>
              <a:rPr lang="en-US" altLang="en-US" sz="2000" dirty="0" smtClean="0"/>
              <a:t>Inform parent of the purpose of amendment request</a:t>
            </a:r>
          </a:p>
          <a:p>
            <a:pPr lvl="1"/>
            <a:r>
              <a:rPr lang="en-US" altLang="en-US" sz="2000" b="1" i="1" dirty="0" smtClean="0"/>
              <a:t>Minor change to the IEP</a:t>
            </a:r>
          </a:p>
          <a:p>
            <a:pPr eaLnBrk="1" hangingPunct="1"/>
            <a:r>
              <a:rPr lang="en-US" altLang="en-US" sz="2000" dirty="0" smtClean="0"/>
              <a:t>Does not require a full IEP team meeting, </a:t>
            </a:r>
            <a:r>
              <a:rPr lang="en-US" altLang="en-US" sz="2000" u="sng" dirty="0" smtClean="0"/>
              <a:t>but parent has the option to ask for one to be held.</a:t>
            </a:r>
          </a:p>
          <a:p>
            <a:pPr lvl="1"/>
            <a:r>
              <a:rPr lang="en-US" altLang="en-US" sz="2000" dirty="0" smtClean="0"/>
              <a:t>Parent may agree to change over phone, via email, etc.</a:t>
            </a:r>
          </a:p>
          <a:p>
            <a:pPr lvl="1"/>
            <a:r>
              <a:rPr lang="en-US" altLang="en-US" sz="2000" dirty="0" smtClean="0">
                <a:solidFill>
                  <a:schemeClr val="tx1"/>
                </a:solidFill>
              </a:rPr>
              <a:t>Must be mutually agreeable</a:t>
            </a:r>
          </a:p>
          <a:p>
            <a:pPr marL="457200" lvl="1" indent="0">
              <a:buNone/>
            </a:pPr>
            <a:endParaRPr lang="en-US" alt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74988"/>
      </p:ext>
    </p:extLst>
  </p:cSld>
  <p:clrMapOvr>
    <a:masterClrMapping/>
  </p:clrMapOvr>
  <p:transition spd="med">
    <p:pull dir="ld"/>
    <p:sndAc>
      <p:stSnd>
        <p:snd r:embed="rId3" name="whoosh.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8" name="Rectangle 6"/>
          <p:cNvSpPr>
            <a:spLocks noGrp="1" noChangeArrowheads="1"/>
          </p:cNvSpPr>
          <p:nvPr>
            <p:ph type="title"/>
          </p:nvPr>
        </p:nvSpPr>
        <p:spPr>
          <a:xfrm>
            <a:off x="265999" y="289588"/>
            <a:ext cx="10118336" cy="1080938"/>
          </a:xfrm>
        </p:spPr>
        <p:txBody>
          <a:bodyPr rtlCol="0">
            <a:normAutofit/>
          </a:bodyPr>
          <a:lstStyle/>
          <a:p>
            <a:pPr>
              <a:defRPr/>
            </a:pPr>
            <a:r>
              <a:rPr lang="en-US" sz="4000" b="1" dirty="0" smtClean="0">
                <a:effectLst>
                  <a:outerShdw blurRad="38100" dist="38100" dir="2700000" algn="tl">
                    <a:srgbClr val="000000">
                      <a:alpha val="43137"/>
                    </a:srgbClr>
                  </a:outerShdw>
                </a:effectLst>
              </a:rPr>
              <a:t>Notice and Amendments</a:t>
            </a:r>
          </a:p>
        </p:txBody>
      </p:sp>
      <p:sp>
        <p:nvSpPr>
          <p:cNvPr id="704515" name="Rectangle 3"/>
          <p:cNvSpPr>
            <a:spLocks noGrp="1" noChangeArrowheads="1"/>
          </p:cNvSpPr>
          <p:nvPr>
            <p:ph idx="1"/>
          </p:nvPr>
        </p:nvSpPr>
        <p:spPr>
          <a:xfrm>
            <a:off x="164784" y="1544474"/>
            <a:ext cx="10691446" cy="4495800"/>
          </a:xfrm>
        </p:spPr>
        <p:txBody>
          <a:bodyPr rtlCol="0">
            <a:normAutofit/>
          </a:bodyPr>
          <a:lstStyle/>
          <a:p>
            <a:pPr>
              <a:defRPr/>
            </a:pPr>
            <a:endParaRPr lang="en-US" sz="2000" dirty="0" smtClean="0">
              <a:solidFill>
                <a:schemeClr val="hlink"/>
              </a:solidFill>
            </a:endParaRPr>
          </a:p>
          <a:p>
            <a:pPr lvl="1">
              <a:defRPr/>
            </a:pPr>
            <a:r>
              <a:rPr lang="en-US" sz="2400" dirty="0" smtClean="0"/>
              <a:t>If an </a:t>
            </a:r>
            <a:r>
              <a:rPr lang="en-US" sz="2400" b="1" dirty="0" smtClean="0">
                <a:solidFill>
                  <a:srgbClr val="0070C0"/>
                </a:solidFill>
              </a:rPr>
              <a:t>IEP </a:t>
            </a:r>
            <a:r>
              <a:rPr lang="en-US" sz="2400" b="1" dirty="0">
                <a:solidFill>
                  <a:srgbClr val="0070C0"/>
                </a:solidFill>
              </a:rPr>
              <a:t>Amendment meeting is </a:t>
            </a:r>
            <a:r>
              <a:rPr lang="en-US" sz="2400" b="1" dirty="0" smtClean="0">
                <a:solidFill>
                  <a:srgbClr val="0070C0"/>
                </a:solidFill>
              </a:rPr>
              <a:t>held</a:t>
            </a:r>
            <a:r>
              <a:rPr lang="en-US" sz="2400" dirty="0" smtClean="0"/>
              <a:t>, notice </a:t>
            </a:r>
            <a:r>
              <a:rPr lang="en-US" sz="2400" dirty="0"/>
              <a:t>requirements are the same as for other IEP Team meetings</a:t>
            </a:r>
            <a:r>
              <a:rPr lang="en-US" sz="2400" dirty="0" smtClean="0"/>
              <a:t>.</a:t>
            </a:r>
          </a:p>
          <a:p>
            <a:pPr lvl="2">
              <a:defRPr/>
            </a:pPr>
            <a:r>
              <a:rPr lang="en-US" sz="2000" b="1" dirty="0" smtClean="0">
                <a:solidFill>
                  <a:srgbClr val="0070C0"/>
                </a:solidFill>
              </a:rPr>
              <a:t>Invitation</a:t>
            </a:r>
          </a:p>
          <a:p>
            <a:pPr lvl="2">
              <a:defRPr/>
            </a:pPr>
            <a:r>
              <a:rPr lang="en-US" sz="2000" b="1" dirty="0" smtClean="0">
                <a:solidFill>
                  <a:srgbClr val="0070C0"/>
                </a:solidFill>
              </a:rPr>
              <a:t>Notice Regarding Provision of Services</a:t>
            </a:r>
          </a:p>
          <a:p>
            <a:pPr marL="914400" lvl="2" indent="0">
              <a:buNone/>
              <a:defRPr/>
            </a:pPr>
            <a:endParaRPr lang="en-US" sz="2000" dirty="0" smtClean="0"/>
          </a:p>
          <a:p>
            <a:pPr marL="914400" lvl="2" indent="0">
              <a:buNone/>
              <a:defRPr/>
            </a:pPr>
            <a:endParaRPr lang="en-US" sz="2000" dirty="0"/>
          </a:p>
          <a:p>
            <a:pPr lvl="1"/>
            <a:r>
              <a:rPr lang="en-US" altLang="en-US" sz="2400" dirty="0" smtClean="0"/>
              <a:t>If </a:t>
            </a:r>
            <a:r>
              <a:rPr lang="en-US" altLang="en-US" sz="2400" b="1" dirty="0" smtClean="0">
                <a:solidFill>
                  <a:srgbClr val="00B050"/>
                </a:solidFill>
              </a:rPr>
              <a:t>no IEP Amendment meeting </a:t>
            </a:r>
            <a:r>
              <a:rPr lang="en-US" altLang="en-US" sz="2400" dirty="0" smtClean="0"/>
              <a:t>is held and parent </a:t>
            </a:r>
            <a:r>
              <a:rPr lang="en-US" altLang="en-US" sz="2400" dirty="0"/>
              <a:t>agrees to </a:t>
            </a:r>
            <a:r>
              <a:rPr lang="en-US" altLang="en-US" sz="2400" dirty="0" smtClean="0"/>
              <a:t>change(s) </a:t>
            </a:r>
            <a:r>
              <a:rPr lang="en-US" altLang="en-US" sz="2400" dirty="0"/>
              <a:t>over the phone, then </a:t>
            </a:r>
            <a:r>
              <a:rPr lang="en-US" altLang="en-US" sz="2400" b="1" dirty="0">
                <a:solidFill>
                  <a:srgbClr val="00B050"/>
                </a:solidFill>
              </a:rPr>
              <a:t>no </a:t>
            </a:r>
            <a:r>
              <a:rPr lang="en-US" altLang="en-US" sz="2400" b="1" dirty="0" smtClean="0">
                <a:solidFill>
                  <a:srgbClr val="00B050"/>
                </a:solidFill>
              </a:rPr>
              <a:t>invitation </a:t>
            </a:r>
            <a:r>
              <a:rPr lang="en-US" altLang="en-US" sz="2400" dirty="0"/>
              <a:t>is </a:t>
            </a:r>
            <a:r>
              <a:rPr lang="en-US" altLang="en-US" sz="2400" dirty="0" smtClean="0"/>
              <a:t>required.</a:t>
            </a:r>
            <a:endParaRPr lang="en-US" altLang="en-US" sz="2400" dirty="0"/>
          </a:p>
          <a:p>
            <a:pPr lvl="1">
              <a:buNone/>
              <a:defRPr/>
            </a:pPr>
            <a:endParaRPr lang="en-US" dirty="0" smtClean="0"/>
          </a:p>
          <a:p>
            <a:pPr lvl="1">
              <a:buNone/>
              <a:defRPr/>
            </a:pPr>
            <a:endParaRPr lang="en-US" dirty="0"/>
          </a:p>
          <a:p>
            <a:pPr lvl="1">
              <a:buNone/>
              <a:defRPr/>
            </a:pPr>
            <a:r>
              <a:rPr lang="en-US" sz="2000" b="1" dirty="0" smtClean="0">
                <a:solidFill>
                  <a:schemeClr val="tx1"/>
                </a:solidFill>
              </a:rPr>
              <a:t>**An IEP </a:t>
            </a:r>
            <a:r>
              <a:rPr lang="en-US" sz="2000" b="1" dirty="0">
                <a:solidFill>
                  <a:schemeClr val="tx1"/>
                </a:solidFill>
              </a:rPr>
              <a:t>Amendment does not reset the Annual Review date.</a:t>
            </a:r>
          </a:p>
          <a:p>
            <a:pPr lvl="1">
              <a:buNone/>
              <a:defRPr/>
            </a:pPr>
            <a:endParaRPr lang="en-US" dirty="0" smtClean="0"/>
          </a:p>
          <a:p>
            <a:pPr lvl="1">
              <a:defRPr/>
            </a:pPr>
            <a:endParaRPr lang="en-US" sz="2200" dirty="0"/>
          </a:p>
          <a:p>
            <a:pPr>
              <a:defRPr/>
            </a:pPr>
            <a:endParaRPr lang="en-US" sz="2800" dirty="0"/>
          </a:p>
        </p:txBody>
      </p:sp>
    </p:spTree>
    <p:extLst>
      <p:ext uri="{BB962C8B-B14F-4D97-AF65-F5344CB8AC3E}">
        <p14:creationId xmlns:p14="http://schemas.microsoft.com/office/powerpoint/2010/main" val="302548497"/>
      </p:ext>
    </p:extLst>
  </p:cSld>
  <p:clrMapOvr>
    <a:masterClrMapping/>
  </p:clrMapOvr>
  <p:transition spd="med">
    <p:pull dir="ld"/>
    <p:sndAc>
      <p:stSnd>
        <p:snd r:embed="rId3" name="whoosh.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41" name="Rectangle 5"/>
          <p:cNvSpPr>
            <a:spLocks noGrp="1" noChangeArrowheads="1"/>
          </p:cNvSpPr>
          <p:nvPr>
            <p:ph type="title"/>
          </p:nvPr>
        </p:nvSpPr>
        <p:spPr>
          <a:xfrm>
            <a:off x="107984" y="196948"/>
            <a:ext cx="10083167" cy="615626"/>
          </a:xfrm>
        </p:spPr>
        <p:txBody>
          <a:bodyPr rtlCol="0">
            <a:normAutofit/>
          </a:bodyPr>
          <a:lstStyle/>
          <a:p>
            <a:pPr>
              <a:defRPr/>
            </a:pPr>
            <a:r>
              <a:rPr lang="en-US" sz="3200" b="1" dirty="0" smtClean="0">
                <a:effectLst>
                  <a:outerShdw blurRad="38100" dist="38100" dir="2700000" algn="tl">
                    <a:srgbClr val="000000">
                      <a:alpha val="43137"/>
                    </a:srgbClr>
                  </a:outerShdw>
                </a:effectLst>
              </a:rPr>
              <a:t>Guidelines for Using the IEP Amendment</a:t>
            </a:r>
          </a:p>
        </p:txBody>
      </p:sp>
      <p:sp>
        <p:nvSpPr>
          <p:cNvPr id="705539" name="Rectangle 3"/>
          <p:cNvSpPr>
            <a:spLocks noGrp="1" noChangeArrowheads="1"/>
          </p:cNvSpPr>
          <p:nvPr>
            <p:ph idx="1"/>
          </p:nvPr>
        </p:nvSpPr>
        <p:spPr>
          <a:xfrm>
            <a:off x="349628" y="1012874"/>
            <a:ext cx="9841523" cy="5357710"/>
          </a:xfrm>
        </p:spPr>
        <p:txBody>
          <a:bodyPr rtlCol="0">
            <a:normAutofit/>
          </a:bodyPr>
          <a:lstStyle/>
          <a:p>
            <a:pPr marL="0" indent="0">
              <a:buNone/>
              <a:defRPr/>
            </a:pPr>
            <a:r>
              <a:rPr lang="en-US" sz="2000" dirty="0">
                <a:solidFill>
                  <a:srgbClr val="0070C0"/>
                </a:solidFill>
              </a:rPr>
              <a:t>May Be Used </a:t>
            </a:r>
            <a:r>
              <a:rPr lang="en-US" sz="2000" dirty="0" smtClean="0">
                <a:solidFill>
                  <a:srgbClr val="0070C0"/>
                </a:solidFill>
              </a:rPr>
              <a:t>For:</a:t>
            </a:r>
          </a:p>
          <a:p>
            <a:pPr marL="0" indent="0">
              <a:buNone/>
              <a:defRPr/>
            </a:pPr>
            <a:endParaRPr lang="en-US" sz="800" dirty="0">
              <a:solidFill>
                <a:schemeClr val="bg1"/>
              </a:solidFill>
            </a:endParaRPr>
          </a:p>
          <a:p>
            <a:pPr lvl="1">
              <a:defRPr/>
            </a:pPr>
            <a:r>
              <a:rPr lang="en-US" dirty="0" smtClean="0"/>
              <a:t>Adding, deleting, or modifying IEP goals and benchmarks/STOs</a:t>
            </a:r>
          </a:p>
          <a:p>
            <a:pPr lvl="1">
              <a:defRPr/>
            </a:pPr>
            <a:endParaRPr lang="en-US" dirty="0"/>
          </a:p>
          <a:p>
            <a:pPr lvl="1">
              <a:defRPr/>
            </a:pPr>
            <a:r>
              <a:rPr lang="en-US" dirty="0" smtClean="0"/>
              <a:t>Changing time or frequency of a program or service</a:t>
            </a:r>
          </a:p>
          <a:p>
            <a:pPr lvl="1">
              <a:defRPr/>
            </a:pPr>
            <a:endParaRPr lang="en-US" dirty="0"/>
          </a:p>
          <a:p>
            <a:pPr lvl="1">
              <a:defRPr/>
            </a:pPr>
            <a:r>
              <a:rPr lang="en-US" dirty="0" smtClean="0"/>
              <a:t>Adding or deleting a related service</a:t>
            </a:r>
          </a:p>
          <a:p>
            <a:pPr lvl="1">
              <a:defRPr/>
            </a:pPr>
            <a:endParaRPr lang="en-US" dirty="0"/>
          </a:p>
          <a:p>
            <a:pPr lvl="1">
              <a:defRPr/>
            </a:pPr>
            <a:r>
              <a:rPr lang="en-US" dirty="0" smtClean="0"/>
              <a:t>Adding, deleting, or modifying a supplementary aid/  service or other support</a:t>
            </a:r>
          </a:p>
          <a:p>
            <a:pPr lvl="1">
              <a:defRPr/>
            </a:pPr>
            <a:endParaRPr lang="en-US" dirty="0"/>
          </a:p>
          <a:p>
            <a:pPr lvl="1">
              <a:defRPr/>
            </a:pPr>
            <a:r>
              <a:rPr lang="en-US" dirty="0" smtClean="0"/>
              <a:t>Changing a transportation provision</a:t>
            </a:r>
          </a:p>
          <a:p>
            <a:pPr marL="457200" lvl="1" indent="0">
              <a:buNone/>
              <a:defRPr/>
            </a:pPr>
            <a:endParaRPr lang="en-US" dirty="0" smtClean="0"/>
          </a:p>
          <a:p>
            <a:pPr lvl="1"/>
            <a:r>
              <a:rPr lang="en-US" altLang="en-US" dirty="0"/>
              <a:t>Modifying language related to state or district-wide assessment</a:t>
            </a:r>
          </a:p>
          <a:p>
            <a:pPr lvl="1"/>
            <a:endParaRPr lang="en-US" altLang="en-US" dirty="0"/>
          </a:p>
          <a:p>
            <a:pPr lvl="1"/>
            <a:r>
              <a:rPr lang="en-US" altLang="en-US" dirty="0"/>
              <a:t>Addressing the need for Extended School Year (ESY) services</a:t>
            </a:r>
          </a:p>
          <a:p>
            <a:pPr lvl="1"/>
            <a:endParaRPr lang="en-US" altLang="en-US" dirty="0"/>
          </a:p>
          <a:p>
            <a:pPr lvl="1"/>
            <a:r>
              <a:rPr lang="en-US" altLang="en-US" dirty="0"/>
              <a:t>Making short-term changes to an IEP (such as when a student needs Homebound services)</a:t>
            </a:r>
          </a:p>
          <a:p>
            <a:pPr lvl="1"/>
            <a:endParaRPr lang="en-US" altLang="en-US" b="1" dirty="0">
              <a:effectLst>
                <a:outerShdw blurRad="38100" dist="38100" dir="2700000" algn="tl">
                  <a:srgbClr val="000000">
                    <a:alpha val="43137"/>
                  </a:srgbClr>
                </a:outerShdw>
              </a:effectLst>
            </a:endParaRPr>
          </a:p>
          <a:p>
            <a:pPr lvl="1">
              <a:defRPr/>
            </a:pPr>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5216680"/>
      </p:ext>
    </p:extLst>
  </p:cSld>
  <p:clrMapOvr>
    <a:masterClrMapping/>
  </p:clrMapOvr>
  <p:transition spd="med">
    <p:pull dir="ld"/>
    <p:sndAc>
      <p:stSnd>
        <p:snd r:embed="rId3" name="whoosh.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1" name="Rectangle 5"/>
          <p:cNvSpPr>
            <a:spLocks noGrp="1" noChangeArrowheads="1"/>
          </p:cNvSpPr>
          <p:nvPr>
            <p:ph type="title"/>
          </p:nvPr>
        </p:nvSpPr>
        <p:spPr>
          <a:xfrm>
            <a:off x="142989" y="289588"/>
            <a:ext cx="10176951" cy="1080938"/>
          </a:xfrm>
        </p:spPr>
        <p:txBody>
          <a:bodyPr rtlCol="0">
            <a:normAutofit/>
          </a:bodyPr>
          <a:lstStyle/>
          <a:p>
            <a:pPr>
              <a:defRPr/>
            </a:pPr>
            <a:r>
              <a:rPr lang="en-US" sz="3200" b="1" dirty="0" smtClean="0">
                <a:effectLst>
                  <a:outerShdw blurRad="38100" dist="38100" dir="2700000" algn="tl">
                    <a:srgbClr val="000000">
                      <a:alpha val="43137"/>
                    </a:srgbClr>
                  </a:outerShdw>
                </a:effectLst>
              </a:rPr>
              <a:t>Guidelines for Using an IEP Amendment</a:t>
            </a:r>
          </a:p>
        </p:txBody>
      </p:sp>
      <p:sp>
        <p:nvSpPr>
          <p:cNvPr id="905219" name="Rectangle 3"/>
          <p:cNvSpPr>
            <a:spLocks noGrp="1" noChangeArrowheads="1"/>
          </p:cNvSpPr>
          <p:nvPr>
            <p:ph idx="1"/>
          </p:nvPr>
        </p:nvSpPr>
        <p:spPr>
          <a:xfrm>
            <a:off x="967154" y="2250831"/>
            <a:ext cx="8763000" cy="3528646"/>
          </a:xfrm>
        </p:spPr>
        <p:txBody>
          <a:bodyPr rtlCol="0">
            <a:normAutofit/>
          </a:bodyPr>
          <a:lstStyle/>
          <a:p>
            <a:pPr marL="0" indent="0">
              <a:buNone/>
              <a:defRPr/>
            </a:pPr>
            <a:r>
              <a:rPr lang="en-US" b="1" dirty="0">
                <a:solidFill>
                  <a:srgbClr val="FF0000"/>
                </a:solidFill>
              </a:rPr>
              <a:t>May NOT Be Used </a:t>
            </a:r>
            <a:r>
              <a:rPr lang="en-US" b="1" dirty="0" smtClean="0">
                <a:solidFill>
                  <a:srgbClr val="FF0000"/>
                </a:solidFill>
              </a:rPr>
              <a:t>For:</a:t>
            </a:r>
          </a:p>
          <a:p>
            <a:pPr marL="0" indent="0">
              <a:buNone/>
              <a:defRPr/>
            </a:pPr>
            <a:endParaRPr lang="en-US" sz="800" dirty="0">
              <a:solidFill>
                <a:schemeClr val="bg1"/>
              </a:solidFill>
            </a:endParaRPr>
          </a:p>
          <a:p>
            <a:pPr lvl="1">
              <a:defRPr/>
            </a:pPr>
            <a:r>
              <a:rPr lang="en-US" sz="2000" dirty="0">
                <a:solidFill>
                  <a:schemeClr val="tx1"/>
                </a:solidFill>
              </a:rPr>
              <a:t>Changing the student’s special education </a:t>
            </a:r>
            <a:r>
              <a:rPr lang="en-US" sz="2000" dirty="0" smtClean="0">
                <a:solidFill>
                  <a:srgbClr val="FF0000"/>
                </a:solidFill>
              </a:rPr>
              <a:t>eligibility</a:t>
            </a:r>
          </a:p>
          <a:p>
            <a:pPr lvl="1">
              <a:defRPr/>
            </a:pPr>
            <a:endParaRPr lang="en-US" sz="2000" dirty="0" smtClean="0">
              <a:solidFill>
                <a:srgbClr val="FF0000"/>
              </a:solidFill>
            </a:endParaRPr>
          </a:p>
          <a:p>
            <a:pPr lvl="1">
              <a:defRPr/>
            </a:pPr>
            <a:r>
              <a:rPr lang="en-US" sz="2000" dirty="0" smtClean="0">
                <a:solidFill>
                  <a:schemeClr val="tx1"/>
                </a:solidFill>
              </a:rPr>
              <a:t>Changing a student’s </a:t>
            </a:r>
            <a:r>
              <a:rPr lang="en-US" sz="2000" dirty="0" smtClean="0">
                <a:solidFill>
                  <a:srgbClr val="FF0000"/>
                </a:solidFill>
              </a:rPr>
              <a:t>course of study</a:t>
            </a:r>
            <a:endParaRPr lang="en-US" sz="2000" dirty="0">
              <a:solidFill>
                <a:srgbClr val="FF0000"/>
              </a:solidFill>
            </a:endParaRPr>
          </a:p>
          <a:p>
            <a:pPr lvl="1">
              <a:defRPr/>
            </a:pPr>
            <a:endParaRPr lang="en-US" sz="2000" dirty="0">
              <a:solidFill>
                <a:schemeClr val="tx1"/>
              </a:solidFill>
            </a:endParaRPr>
          </a:p>
          <a:p>
            <a:pPr lvl="1">
              <a:defRPr/>
            </a:pPr>
            <a:r>
              <a:rPr lang="en-US" sz="2000" dirty="0">
                <a:solidFill>
                  <a:schemeClr val="tx1"/>
                </a:solidFill>
              </a:rPr>
              <a:t>Changing the type of </a:t>
            </a:r>
            <a:r>
              <a:rPr lang="en-US" sz="2000" dirty="0">
                <a:solidFill>
                  <a:srgbClr val="FF0000"/>
                </a:solidFill>
              </a:rPr>
              <a:t>program</a:t>
            </a:r>
            <a:r>
              <a:rPr lang="en-US" sz="2000" dirty="0"/>
              <a:t> </a:t>
            </a:r>
            <a:r>
              <a:rPr lang="en-US" sz="2000" dirty="0">
                <a:solidFill>
                  <a:schemeClr val="tx1"/>
                </a:solidFill>
              </a:rPr>
              <a:t>for the student</a:t>
            </a:r>
          </a:p>
          <a:p>
            <a:pPr lvl="1">
              <a:defRPr/>
            </a:pPr>
            <a:endParaRPr lang="en-US" sz="2000" dirty="0"/>
          </a:p>
          <a:p>
            <a:pPr lvl="1">
              <a:defRPr/>
            </a:pPr>
            <a:r>
              <a:rPr lang="en-US" sz="2000" dirty="0">
                <a:solidFill>
                  <a:srgbClr val="FF0000"/>
                </a:solidFill>
              </a:rPr>
              <a:t>Exiting</a:t>
            </a:r>
            <a:r>
              <a:rPr lang="en-US" sz="2000" dirty="0"/>
              <a:t> </a:t>
            </a:r>
            <a:r>
              <a:rPr lang="en-US" sz="2000" dirty="0">
                <a:solidFill>
                  <a:schemeClr val="tx1"/>
                </a:solidFill>
              </a:rPr>
              <a:t>the student from special education </a:t>
            </a:r>
          </a:p>
          <a:p>
            <a:pPr lvl="1">
              <a:buNone/>
              <a:defRPr/>
            </a:pPr>
            <a:endParaRPr lang="en-US" dirty="0" smtClean="0"/>
          </a:p>
          <a:p>
            <a:pPr lvl="1">
              <a:defRPr/>
            </a:pPr>
            <a:endParaRPr lang="en-US" dirty="0" smtClean="0"/>
          </a:p>
          <a:p>
            <a:pPr>
              <a:defRPr/>
            </a:pPr>
            <a:endParaRPr lang="en-US" dirty="0" smtClean="0"/>
          </a:p>
        </p:txBody>
      </p:sp>
    </p:spTree>
    <p:extLst>
      <p:ext uri="{BB962C8B-B14F-4D97-AF65-F5344CB8AC3E}">
        <p14:creationId xmlns:p14="http://schemas.microsoft.com/office/powerpoint/2010/main" val="1738268291"/>
      </p:ext>
    </p:extLst>
  </p:cSld>
  <p:clrMapOvr>
    <a:masterClrMapping/>
  </p:clrMapOvr>
  <p:transition spd="med">
    <p:pull dir="ld"/>
    <p:sndAc>
      <p:stSnd>
        <p:snd r:embed="rId3" name="whoosh.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rtlCol="0">
            <a:normAutofit/>
          </a:bodyPr>
          <a:lstStyle/>
          <a:p>
            <a:pPr>
              <a:defRPr/>
            </a:pPr>
            <a:r>
              <a:rPr lang="en-US" sz="7200" dirty="0"/>
              <a:t>Questions?</a:t>
            </a:r>
          </a:p>
        </p:txBody>
      </p:sp>
      <p:pic>
        <p:nvPicPr>
          <p:cNvPr id="105475" name="Picture 5" descr="C:\Users\michaelghareeb\AppData\Local\Microsoft\Windows\Temporary Internet Files\Content.IE5\F66G2S7E\MP9004225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708" y="2297724"/>
            <a:ext cx="5773495" cy="384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31275"/>
      </p:ext>
    </p:extLst>
  </p:cSld>
  <p:clrMapOvr>
    <a:masterClrMapping/>
  </p:clrMapOvr>
  <p:transition spd="med">
    <p:pull dir="ld"/>
    <p:sndAc>
      <p:stSnd>
        <p:snd r:embed="rId3" name="whoosh.wav"/>
      </p:stSnd>
    </p:sndAc>
  </p:transition>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10728</TotalTime>
  <Words>6049</Words>
  <Application>Microsoft Office PowerPoint</Application>
  <PresentationFormat>Widescreen</PresentationFormat>
  <Paragraphs>763</Paragraphs>
  <Slides>94</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94</vt:i4>
      </vt:variant>
    </vt:vector>
  </HeadingPairs>
  <TitlesOfParts>
    <vt:vector size="106" baseType="lpstr">
      <vt:lpstr>Arial</vt:lpstr>
      <vt:lpstr>Calibri</vt:lpstr>
      <vt:lpstr>Centaur</vt:lpstr>
      <vt:lpstr>Century Schoolbook</vt:lpstr>
      <vt:lpstr>Courier New</vt:lpstr>
      <vt:lpstr>Kristen ITC</vt:lpstr>
      <vt:lpstr>Tahoma</vt:lpstr>
      <vt:lpstr>Times New Roman</vt:lpstr>
      <vt:lpstr>Verdana</vt:lpstr>
      <vt:lpstr>Wingdings</vt:lpstr>
      <vt:lpstr>Wingdings 2</vt:lpstr>
      <vt:lpstr>View</vt:lpstr>
      <vt:lpstr>Secondary IEP Boot Camp</vt:lpstr>
      <vt:lpstr>Before You Start…</vt:lpstr>
      <vt:lpstr>Prepare, But Don’t Predetermine!</vt:lpstr>
      <vt:lpstr>Providing Procedural Safeguards</vt:lpstr>
      <vt:lpstr>Procedural Safeguards: Special Circumstances</vt:lpstr>
      <vt:lpstr>Notice of Invitation</vt:lpstr>
      <vt:lpstr>Notice of Invitation</vt:lpstr>
      <vt:lpstr>IEP Participants</vt:lpstr>
      <vt:lpstr>PowerPoint Presentation</vt:lpstr>
      <vt:lpstr>Roles of the Required Participants</vt:lpstr>
      <vt:lpstr>Required Participants (continued)</vt:lpstr>
      <vt:lpstr>Required IEP Team Members Excusal from Meeting </vt:lpstr>
      <vt:lpstr>Beginning the IEP </vt:lpstr>
      <vt:lpstr>Student Profile and Eligibility</vt:lpstr>
      <vt:lpstr>A Note About Eligibility….</vt:lpstr>
      <vt:lpstr>Transition</vt:lpstr>
      <vt:lpstr>When to Consider Transition</vt:lpstr>
      <vt:lpstr>Who Requires a Transition IEP</vt:lpstr>
      <vt:lpstr>Transition Assessment</vt:lpstr>
      <vt:lpstr>Student Rights Handbook</vt:lpstr>
      <vt:lpstr>Community Agency Involvement</vt:lpstr>
      <vt:lpstr>Community Agency Involvement</vt:lpstr>
      <vt:lpstr>Community Agency Clarifications</vt:lpstr>
      <vt:lpstr>4 Transition Domains</vt:lpstr>
      <vt:lpstr>Post-Secondary Goals</vt:lpstr>
      <vt:lpstr>Post Secondary Goal Clarifications…</vt:lpstr>
      <vt:lpstr>Post-Secondary Goals, Annual Goals and Transition Activities….Oh My!</vt:lpstr>
      <vt:lpstr>Writing Post-Secondary Goals</vt:lpstr>
      <vt:lpstr>Transition Services</vt:lpstr>
      <vt:lpstr>Transition Services Clarification</vt:lpstr>
      <vt:lpstr>Course of Study</vt:lpstr>
      <vt:lpstr>Course of Study Clarification</vt:lpstr>
      <vt:lpstr>Annual Goal Clarification</vt:lpstr>
      <vt:lpstr>PowerPoint Presentation</vt:lpstr>
      <vt:lpstr>Present Levels of Academic Achievement  and Functional Performance</vt:lpstr>
      <vt:lpstr>What is a PLAAFP?</vt:lpstr>
      <vt:lpstr>Purpose of PLAAFP</vt:lpstr>
      <vt:lpstr>4 Elements of a PLAAFP</vt:lpstr>
      <vt:lpstr>Sub Areas of Educational Need</vt:lpstr>
      <vt:lpstr>Baseline Data </vt:lpstr>
      <vt:lpstr>Starting Point for Instruction</vt:lpstr>
      <vt:lpstr>Adverse Impact </vt:lpstr>
      <vt:lpstr>Measurable Annual Goals and  Short Term Objectives/Benchmarks</vt:lpstr>
      <vt:lpstr>Measurable Annual Goals 2014-15</vt:lpstr>
      <vt:lpstr>Critical Components of a Goal</vt:lpstr>
      <vt:lpstr>4 Components of a Measurable Annual Goal </vt:lpstr>
      <vt:lpstr>Model and Example</vt:lpstr>
      <vt:lpstr>Poll Everywhere Activity</vt:lpstr>
      <vt:lpstr>Benchmarks/Objectives</vt:lpstr>
      <vt:lpstr>Performance Criteria</vt:lpstr>
      <vt:lpstr>Evaluation Procedure</vt:lpstr>
      <vt:lpstr>Schedule of Evaluation</vt:lpstr>
      <vt:lpstr>Progress Reports</vt:lpstr>
      <vt:lpstr>Ongoing Data Collection</vt:lpstr>
      <vt:lpstr>Who Should Collect Data?</vt:lpstr>
      <vt:lpstr>Other Components of the IEP </vt:lpstr>
      <vt:lpstr>Special Factors, Supplementary Aids and Services</vt:lpstr>
      <vt:lpstr>Accommodations</vt:lpstr>
      <vt:lpstr>Who Determines Supplementary Aids?</vt:lpstr>
      <vt:lpstr>Documentation of Accommodations</vt:lpstr>
      <vt:lpstr>State and District Assessments</vt:lpstr>
      <vt:lpstr>State Assessments</vt:lpstr>
      <vt:lpstr>State Assessments (continued)</vt:lpstr>
      <vt:lpstr>Assessment for Students Using  Grade Level Achievement Standards </vt:lpstr>
      <vt:lpstr>Assessments for Students Using Alternate Achievement Standards </vt:lpstr>
      <vt:lpstr>Special Education Programs and Services</vt:lpstr>
      <vt:lpstr>Before Determining Program and Amount of Time, Ask This Question…</vt:lpstr>
      <vt:lpstr>Programs and Services</vt:lpstr>
      <vt:lpstr>Departmentalized</vt:lpstr>
      <vt:lpstr>Related Services and Accommodations</vt:lpstr>
      <vt:lpstr>Consultation as Defined in Kent ISD </vt:lpstr>
      <vt:lpstr>Monitoring as Defined in Kent ISD </vt:lpstr>
      <vt:lpstr>Special Education Transportation</vt:lpstr>
      <vt:lpstr>Determining the Need for Special Transportation </vt:lpstr>
      <vt:lpstr>Types of Special Transportation Drop-Off and Pick-Up</vt:lpstr>
      <vt:lpstr>Extended School Year Services</vt:lpstr>
      <vt:lpstr>PowerPoint Presentation</vt:lpstr>
      <vt:lpstr>PowerPoint Presentation</vt:lpstr>
      <vt:lpstr>ESY is NOT….Summer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Notice Regarding  Provision of Special Education</vt:lpstr>
      <vt:lpstr>Notice Timelines</vt:lpstr>
      <vt:lpstr>IEP Amendment</vt:lpstr>
      <vt:lpstr>Prior to Developing an IEP Amendment</vt:lpstr>
      <vt:lpstr>Notice and Amendments</vt:lpstr>
      <vt:lpstr>Guidelines for Using the IEP Amendment</vt:lpstr>
      <vt:lpstr>Guidelines for Using an IEP Amendment</vt:lpstr>
      <vt:lpstr>Questions?</vt:lpstr>
    </vt:vector>
  </TitlesOfParts>
  <Company>Kent Intermediate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IEP Boot Camp</dc:title>
  <dc:creator>Rebecca McIntyre</dc:creator>
  <cp:lastModifiedBy>Rebecca McIntyre</cp:lastModifiedBy>
  <cp:revision>205</cp:revision>
  <cp:lastPrinted>2015-10-19T10:23:12Z</cp:lastPrinted>
  <dcterms:created xsi:type="dcterms:W3CDTF">2014-10-03T16:28:58Z</dcterms:created>
  <dcterms:modified xsi:type="dcterms:W3CDTF">2016-10-04T10:17:11Z</dcterms:modified>
</cp:coreProperties>
</file>