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889" r:id="rId2"/>
    <p:sldMasterId id="2147483901" r:id="rId3"/>
  </p:sldMasterIdLst>
  <p:notesMasterIdLst>
    <p:notesMasterId r:id="rId31"/>
  </p:notesMasterIdLst>
  <p:sldIdLst>
    <p:sldId id="396" r:id="rId4"/>
    <p:sldId id="397" r:id="rId5"/>
    <p:sldId id="369" r:id="rId6"/>
    <p:sldId id="412" r:id="rId7"/>
    <p:sldId id="371" r:id="rId8"/>
    <p:sldId id="373" r:id="rId9"/>
    <p:sldId id="365" r:id="rId10"/>
    <p:sldId id="346" r:id="rId11"/>
    <p:sldId id="363" r:id="rId12"/>
    <p:sldId id="354" r:id="rId13"/>
    <p:sldId id="375" r:id="rId14"/>
    <p:sldId id="388" r:id="rId15"/>
    <p:sldId id="381" r:id="rId16"/>
    <p:sldId id="399" r:id="rId17"/>
    <p:sldId id="360" r:id="rId18"/>
    <p:sldId id="374" r:id="rId19"/>
    <p:sldId id="342" r:id="rId20"/>
    <p:sldId id="372" r:id="rId21"/>
    <p:sldId id="391" r:id="rId22"/>
    <p:sldId id="393" r:id="rId23"/>
    <p:sldId id="385" r:id="rId24"/>
    <p:sldId id="403" r:id="rId25"/>
    <p:sldId id="402" r:id="rId26"/>
    <p:sldId id="410" r:id="rId27"/>
    <p:sldId id="411" r:id="rId28"/>
    <p:sldId id="413" r:id="rId29"/>
    <p:sldId id="41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339D"/>
    <a:srgbClr val="559614"/>
    <a:srgbClr val="D6C1FF"/>
    <a:srgbClr val="88D55D"/>
    <a:srgbClr val="6DC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E1CC1-C933-41FB-91F1-61B8FCB9D3AA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6E625-2E83-490C-9B06-D0A68D69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6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updated map and indicate it can be found on the website,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722-3841-4557-BDD5-C4B8CD97DEB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6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of only 29 from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E625-2E83-490C-9B06-D0A68D6950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90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is staying green so will post as much as possible on the website.</a:t>
            </a:r>
          </a:p>
          <a:p>
            <a:r>
              <a:rPr lang="en-US" dirty="0" smtClean="0"/>
              <a:t>Show participants where to find info on website, including this </a:t>
            </a:r>
            <a:r>
              <a:rPr lang="en-US" dirty="0" err="1" smtClean="0"/>
              <a:t>powerpoint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722-3841-4557-BDD5-C4B8CD97DE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sure you have an accurate listserv or email group for communication.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722-3841-4557-BDD5-C4B8CD97DEB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4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C5663-45FB-4411-972E-DFE9452FDE5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09AC-FE82-4E15-9051-1FBDD800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3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C5663-45FB-4411-972E-DFE9452FDE5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09AC-FE82-4E15-9051-1FBDD800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0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C5663-45FB-4411-972E-DFE9452FDE5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09AC-FE82-4E15-9051-1FBDD800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61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2563-2003-4744-9A79-689A76A40C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6D6E-5C62-469F-B623-7E97E18A6A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51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2563-2003-4744-9A79-689A76A40C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6D6E-5C62-469F-B623-7E97E18A6A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18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2563-2003-4744-9A79-689A76A40C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6D6E-5C62-469F-B623-7E97E18A6A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41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2563-2003-4744-9A79-689A76A40C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6D6E-5C62-469F-B623-7E97E18A6A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8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2563-2003-4744-9A79-689A76A40C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6D6E-5C62-469F-B623-7E97E18A6A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97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2563-2003-4744-9A79-689A76A40C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6D6E-5C62-469F-B623-7E97E18A6A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28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2563-2003-4744-9A79-689A76A40C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6D6E-5C62-469F-B623-7E97E18A6A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68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2563-2003-4744-9A79-689A76A40C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6D6E-5C62-469F-B623-7E97E18A6A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5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b="1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b="1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b="1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b="1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C5663-45FB-4411-972E-DFE9452FDE5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09AC-FE82-4E15-9051-1FBDD800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33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2563-2003-4744-9A79-689A76A40C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6D6E-5C62-469F-B623-7E97E18A6A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49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2563-2003-4744-9A79-689A76A40C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6D6E-5C62-469F-B623-7E97E18A6A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90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2563-2003-4744-9A79-689A76A40C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6D6E-5C62-469F-B623-7E97E18A6A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82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77BA-5AEA-482A-8A7C-DF95A94EAD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3874-C2D9-478F-BC48-0DCB08CF8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49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77BA-5AEA-482A-8A7C-DF95A94EAD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3874-C2D9-478F-BC48-0DCB08CF8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17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77BA-5AEA-482A-8A7C-DF95A94EAD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3874-C2D9-478F-BC48-0DCB08CF8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83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77BA-5AEA-482A-8A7C-DF95A94EAD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3874-C2D9-478F-BC48-0DCB08CF8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09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77BA-5AEA-482A-8A7C-DF95A94EAD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3874-C2D9-478F-BC48-0DCB08CF8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63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77BA-5AEA-482A-8A7C-DF95A94EAD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3874-C2D9-478F-BC48-0DCB08CF8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41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77BA-5AEA-482A-8A7C-DF95A94EAD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3874-C2D9-478F-BC48-0DCB08CF8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7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C5663-45FB-4411-972E-DFE9452FDE5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09AC-FE82-4E15-9051-1FBDD800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66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77BA-5AEA-482A-8A7C-DF95A94EAD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3874-C2D9-478F-BC48-0DCB08CF8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52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77BA-5AEA-482A-8A7C-DF95A94EAD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3874-C2D9-478F-BC48-0DCB08CF8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41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77BA-5AEA-482A-8A7C-DF95A94EAD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3874-C2D9-478F-BC48-0DCB08CF8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32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77BA-5AEA-482A-8A7C-DF95A94EAD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3874-C2D9-478F-BC48-0DCB08CF8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0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C5663-45FB-4411-972E-DFE9452FDE5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09AC-FE82-4E15-9051-1FBDD800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1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C5663-45FB-4411-972E-DFE9452FDE5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09AC-FE82-4E15-9051-1FBDD800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1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C5663-45FB-4411-972E-DFE9452FDE5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09AC-FE82-4E15-9051-1FBDD800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9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C5663-45FB-4411-972E-DFE9452FDE5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09AC-FE82-4E15-9051-1FBDD800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8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C5663-45FB-4411-972E-DFE9452FDE5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09AC-FE82-4E15-9051-1FBDD800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8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C5663-45FB-4411-972E-DFE9452FDE5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09AC-FE82-4E15-9051-1FBDD800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6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C5663-45FB-4411-972E-DFE9452FDE5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609AC-FE82-4E15-9051-1FBDD8005B6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1" y="5867400"/>
            <a:ext cx="1422400" cy="82462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387350" y="304800"/>
            <a:ext cx="0" cy="579120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6" idx="3"/>
          </p:cNvCxnSpPr>
          <p:nvPr/>
        </p:nvCxnSpPr>
        <p:spPr>
          <a:xfrm flipV="1">
            <a:off x="1905000" y="6538949"/>
            <a:ext cx="6781800" cy="14259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79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B2563-2003-4744-9A79-689A76A40C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06D6E-5C62-469F-B623-7E97E18A6A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8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F77BA-5AEA-482A-8A7C-DF95A94EAD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3874-C2D9-478F-BC48-0DCB08CF8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4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vsu.edu/autismcenter/index.cfm?sb_path=cms-form-edit&amp;formId=BF82339C-0C10-EE99-915645505AA1CE7D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google.com/url?sa=i&amp;rct=j&amp;q=priorities\&amp;source=images&amp;cd=&amp;cad=rja&amp;docid=sMgq3bvQxyrn7M&amp;tbnid=PQ0ICjmXmPOVYM:&amp;ved=0CAUQjRw&amp;url=http://hcldr.wordpress.com/2013/01/18/hcldr-chat-jan-22-2013-priorities/&amp;ei=I3x2UZKiOYnEqQHR6oCAAQ&amp;bvm=bv.45512109,d.aWM&amp;psig=AFQjCNHUpjRfiXYuzNO_BYwSRyC7SSkejQ&amp;ust=136680592134186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source=images&amp;cd=&amp;cad=rja&amp;uact=8&amp;ved=0CAcQjRw&amp;url=http://ddce.utexas.edu/disability/2013/10/october-28th-priority-registration/&amp;ei=pRhKVdK-N4j5yQSf64BI&amp;bvm=bv.92291466,d.cGU&amp;psig=AFQjCNFwNSbHWnfs_xVAh2viXPoIguv4rA&amp;ust=143100569652239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The%20Passport.pptx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lamalfa.house.gov/contact/offices/redding-district-offic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vsu.edu/autismcenter/passport-216.htm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kpevents.net/wp-content/uploads/Extreme-Challenge.jpg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vsu.edu/autismcenter/building-your-future-project-139.htm" TargetMode="External"/><Relationship Id="rId2" Type="http://schemas.openxmlformats.org/officeDocument/2006/relationships/hyperlink" Target="http://www.gvsu.edu/autismcenter/peer-to-peer-support-2-140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gvsu.edu/autismcen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vsu.edu/autismcent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nationalautismcenter.org/national-standards-project/phase-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cad=rja&amp;uact=8&amp;ved=0CAcQjRw&amp;url=http://halecountyliteracycouncil.com/&amp;ei=AMs3VeDJAYiTyQTClIHICw&amp;bvm=bv.91071109,d.cGU&amp;psig=AFQjCNFfarKVAkhTpR8v62c1DPgtTgWnlw&amp;ust=142980616841783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8731" y="851338"/>
            <a:ext cx="3886200" cy="55494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Regional Collaborative Networks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Spring Update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May 2015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14690" name="Picture 2" descr="http://hollyonthehill.files.wordpress.com/2010/07/upd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600200" cy="14196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09600"/>
            <a:ext cx="4751362" cy="5462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2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195" y="2286000"/>
            <a:ext cx="80772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2015 Fall Leadership: November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</a:p>
          <a:p>
            <a:endParaRPr lang="en-US" sz="2400" dirty="0" smtClean="0"/>
          </a:p>
          <a:p>
            <a:r>
              <a:rPr lang="en-US" dirty="0" smtClean="0"/>
              <a:t>2016 Conference and RCN Leadership Day: To be announced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Watch the START Events                                   page for ‘15-16 training dates</a:t>
            </a:r>
            <a:endParaRPr lang="en-US" dirty="0"/>
          </a:p>
        </p:txBody>
      </p:sp>
      <p:pic>
        <p:nvPicPr>
          <p:cNvPr id="12292" name="Picture 4" descr="http://oh-kyadc.com/wordpress/wp-content/uploads/2015/03/save-the-dat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68016"/>
            <a:ext cx="3066393" cy="185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2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Updates --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NEW MODULE:  Self-Management</a:t>
            </a:r>
          </a:p>
          <a:p>
            <a:pPr lvl="1"/>
            <a:r>
              <a:rPr lang="en-US" dirty="0" smtClean="0"/>
              <a:t>Full day module</a:t>
            </a:r>
          </a:p>
          <a:p>
            <a:pPr lvl="1"/>
            <a:r>
              <a:rPr lang="en-US" dirty="0" smtClean="0"/>
              <a:t>Driven by Presenting Problem</a:t>
            </a:r>
          </a:p>
          <a:p>
            <a:pPr lvl="1"/>
            <a:r>
              <a:rPr lang="en-US" dirty="0"/>
              <a:t>Problem-Solving </a:t>
            </a:r>
            <a:r>
              <a:rPr lang="en-US" dirty="0" smtClean="0"/>
              <a:t>Questions</a:t>
            </a:r>
          </a:p>
          <a:p>
            <a:endParaRPr lang="en-US" sz="14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614190" cy="2396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3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dirty="0" smtClean="0">
                <a:solidFill>
                  <a:srgbClr val="002060"/>
                </a:solidFill>
              </a:rPr>
              <a:t>CET Expansion Components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686800" cy="495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The New Reality in Evaluations for ASD</a:t>
            </a:r>
          </a:p>
          <a:p>
            <a:pPr lvl="1">
              <a:defRPr/>
            </a:pPr>
            <a:r>
              <a:rPr lang="en-US" dirty="0" smtClean="0">
                <a:solidFill>
                  <a:srgbClr val="002060"/>
                </a:solidFill>
              </a:rPr>
              <a:t>More Kids</a:t>
            </a:r>
          </a:p>
          <a:p>
            <a:pPr lvl="1">
              <a:defRPr/>
            </a:pPr>
            <a:r>
              <a:rPr lang="en-US" dirty="0" smtClean="0">
                <a:solidFill>
                  <a:srgbClr val="002060"/>
                </a:solidFill>
              </a:rPr>
              <a:t>Additional Players:  Autism Insurance Benefit</a:t>
            </a:r>
          </a:p>
          <a:p>
            <a:pPr lvl="1">
              <a:defRPr/>
            </a:pPr>
            <a:r>
              <a:rPr lang="en-US" dirty="0" smtClean="0">
                <a:solidFill>
                  <a:srgbClr val="002060"/>
                </a:solidFill>
              </a:rPr>
              <a:t>Increasing</a:t>
            </a:r>
            <a:r>
              <a:rPr lang="en-US" b="1" dirty="0" smtClean="0">
                <a:solidFill>
                  <a:srgbClr val="002060"/>
                </a:solidFill>
              </a:rPr>
              <a:t> Complexity</a:t>
            </a:r>
          </a:p>
          <a:p>
            <a:pPr>
              <a:defRPr/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Expanded </a:t>
            </a:r>
            <a:r>
              <a:rPr lang="en-US" b="1" dirty="0" smtClean="0">
                <a:solidFill>
                  <a:srgbClr val="002060"/>
                </a:solidFill>
              </a:rPr>
              <a:t>MARSE Eligibility Criteria</a:t>
            </a:r>
          </a:p>
          <a:p>
            <a:pPr>
              <a:defRPr/>
            </a:pPr>
            <a:endParaRPr lang="en-US" sz="12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Contextual Application of CET</a:t>
            </a:r>
          </a:p>
          <a:p>
            <a:pPr marL="0" indent="0">
              <a:buFontTx/>
              <a:buNone/>
              <a:defRPr/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Differential Eligibility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8"/>
            <a:ext cx="2286000" cy="1514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4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Updated Concepts in Ed Strategies:  </a:t>
            </a:r>
            <a:br>
              <a:rPr lang="en-US" dirty="0" smtClean="0"/>
            </a:br>
            <a:r>
              <a:rPr lang="en-US" sz="3100" dirty="0" smtClean="0"/>
              <a:t>Academic Growth / Literacy</a:t>
            </a:r>
            <a:br>
              <a:rPr lang="en-US" sz="3100" dirty="0" smtClean="0"/>
            </a:br>
            <a:r>
              <a:rPr lang="en-US" sz="3100" dirty="0" smtClean="0"/>
              <a:t>Behaviors Associated with Learning (turn paper in)</a:t>
            </a:r>
            <a:endParaRPr lang="en-US" sz="3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3922894" cy="3976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20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3800415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72207"/>
          </a:xfrm>
        </p:spPr>
        <p:txBody>
          <a:bodyPr/>
          <a:lstStyle/>
          <a:p>
            <a:r>
              <a:rPr lang="en-US" dirty="0" smtClean="0"/>
              <a:t>Peer to Peer Manual Purchase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524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START Peer to Peer Quilt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6021">
            <a:off x="706821" y="1705303"/>
            <a:ext cx="3048000" cy="385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0" y="1510548"/>
            <a:ext cx="457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Send us your new peer to peer </a:t>
            </a:r>
            <a:r>
              <a:rPr lang="en-US" sz="3600" b="1" dirty="0" smtClean="0">
                <a:solidFill>
                  <a:srgbClr val="002060"/>
                </a:solidFill>
              </a:rPr>
              <a:t>t-shirts </a:t>
            </a:r>
            <a:r>
              <a:rPr lang="en-US" sz="3600" b="1" dirty="0">
                <a:solidFill>
                  <a:srgbClr val="002060"/>
                </a:solidFill>
              </a:rPr>
              <a:t>for the next quilt</a:t>
            </a:r>
            <a:r>
              <a:rPr lang="en-US" sz="3600" b="1" dirty="0" smtClean="0">
                <a:solidFill>
                  <a:srgbClr val="002060"/>
                </a:solidFill>
              </a:rPr>
              <a:t>!</a:t>
            </a:r>
          </a:p>
          <a:p>
            <a:pPr algn="ctr"/>
            <a:endParaRPr lang="en-US" sz="3600" b="1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To </a:t>
            </a:r>
            <a:r>
              <a:rPr lang="en-US" sz="3600" b="1" dirty="0" smtClean="0">
                <a:solidFill>
                  <a:srgbClr val="002060"/>
                </a:solidFill>
                <a:hlinkClick r:id="rId3"/>
              </a:rPr>
              <a:t>check out </a:t>
            </a:r>
            <a:r>
              <a:rPr lang="en-US" sz="3600" b="1" dirty="0" smtClean="0">
                <a:solidFill>
                  <a:srgbClr val="002060"/>
                </a:solidFill>
              </a:rPr>
              <a:t>the quilts for your next event, go to the START website under Peer to Peer!!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9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 up for the Newsletter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29544"/>
            <a:ext cx="4103380" cy="583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733800" cy="41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0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RCN Priorities 2015-16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Professional Development with Impact</a:t>
            </a:r>
          </a:p>
          <a:p>
            <a:pPr marL="457200" indent="-457200">
              <a:buFont typeface="+mj-lt"/>
              <a:buAutoNum type="arabicPeriod"/>
            </a:pPr>
            <a:endParaRPr lang="en-US" sz="2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Coaching for Implementation of EBP</a:t>
            </a:r>
          </a:p>
          <a:p>
            <a:pPr marL="457200" indent="-457200">
              <a:buFont typeface="+mj-lt"/>
              <a:buAutoNum type="arabicPeriod"/>
            </a:pPr>
            <a:endParaRPr lang="en-US" sz="2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Secondary Transition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Peer to Peer Support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Family and Community Engagement</a:t>
            </a:r>
            <a:endParaRPr lang="en-US" b="1" dirty="0"/>
          </a:p>
        </p:txBody>
      </p:sp>
      <p:pic>
        <p:nvPicPr>
          <p:cNvPr id="4098" name="Picture 2" descr="http://t0.gstatic.com/images?q=tbn:ANd9GcSkUSxClC2JpbgiV0V1iuPKA-nRfKKtHpMOXzBflV2FiZrQe1V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406408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RCN Application </a:t>
            </a:r>
            <a:br>
              <a:rPr lang="en-US" dirty="0" smtClean="0"/>
            </a:br>
            <a:r>
              <a:rPr lang="en-US" dirty="0" smtClean="0"/>
              <a:t>Priority Changes for 2015-2016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07" y="1524001"/>
            <a:ext cx="8534400" cy="4373563"/>
          </a:xfrm>
        </p:spPr>
        <p:txBody>
          <a:bodyPr>
            <a:noAutofit/>
          </a:bodyPr>
          <a:lstStyle/>
          <a:p>
            <a:r>
              <a:rPr lang="en-US" sz="2600" dirty="0" smtClean="0"/>
              <a:t>Coaching (addition)</a:t>
            </a:r>
          </a:p>
          <a:p>
            <a:pPr lvl="1"/>
            <a:r>
              <a:rPr lang="en-US" sz="2600" dirty="0" smtClean="0"/>
              <a:t>USAPT Data</a:t>
            </a:r>
          </a:p>
          <a:p>
            <a:pPr lvl="1"/>
            <a:r>
              <a:rPr lang="en-US" sz="2600" dirty="0" smtClean="0"/>
              <a:t>Reporting of Target student data (independence, engagement, social interaction, academic growth)</a:t>
            </a:r>
          </a:p>
          <a:p>
            <a:pPr lvl="1"/>
            <a:endParaRPr lang="en-US" sz="2600" dirty="0" smtClean="0"/>
          </a:p>
          <a:p>
            <a:r>
              <a:rPr lang="en-US" sz="2600" dirty="0" smtClean="0"/>
              <a:t>Family and Community Engagement (new priority)</a:t>
            </a:r>
          </a:p>
          <a:p>
            <a:pPr lvl="1"/>
            <a:r>
              <a:rPr lang="en-US" sz="2600" dirty="0" smtClean="0"/>
              <a:t>Parent mentors from Michigan Alliance for Families involved with RCN</a:t>
            </a:r>
          </a:p>
          <a:p>
            <a:pPr lvl="1"/>
            <a:r>
              <a:rPr lang="en-US" sz="2600" dirty="0"/>
              <a:t>Use Passport w/ </a:t>
            </a:r>
            <a:r>
              <a:rPr lang="en-US" sz="2600" dirty="0" smtClean="0"/>
              <a:t>families/students</a:t>
            </a:r>
            <a:endParaRPr lang="en-US" sz="2600" dirty="0"/>
          </a:p>
        </p:txBody>
      </p:sp>
      <p:pic>
        <p:nvPicPr>
          <p:cNvPr id="7170" name="Picture 2" descr="http://www.damarque.com/sites/default/files/sites/all/themes/danland/images/upload/blog/priorit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71773"/>
            <a:ext cx="2133600" cy="143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07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" descr="image00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138"/>
            <a:ext cx="44765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10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001" y="571500"/>
            <a:ext cx="606479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Newest START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8001000" cy="3535363"/>
          </a:xfrm>
        </p:spPr>
        <p:txBody>
          <a:bodyPr/>
          <a:lstStyle/>
          <a:p>
            <a:r>
              <a:rPr lang="en-US" dirty="0" smtClean="0"/>
              <a:t>Jana Benjamin—Project Manager</a:t>
            </a:r>
          </a:p>
          <a:p>
            <a:endParaRPr lang="en-US" dirty="0"/>
          </a:p>
          <a:p>
            <a:r>
              <a:rPr lang="en-US" dirty="0" smtClean="0"/>
              <a:t>Kellie Bolster—Project Coordinator</a:t>
            </a:r>
          </a:p>
          <a:p>
            <a:endParaRPr lang="en-US" dirty="0"/>
          </a:p>
          <a:p>
            <a:r>
              <a:rPr lang="en-US" dirty="0" smtClean="0"/>
              <a:t>Melissa Kurek—Office Manager</a:t>
            </a:r>
            <a:endParaRPr lang="en-US" dirty="0"/>
          </a:p>
        </p:txBody>
      </p:sp>
      <p:pic>
        <p:nvPicPr>
          <p:cNvPr id="1026" name="Picture 2" descr="Office Welcome sig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02" y="228600"/>
            <a:ext cx="1828799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6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90" y="1143000"/>
            <a:ext cx="850884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3214" y="96005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Passport Webpage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8991600" cy="838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The XTREME RCN CHALLENGE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" y="5257800"/>
            <a:ext cx="9143999" cy="81915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USAPT &amp; Passport</a:t>
            </a:r>
            <a:endParaRPr 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Extreme-Challen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687949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6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Assistance (TA)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153400" cy="3810000"/>
          </a:xfrm>
        </p:spPr>
        <p:txBody>
          <a:bodyPr/>
          <a:lstStyle/>
          <a:p>
            <a:r>
              <a:rPr lang="en-US" dirty="0" smtClean="0"/>
              <a:t>Peer to Peer Support </a:t>
            </a:r>
            <a:r>
              <a:rPr lang="en-US" dirty="0"/>
              <a:t>TA Application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www.gvsu.edu/autismcenter/peer-to-peer-support-2-140.htm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       (bottom of the page)</a:t>
            </a:r>
            <a:endParaRPr lang="en-US" dirty="0"/>
          </a:p>
          <a:p>
            <a:r>
              <a:rPr lang="en-US" dirty="0" smtClean="0"/>
              <a:t>Community Conversations </a:t>
            </a:r>
            <a:r>
              <a:rPr lang="en-US" dirty="0"/>
              <a:t>TA </a:t>
            </a:r>
            <a:r>
              <a:rPr lang="en-US" dirty="0" smtClean="0"/>
              <a:t>Application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www.gvsu.edu/autismcenter/building-your-future-project-139.htm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      (bottom of page)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2819400" cy="205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8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Using Dropbox</a:t>
            </a:r>
            <a:endParaRPr lang="en-US" sz="6600" dirty="0"/>
          </a:p>
        </p:txBody>
      </p:sp>
      <p:pic>
        <p:nvPicPr>
          <p:cNvPr id="2050" name="Picture 2" descr="http://fortunedotcom.files.wordpress.com/2014/04/dropbox-log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908762" cy="3908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1752600"/>
            <a:ext cx="4114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CAUTION:</a:t>
            </a:r>
          </a:p>
          <a:p>
            <a:pPr algn="ctr"/>
            <a:endParaRPr lang="en-US" sz="16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--Copy and Paste (don’t cut and paste or the item will be removed from its original location)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--Don’t work on docs at the same time—it will only save one version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79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RCN Communication Plan and</a:t>
            </a:r>
            <a:br>
              <a:rPr lang="en-US" sz="4000" dirty="0" smtClean="0"/>
            </a:br>
            <a:r>
              <a:rPr lang="en-US" sz="4000" dirty="0" smtClean="0"/>
              <a:t>2015-16 Calendar</a:t>
            </a:r>
            <a:endParaRPr lang="en-US" sz="4000" dirty="0"/>
          </a:p>
        </p:txBody>
      </p:sp>
      <p:pic>
        <p:nvPicPr>
          <p:cNvPr id="5122" name="Picture 2" descr="http://www.carlosdinares.com/wp-content/uploads/2012/07/Communication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370982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home.lausd.net/pics/misc/calendar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34" y="19812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+mn-lt"/>
              </a:rPr>
              <a:t>Have an </a:t>
            </a:r>
            <a:r>
              <a:rPr lang="en-US" b="1" i="1" u="sng" dirty="0" smtClean="0">
                <a:solidFill>
                  <a:srgbClr val="002060"/>
                </a:solidFill>
                <a:latin typeface="+mn-lt"/>
              </a:rPr>
              <a:t>AMAZING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Summer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8768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9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Trainer Process</a:t>
            </a:r>
            <a:br>
              <a:rPr lang="en-US" dirty="0" smtClean="0"/>
            </a:br>
            <a:r>
              <a:rPr lang="en-US" sz="3600" dirty="0" smtClean="0">
                <a:hlinkClick r:id="rId2"/>
              </a:rPr>
              <a:t>www.gvsu.edu/autismcenter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826172"/>
            <a:ext cx="7962900" cy="143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209800" y="2398986"/>
            <a:ext cx="1981200" cy="8234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4221192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9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6905625" cy="3966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47753"/>
            <a:ext cx="6202363" cy="224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6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New Numbers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543800" cy="552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95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203574"/>
            <a:ext cx="7772400" cy="23923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400" dirty="0" smtClean="0">
                <a:hlinkClick r:id="rId3"/>
              </a:rPr>
              <a:t>www.gvsu.edu/autismcenter</a:t>
            </a:r>
            <a:endParaRPr lang="en-US" sz="4400" dirty="0"/>
          </a:p>
          <a:p>
            <a:pPr algn="ctr">
              <a:lnSpc>
                <a:spcPct val="90000"/>
              </a:lnSpc>
              <a:buFontTx/>
              <a:buNone/>
            </a:pPr>
            <a:endParaRPr lang="en-US" sz="4400" dirty="0"/>
          </a:p>
        </p:txBody>
      </p:sp>
      <p:pic>
        <p:nvPicPr>
          <p:cNvPr id="4098" name="Picture 2" descr="http://www.jgardnerdesigns.com/images/website-maintena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4" y="3962400"/>
            <a:ext cx="2989993" cy="283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46" y="500063"/>
            <a:ext cx="71532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National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hlinkClick r:id="rId2"/>
              </a:rPr>
              <a:t>http://www.nationalautismcenter.org/national-standards-project/phase-2/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87213"/>
            <a:ext cx="3729041" cy="4761187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Updates:</a:t>
            </a:r>
            <a:br>
              <a:rPr lang="en-US" dirty="0" smtClean="0"/>
            </a:br>
            <a:r>
              <a:rPr lang="en-US" dirty="0" smtClean="0"/>
              <a:t>Office of Special Education (OSE)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Focus Areas for Projects:</a:t>
            </a:r>
          </a:p>
          <a:p>
            <a:endParaRPr lang="en-US" dirty="0"/>
          </a:p>
          <a:p>
            <a:pPr lvl="1"/>
            <a:r>
              <a:rPr lang="en-US" dirty="0" smtClean="0"/>
              <a:t>Demonstrating Academic Growth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Literacy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Family Engagement</a:t>
            </a:r>
            <a:endParaRPr lang="en-US" dirty="0"/>
          </a:p>
        </p:txBody>
      </p:sp>
      <p:pic>
        <p:nvPicPr>
          <p:cNvPr id="1026" name="Picture 2" descr="https://encrypted-tbn0.gstatic.com/images?q=tbn:ANd9GcSPmyElJFfut4E7ofWb6uZrq53LHpPqECJOapfy_gfjfYsUA-3Hu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8"/>
            <a:ext cx="228600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59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START Updates:  START Tools for ‘14-15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058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Universal Supports Assessment and Planning Tool (USAPT 2.0) </a:t>
            </a:r>
          </a:p>
          <a:p>
            <a:endParaRPr lang="en-US" sz="1100" dirty="0" smtClean="0"/>
          </a:p>
          <a:p>
            <a:r>
              <a:rPr lang="en-US" dirty="0" smtClean="0"/>
              <a:t>Classroom Environment and Teaching Assessment (CETA) Tool</a:t>
            </a:r>
          </a:p>
          <a:p>
            <a:endParaRPr lang="en-US" sz="1100" dirty="0" smtClean="0"/>
          </a:p>
          <a:p>
            <a:r>
              <a:rPr lang="en-US" dirty="0" smtClean="0"/>
              <a:t>Student Data Collection</a:t>
            </a:r>
          </a:p>
          <a:p>
            <a:pPr lvl="1"/>
            <a:r>
              <a:rPr lang="en-US" dirty="0" smtClean="0"/>
              <a:t>Independence</a:t>
            </a:r>
          </a:p>
          <a:p>
            <a:pPr lvl="1"/>
            <a:r>
              <a:rPr lang="en-US" dirty="0" smtClean="0"/>
              <a:t>Engagement</a:t>
            </a:r>
          </a:p>
          <a:p>
            <a:pPr lvl="1"/>
            <a:r>
              <a:rPr lang="en-US" dirty="0" smtClean="0"/>
              <a:t>Social interaction</a:t>
            </a:r>
          </a:p>
          <a:p>
            <a:endParaRPr lang="en-US" sz="1000" dirty="0" smtClean="0"/>
          </a:p>
          <a:p>
            <a:endParaRPr lang="en-US" sz="11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3152775" cy="236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9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2" y="304805"/>
            <a:ext cx="6965245" cy="914396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2015-16 START IT Sites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540" y="1295400"/>
            <a:ext cx="8358124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Early Childhood</a:t>
            </a:r>
          </a:p>
          <a:p>
            <a:pPr lvl="1"/>
            <a:r>
              <a:rPr lang="en-US" dirty="0" smtClean="0"/>
              <a:t>Macomb w/ St. Clair</a:t>
            </a:r>
          </a:p>
          <a:p>
            <a:pPr lvl="1"/>
            <a:r>
              <a:rPr lang="en-US" dirty="0" smtClean="0"/>
              <a:t>Eaton/Ingham</a:t>
            </a:r>
          </a:p>
          <a:p>
            <a:endParaRPr lang="en-US" sz="1100" dirty="0" smtClean="0"/>
          </a:p>
          <a:p>
            <a:r>
              <a:rPr lang="en-US" sz="2800" dirty="0" smtClean="0"/>
              <a:t>K-12 </a:t>
            </a:r>
          </a:p>
          <a:p>
            <a:pPr lvl="1"/>
            <a:r>
              <a:rPr lang="en-US" dirty="0" smtClean="0"/>
              <a:t>SMAC (Jackson)</a:t>
            </a:r>
          </a:p>
          <a:p>
            <a:pPr lvl="1"/>
            <a:r>
              <a:rPr lang="en-US" dirty="0" smtClean="0"/>
              <a:t>Ottawa</a:t>
            </a:r>
          </a:p>
          <a:p>
            <a:endParaRPr lang="en-US" sz="1100" dirty="0" smtClean="0"/>
          </a:p>
          <a:p>
            <a:r>
              <a:rPr lang="en-US" sz="2800" dirty="0" smtClean="0"/>
              <a:t>Building Your  Future</a:t>
            </a:r>
            <a:r>
              <a:rPr lang="en-US" sz="2800" dirty="0"/>
              <a:t> </a:t>
            </a:r>
            <a:r>
              <a:rPr lang="en-US" sz="2800" dirty="0" smtClean="0"/>
              <a:t>(BYF)</a:t>
            </a:r>
          </a:p>
          <a:p>
            <a:pPr lvl="1"/>
            <a:r>
              <a:rPr lang="en-US" dirty="0" smtClean="0"/>
              <a:t>Oakland Schools</a:t>
            </a:r>
          </a:p>
          <a:p>
            <a:endParaRPr lang="en-US" sz="2800" dirty="0"/>
          </a:p>
        </p:txBody>
      </p:sp>
      <p:pic>
        <p:nvPicPr>
          <p:cNvPr id="6146" name="Picture 2" descr="http://training.lbl.gov/assets/js/nivo-slider3.1/nivo-slider/demo/images/training-sign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786124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95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Due to Popular Demand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2016-17 START IT Sites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http://www.intrepid-geophysics.com/ig/uploads/images/Trai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6" y="4114800"/>
            <a:ext cx="417621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83213" y="2133608"/>
            <a:ext cx="7391400" cy="2244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So many applications for ‘15-16…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All or Most Early childhood, K-12, and BYF sites may be confirmed for ‘16-17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16512</TotalTime>
  <Words>482</Words>
  <Application>Microsoft Office PowerPoint</Application>
  <PresentationFormat>On-screen Show (4:3)</PresentationFormat>
  <Paragraphs>114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1_Office Theme</vt:lpstr>
      <vt:lpstr>2_Office Theme</vt:lpstr>
      <vt:lpstr>Regional Collaborative Networks  Spring Update May 2015</vt:lpstr>
      <vt:lpstr>Newest START STAFF</vt:lpstr>
      <vt:lpstr>New Numbers</vt:lpstr>
      <vt:lpstr>PowerPoint Presentation</vt:lpstr>
      <vt:lpstr>National Updates</vt:lpstr>
      <vt:lpstr>State Updates: Office of Special Education (OSE)</vt:lpstr>
      <vt:lpstr>START Updates:  START Tools for ‘14-15</vt:lpstr>
      <vt:lpstr>2015-16 START IT Sites</vt:lpstr>
      <vt:lpstr>Due to Popular Demand 2016-17 START IT Sites</vt:lpstr>
      <vt:lpstr>PowerPoint Presentation</vt:lpstr>
      <vt:lpstr>START Updates -- Modules</vt:lpstr>
      <vt:lpstr>CET Expansion Components</vt:lpstr>
      <vt:lpstr>Updated Concepts in Ed Strategies:   Academic Growth / Literacy Behaviors Associated with Learning (turn paper in)</vt:lpstr>
      <vt:lpstr>Peer to Peer Manual Purchase</vt:lpstr>
      <vt:lpstr>START Peer to Peer Quilt </vt:lpstr>
      <vt:lpstr>Sign up for the Newsletter</vt:lpstr>
      <vt:lpstr>RCN Priorities 2015-16</vt:lpstr>
      <vt:lpstr>RCN Application  Priority Changes for 2015-2016</vt:lpstr>
      <vt:lpstr>PowerPoint Presentation</vt:lpstr>
      <vt:lpstr>Passport Webpage </vt:lpstr>
      <vt:lpstr>The XTREME RCN CHALLENGE</vt:lpstr>
      <vt:lpstr>Technical Assistance (TA)</vt:lpstr>
      <vt:lpstr>Using Dropbox</vt:lpstr>
      <vt:lpstr>RCN Communication Plan and 2015-16 Calendar</vt:lpstr>
      <vt:lpstr>Have an AMAZING Summer</vt:lpstr>
      <vt:lpstr>Trainer Process www.gvsu.edu/autismcenter </vt:lpstr>
      <vt:lpstr>PowerPoint Presentation</vt:lpstr>
    </vt:vector>
  </TitlesOfParts>
  <Company>GVSU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Matthews</dc:creator>
  <cp:lastModifiedBy>Joan Meyer</cp:lastModifiedBy>
  <cp:revision>200</cp:revision>
  <dcterms:created xsi:type="dcterms:W3CDTF">2013-04-16T17:30:38Z</dcterms:created>
  <dcterms:modified xsi:type="dcterms:W3CDTF">2015-05-27T20:05:06Z</dcterms:modified>
</cp:coreProperties>
</file>