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4" r:id="rId2"/>
    <p:sldId id="270" r:id="rId3"/>
    <p:sldId id="311" r:id="rId4"/>
    <p:sldId id="271" r:id="rId5"/>
    <p:sldId id="272" r:id="rId6"/>
    <p:sldId id="273" r:id="rId7"/>
    <p:sldId id="274" r:id="rId8"/>
    <p:sldId id="275" r:id="rId9"/>
    <p:sldId id="276" r:id="rId10"/>
    <p:sldId id="277" r:id="rId11"/>
    <p:sldId id="312" r:id="rId12"/>
    <p:sldId id="279" r:id="rId13"/>
    <p:sldId id="280" r:id="rId14"/>
    <p:sldId id="281" r:id="rId15"/>
    <p:sldId id="313" r:id="rId16"/>
    <p:sldId id="283" r:id="rId17"/>
    <p:sldId id="285" r:id="rId18"/>
    <p:sldId id="287" r:id="rId19"/>
    <p:sldId id="288" r:id="rId20"/>
    <p:sldId id="289" r:id="rId21"/>
    <p:sldId id="290" r:id="rId22"/>
    <p:sldId id="291" r:id="rId23"/>
    <p:sldId id="292" r:id="rId24"/>
    <p:sldId id="293" r:id="rId25"/>
    <p:sldId id="294" r:id="rId26"/>
    <p:sldId id="295" r:id="rId27"/>
    <p:sldId id="314" r:id="rId28"/>
    <p:sldId id="296" r:id="rId29"/>
    <p:sldId id="317" r:id="rId30"/>
    <p:sldId id="315" r:id="rId31"/>
    <p:sldId id="316" r:id="rId32"/>
    <p:sldId id="304" r:id="rId33"/>
    <p:sldId id="309" r:id="rId34"/>
    <p:sldId id="308" r:id="rId35"/>
    <p:sldId id="318" r:id="rId36"/>
    <p:sldId id="30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24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DD7046-5BE5-8B4F-9256-C4AD6691DFC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1458F1FF-BF9E-684A-A1B9-EABF62B5D3CC}">
      <dgm:prSet phldrT="[Text]" custT="1"/>
      <dgm:spPr/>
      <dgm:t>
        <a:bodyPr/>
        <a:lstStyle/>
        <a:p>
          <a:r>
            <a:rPr lang="en-US" sz="2400" dirty="0" smtClean="0"/>
            <a:t>Define Simply</a:t>
          </a:r>
          <a:endParaRPr lang="en-US" sz="2400" dirty="0"/>
        </a:p>
      </dgm:t>
    </dgm:pt>
    <dgm:pt modelId="{BC712846-B833-F04B-A336-0BDBB06F6F46}" type="parTrans" cxnId="{EB42652D-857E-274D-9CF3-A66311FA892D}">
      <dgm:prSet/>
      <dgm:spPr/>
      <dgm:t>
        <a:bodyPr/>
        <a:lstStyle/>
        <a:p>
          <a:endParaRPr lang="en-US"/>
        </a:p>
      </dgm:t>
    </dgm:pt>
    <dgm:pt modelId="{73349D8C-882C-8B47-A104-A1D01D2E08A4}" type="sibTrans" cxnId="{EB42652D-857E-274D-9CF3-A66311FA892D}">
      <dgm:prSet/>
      <dgm:spPr/>
      <dgm:t>
        <a:bodyPr/>
        <a:lstStyle/>
        <a:p>
          <a:endParaRPr lang="en-US"/>
        </a:p>
      </dgm:t>
    </dgm:pt>
    <dgm:pt modelId="{6A1E02E0-591F-3C4D-845E-51DE8DAFEDDB}">
      <dgm:prSet phldrT="[Text]" custT="1"/>
      <dgm:spPr/>
      <dgm:t>
        <a:bodyPr/>
        <a:lstStyle/>
        <a:p>
          <a:r>
            <a:rPr lang="en-US" sz="2400" dirty="0" smtClean="0"/>
            <a:t>Model</a:t>
          </a:r>
          <a:endParaRPr lang="en-US" sz="2400" dirty="0"/>
        </a:p>
      </dgm:t>
    </dgm:pt>
    <dgm:pt modelId="{B98E8CFF-8069-EE47-9FC7-417A815B2DC2}" type="parTrans" cxnId="{CA2A04FF-D8A0-5842-93B4-62D8AA3242C7}">
      <dgm:prSet/>
      <dgm:spPr/>
      <dgm:t>
        <a:bodyPr/>
        <a:lstStyle/>
        <a:p>
          <a:endParaRPr lang="en-US"/>
        </a:p>
      </dgm:t>
    </dgm:pt>
    <dgm:pt modelId="{D8479908-AA0F-AB4A-AC6A-89BFC7343779}" type="sibTrans" cxnId="{CA2A04FF-D8A0-5842-93B4-62D8AA3242C7}">
      <dgm:prSet/>
      <dgm:spPr/>
      <dgm:t>
        <a:bodyPr/>
        <a:lstStyle/>
        <a:p>
          <a:endParaRPr lang="en-US"/>
        </a:p>
      </dgm:t>
    </dgm:pt>
    <dgm:pt modelId="{E6ED091F-3CFC-F64C-A626-09F37ED214A2}">
      <dgm:prSet phldrT="[Text]" custT="1"/>
      <dgm:spPr/>
      <dgm:t>
        <a:bodyPr/>
        <a:lstStyle/>
        <a:p>
          <a:r>
            <a:rPr lang="en-US" sz="2400" dirty="0" smtClean="0"/>
            <a:t>Practice in Setting</a:t>
          </a:r>
          <a:endParaRPr lang="en-US" sz="2400" dirty="0"/>
        </a:p>
      </dgm:t>
    </dgm:pt>
    <dgm:pt modelId="{B70D76D9-C4DD-C543-9145-014503FEE141}" type="parTrans" cxnId="{26EBE437-BDBA-C04D-B6C6-745CACE552DB}">
      <dgm:prSet/>
      <dgm:spPr/>
      <dgm:t>
        <a:bodyPr/>
        <a:lstStyle/>
        <a:p>
          <a:endParaRPr lang="en-US"/>
        </a:p>
      </dgm:t>
    </dgm:pt>
    <dgm:pt modelId="{3F09BA28-627E-FC4F-95B8-46D99AE39C5A}" type="sibTrans" cxnId="{26EBE437-BDBA-C04D-B6C6-745CACE552DB}">
      <dgm:prSet/>
      <dgm:spPr/>
      <dgm:t>
        <a:bodyPr/>
        <a:lstStyle/>
        <a:p>
          <a:endParaRPr lang="en-US"/>
        </a:p>
      </dgm:t>
    </dgm:pt>
    <dgm:pt modelId="{194FBD86-2D3F-6B47-871E-72F1F8173836}">
      <dgm:prSet phldrT="[Text]" custT="1"/>
      <dgm:spPr/>
      <dgm:t>
        <a:bodyPr/>
        <a:lstStyle/>
        <a:p>
          <a:r>
            <a:rPr lang="en-US" sz="2400" dirty="0" smtClean="0"/>
            <a:t>Monitor &amp; Acknowledge Continuously </a:t>
          </a:r>
          <a:endParaRPr lang="en-US" sz="2400" dirty="0"/>
        </a:p>
      </dgm:t>
    </dgm:pt>
    <dgm:pt modelId="{585726CE-708C-184F-97BF-D931813A409F}" type="parTrans" cxnId="{B642CE6A-BCDE-DD49-8487-4D3FC6CAB393}">
      <dgm:prSet/>
      <dgm:spPr/>
      <dgm:t>
        <a:bodyPr/>
        <a:lstStyle/>
        <a:p>
          <a:endParaRPr lang="en-US"/>
        </a:p>
      </dgm:t>
    </dgm:pt>
    <dgm:pt modelId="{859127E1-498A-774E-9ADF-51EF9EA1771C}" type="sibTrans" cxnId="{B642CE6A-BCDE-DD49-8487-4D3FC6CAB393}">
      <dgm:prSet/>
      <dgm:spPr/>
      <dgm:t>
        <a:bodyPr/>
        <a:lstStyle/>
        <a:p>
          <a:endParaRPr lang="en-US"/>
        </a:p>
      </dgm:t>
    </dgm:pt>
    <dgm:pt modelId="{68F30E5F-C3DC-E641-9F77-6A5EB20E518B}">
      <dgm:prSet phldrT="[Text]" custT="1"/>
      <dgm:spPr/>
      <dgm:t>
        <a:bodyPr/>
        <a:lstStyle/>
        <a:p>
          <a:r>
            <a:rPr lang="en-US" sz="2400" dirty="0" smtClean="0"/>
            <a:t>Adjust for Efficiency</a:t>
          </a:r>
          <a:endParaRPr lang="en-US" sz="2400" dirty="0"/>
        </a:p>
      </dgm:t>
    </dgm:pt>
    <dgm:pt modelId="{0FDA75FD-6FF8-5846-8932-84E11478EAA4}" type="parTrans" cxnId="{1071DF05-EE6C-CD41-97E3-D8C6CF307FE7}">
      <dgm:prSet/>
      <dgm:spPr/>
      <dgm:t>
        <a:bodyPr/>
        <a:lstStyle/>
        <a:p>
          <a:endParaRPr lang="en-US"/>
        </a:p>
      </dgm:t>
    </dgm:pt>
    <dgm:pt modelId="{1AE829C8-DA39-834F-9F78-627164437BDE}" type="sibTrans" cxnId="{1071DF05-EE6C-CD41-97E3-D8C6CF307FE7}">
      <dgm:prSet/>
      <dgm:spPr/>
      <dgm:t>
        <a:bodyPr/>
        <a:lstStyle/>
        <a:p>
          <a:endParaRPr lang="en-US"/>
        </a:p>
      </dgm:t>
    </dgm:pt>
    <dgm:pt modelId="{C322EEBB-B964-D446-AE08-0243A3338B77}" type="pres">
      <dgm:prSet presAssocID="{02DD7046-5BE5-8B4F-9256-C4AD6691DFC7}" presName="cycle" presStyleCnt="0">
        <dgm:presLayoutVars>
          <dgm:dir/>
          <dgm:resizeHandles val="exact"/>
        </dgm:presLayoutVars>
      </dgm:prSet>
      <dgm:spPr/>
      <dgm:t>
        <a:bodyPr/>
        <a:lstStyle/>
        <a:p>
          <a:endParaRPr lang="en-US"/>
        </a:p>
      </dgm:t>
    </dgm:pt>
    <dgm:pt modelId="{0CC0B04A-67B2-3546-AA0D-3897888D0A5A}" type="pres">
      <dgm:prSet presAssocID="{1458F1FF-BF9E-684A-A1B9-EABF62B5D3CC}" presName="dummy" presStyleCnt="0"/>
      <dgm:spPr/>
    </dgm:pt>
    <dgm:pt modelId="{2E33C5F8-B43A-6849-B4B3-EB11B72F5D0A}" type="pres">
      <dgm:prSet presAssocID="{1458F1FF-BF9E-684A-A1B9-EABF62B5D3CC}" presName="node" presStyleLbl="revTx" presStyleIdx="0" presStyleCnt="5">
        <dgm:presLayoutVars>
          <dgm:bulletEnabled val="1"/>
        </dgm:presLayoutVars>
      </dgm:prSet>
      <dgm:spPr/>
      <dgm:t>
        <a:bodyPr/>
        <a:lstStyle/>
        <a:p>
          <a:endParaRPr lang="en-US"/>
        </a:p>
      </dgm:t>
    </dgm:pt>
    <dgm:pt modelId="{49BE5EB2-4D6F-474C-94B4-461EF5E281A3}" type="pres">
      <dgm:prSet presAssocID="{73349D8C-882C-8B47-A104-A1D01D2E08A4}" presName="sibTrans" presStyleLbl="node1" presStyleIdx="0" presStyleCnt="5"/>
      <dgm:spPr/>
      <dgm:t>
        <a:bodyPr/>
        <a:lstStyle/>
        <a:p>
          <a:endParaRPr lang="en-US"/>
        </a:p>
      </dgm:t>
    </dgm:pt>
    <dgm:pt modelId="{D1570716-EE45-304C-8726-BCEF39E150BB}" type="pres">
      <dgm:prSet presAssocID="{6A1E02E0-591F-3C4D-845E-51DE8DAFEDDB}" presName="dummy" presStyleCnt="0"/>
      <dgm:spPr/>
    </dgm:pt>
    <dgm:pt modelId="{BAD39E7D-0E63-944C-99C3-70771CBD2565}" type="pres">
      <dgm:prSet presAssocID="{6A1E02E0-591F-3C4D-845E-51DE8DAFEDDB}" presName="node" presStyleLbl="revTx" presStyleIdx="1" presStyleCnt="5" custScaleX="115574">
        <dgm:presLayoutVars>
          <dgm:bulletEnabled val="1"/>
        </dgm:presLayoutVars>
      </dgm:prSet>
      <dgm:spPr/>
      <dgm:t>
        <a:bodyPr/>
        <a:lstStyle/>
        <a:p>
          <a:endParaRPr lang="en-US"/>
        </a:p>
      </dgm:t>
    </dgm:pt>
    <dgm:pt modelId="{87AEBE41-D6D6-A947-B8FD-06F9244D6BF3}" type="pres">
      <dgm:prSet presAssocID="{D8479908-AA0F-AB4A-AC6A-89BFC7343779}" presName="sibTrans" presStyleLbl="node1" presStyleIdx="1" presStyleCnt="5"/>
      <dgm:spPr/>
      <dgm:t>
        <a:bodyPr/>
        <a:lstStyle/>
        <a:p>
          <a:endParaRPr lang="en-US"/>
        </a:p>
      </dgm:t>
    </dgm:pt>
    <dgm:pt modelId="{3DD426CA-F257-EC44-8E13-211BA73B45F0}" type="pres">
      <dgm:prSet presAssocID="{E6ED091F-3CFC-F64C-A626-09F37ED214A2}" presName="dummy" presStyleCnt="0"/>
      <dgm:spPr/>
    </dgm:pt>
    <dgm:pt modelId="{F2B1DB40-58A2-2645-BD31-12C26CDD42FE}" type="pres">
      <dgm:prSet presAssocID="{E6ED091F-3CFC-F64C-A626-09F37ED214A2}" presName="node" presStyleLbl="revTx" presStyleIdx="2" presStyleCnt="5" custScaleX="115574">
        <dgm:presLayoutVars>
          <dgm:bulletEnabled val="1"/>
        </dgm:presLayoutVars>
      </dgm:prSet>
      <dgm:spPr/>
      <dgm:t>
        <a:bodyPr/>
        <a:lstStyle/>
        <a:p>
          <a:endParaRPr lang="en-US"/>
        </a:p>
      </dgm:t>
    </dgm:pt>
    <dgm:pt modelId="{8DA42AAC-1BD9-D942-B70D-D0662C99216D}" type="pres">
      <dgm:prSet presAssocID="{3F09BA28-627E-FC4F-95B8-46D99AE39C5A}" presName="sibTrans" presStyleLbl="node1" presStyleIdx="2" presStyleCnt="5"/>
      <dgm:spPr/>
      <dgm:t>
        <a:bodyPr/>
        <a:lstStyle/>
        <a:p>
          <a:endParaRPr lang="en-US"/>
        </a:p>
      </dgm:t>
    </dgm:pt>
    <dgm:pt modelId="{672A4EBE-FE1B-3540-B7EC-58E4E19AB39F}" type="pres">
      <dgm:prSet presAssocID="{194FBD86-2D3F-6B47-871E-72F1F8173836}" presName="dummy" presStyleCnt="0"/>
      <dgm:spPr/>
    </dgm:pt>
    <dgm:pt modelId="{B770AB0D-51F7-084B-8FCF-4D3766FFDDE0}" type="pres">
      <dgm:prSet presAssocID="{194FBD86-2D3F-6B47-871E-72F1F8173836}" presName="node" presStyleLbl="revTx" presStyleIdx="3" presStyleCnt="5" custScaleX="151770">
        <dgm:presLayoutVars>
          <dgm:bulletEnabled val="1"/>
        </dgm:presLayoutVars>
      </dgm:prSet>
      <dgm:spPr/>
      <dgm:t>
        <a:bodyPr/>
        <a:lstStyle/>
        <a:p>
          <a:endParaRPr lang="en-US"/>
        </a:p>
      </dgm:t>
    </dgm:pt>
    <dgm:pt modelId="{7F97A443-82CD-DC44-8DC5-4FAC846943B6}" type="pres">
      <dgm:prSet presAssocID="{859127E1-498A-774E-9ADF-51EF9EA1771C}" presName="sibTrans" presStyleLbl="node1" presStyleIdx="3" presStyleCnt="5"/>
      <dgm:spPr/>
      <dgm:t>
        <a:bodyPr/>
        <a:lstStyle/>
        <a:p>
          <a:endParaRPr lang="en-US"/>
        </a:p>
      </dgm:t>
    </dgm:pt>
    <dgm:pt modelId="{29490E2E-8BE5-6347-86DA-BAD6665550B3}" type="pres">
      <dgm:prSet presAssocID="{68F30E5F-C3DC-E641-9F77-6A5EB20E518B}" presName="dummy" presStyleCnt="0"/>
      <dgm:spPr/>
    </dgm:pt>
    <dgm:pt modelId="{ED16BDEC-C4F0-AC4E-8CD0-13078D6EC10E}" type="pres">
      <dgm:prSet presAssocID="{68F30E5F-C3DC-E641-9F77-6A5EB20E518B}" presName="node" presStyleLbl="revTx" presStyleIdx="4" presStyleCnt="5" custScaleX="115574">
        <dgm:presLayoutVars>
          <dgm:bulletEnabled val="1"/>
        </dgm:presLayoutVars>
      </dgm:prSet>
      <dgm:spPr/>
      <dgm:t>
        <a:bodyPr/>
        <a:lstStyle/>
        <a:p>
          <a:endParaRPr lang="en-US"/>
        </a:p>
      </dgm:t>
    </dgm:pt>
    <dgm:pt modelId="{2F687E52-637B-3347-B5B9-64942DECD68C}" type="pres">
      <dgm:prSet presAssocID="{1AE829C8-DA39-834F-9F78-627164437BDE}" presName="sibTrans" presStyleLbl="node1" presStyleIdx="4" presStyleCnt="5"/>
      <dgm:spPr/>
      <dgm:t>
        <a:bodyPr/>
        <a:lstStyle/>
        <a:p>
          <a:endParaRPr lang="en-US"/>
        </a:p>
      </dgm:t>
    </dgm:pt>
  </dgm:ptLst>
  <dgm:cxnLst>
    <dgm:cxn modelId="{8BF665CA-AD83-4547-838D-518D69231869}" type="presOf" srcId="{194FBD86-2D3F-6B47-871E-72F1F8173836}" destId="{B770AB0D-51F7-084B-8FCF-4D3766FFDDE0}" srcOrd="0" destOrd="0" presId="urn:microsoft.com/office/officeart/2005/8/layout/cycle1"/>
    <dgm:cxn modelId="{CA2A04FF-D8A0-5842-93B4-62D8AA3242C7}" srcId="{02DD7046-5BE5-8B4F-9256-C4AD6691DFC7}" destId="{6A1E02E0-591F-3C4D-845E-51DE8DAFEDDB}" srcOrd="1" destOrd="0" parTransId="{B98E8CFF-8069-EE47-9FC7-417A815B2DC2}" sibTransId="{D8479908-AA0F-AB4A-AC6A-89BFC7343779}"/>
    <dgm:cxn modelId="{181D49E2-566A-4AFD-85E8-FD2213461762}" type="presOf" srcId="{3F09BA28-627E-FC4F-95B8-46D99AE39C5A}" destId="{8DA42AAC-1BD9-D942-B70D-D0662C99216D}" srcOrd="0" destOrd="0" presId="urn:microsoft.com/office/officeart/2005/8/layout/cycle1"/>
    <dgm:cxn modelId="{2C983215-CEF0-49F7-9CF2-CF0BFFEA27C1}" type="presOf" srcId="{73349D8C-882C-8B47-A104-A1D01D2E08A4}" destId="{49BE5EB2-4D6F-474C-94B4-461EF5E281A3}" srcOrd="0" destOrd="0" presId="urn:microsoft.com/office/officeart/2005/8/layout/cycle1"/>
    <dgm:cxn modelId="{6042AB78-C9A1-4028-B282-A7804FBEE696}" type="presOf" srcId="{D8479908-AA0F-AB4A-AC6A-89BFC7343779}" destId="{87AEBE41-D6D6-A947-B8FD-06F9244D6BF3}" srcOrd="0" destOrd="0" presId="urn:microsoft.com/office/officeart/2005/8/layout/cycle1"/>
    <dgm:cxn modelId="{B642CE6A-BCDE-DD49-8487-4D3FC6CAB393}" srcId="{02DD7046-5BE5-8B4F-9256-C4AD6691DFC7}" destId="{194FBD86-2D3F-6B47-871E-72F1F8173836}" srcOrd="3" destOrd="0" parTransId="{585726CE-708C-184F-97BF-D931813A409F}" sibTransId="{859127E1-498A-774E-9ADF-51EF9EA1771C}"/>
    <dgm:cxn modelId="{70CACC20-5140-4A93-B46F-D5DF2BE32A7B}" type="presOf" srcId="{859127E1-498A-774E-9ADF-51EF9EA1771C}" destId="{7F97A443-82CD-DC44-8DC5-4FAC846943B6}" srcOrd="0" destOrd="0" presId="urn:microsoft.com/office/officeart/2005/8/layout/cycle1"/>
    <dgm:cxn modelId="{1071DF05-EE6C-CD41-97E3-D8C6CF307FE7}" srcId="{02DD7046-5BE5-8B4F-9256-C4AD6691DFC7}" destId="{68F30E5F-C3DC-E641-9F77-6A5EB20E518B}" srcOrd="4" destOrd="0" parTransId="{0FDA75FD-6FF8-5846-8932-84E11478EAA4}" sibTransId="{1AE829C8-DA39-834F-9F78-627164437BDE}"/>
    <dgm:cxn modelId="{64022237-9C79-468B-8113-448C679122AC}" type="presOf" srcId="{02DD7046-5BE5-8B4F-9256-C4AD6691DFC7}" destId="{C322EEBB-B964-D446-AE08-0243A3338B77}" srcOrd="0" destOrd="0" presId="urn:microsoft.com/office/officeart/2005/8/layout/cycle1"/>
    <dgm:cxn modelId="{64858377-B5EC-4971-B7CD-A72423AA9D7B}" type="presOf" srcId="{6A1E02E0-591F-3C4D-845E-51DE8DAFEDDB}" destId="{BAD39E7D-0E63-944C-99C3-70771CBD2565}" srcOrd="0" destOrd="0" presId="urn:microsoft.com/office/officeart/2005/8/layout/cycle1"/>
    <dgm:cxn modelId="{26EBE437-BDBA-C04D-B6C6-745CACE552DB}" srcId="{02DD7046-5BE5-8B4F-9256-C4AD6691DFC7}" destId="{E6ED091F-3CFC-F64C-A626-09F37ED214A2}" srcOrd="2" destOrd="0" parTransId="{B70D76D9-C4DD-C543-9145-014503FEE141}" sibTransId="{3F09BA28-627E-FC4F-95B8-46D99AE39C5A}"/>
    <dgm:cxn modelId="{4257DE2D-46C1-4996-986E-A08D911E6EFD}" type="presOf" srcId="{68F30E5F-C3DC-E641-9F77-6A5EB20E518B}" destId="{ED16BDEC-C4F0-AC4E-8CD0-13078D6EC10E}" srcOrd="0" destOrd="0" presId="urn:microsoft.com/office/officeart/2005/8/layout/cycle1"/>
    <dgm:cxn modelId="{2016250F-DA2D-4D69-8C13-2DA889254E31}" type="presOf" srcId="{1AE829C8-DA39-834F-9F78-627164437BDE}" destId="{2F687E52-637B-3347-B5B9-64942DECD68C}" srcOrd="0" destOrd="0" presId="urn:microsoft.com/office/officeart/2005/8/layout/cycle1"/>
    <dgm:cxn modelId="{EB42652D-857E-274D-9CF3-A66311FA892D}" srcId="{02DD7046-5BE5-8B4F-9256-C4AD6691DFC7}" destId="{1458F1FF-BF9E-684A-A1B9-EABF62B5D3CC}" srcOrd="0" destOrd="0" parTransId="{BC712846-B833-F04B-A336-0BDBB06F6F46}" sibTransId="{73349D8C-882C-8B47-A104-A1D01D2E08A4}"/>
    <dgm:cxn modelId="{54013900-93A9-41A4-89E3-5C4A3A9C81CA}" type="presOf" srcId="{1458F1FF-BF9E-684A-A1B9-EABF62B5D3CC}" destId="{2E33C5F8-B43A-6849-B4B3-EB11B72F5D0A}" srcOrd="0" destOrd="0" presId="urn:microsoft.com/office/officeart/2005/8/layout/cycle1"/>
    <dgm:cxn modelId="{B4D7D30B-027A-4B56-8543-11F03474F2E5}" type="presOf" srcId="{E6ED091F-3CFC-F64C-A626-09F37ED214A2}" destId="{F2B1DB40-58A2-2645-BD31-12C26CDD42FE}" srcOrd="0" destOrd="0" presId="urn:microsoft.com/office/officeart/2005/8/layout/cycle1"/>
    <dgm:cxn modelId="{C8BDB76D-E142-4142-BF62-E1446B4719B6}" type="presParOf" srcId="{C322EEBB-B964-D446-AE08-0243A3338B77}" destId="{0CC0B04A-67B2-3546-AA0D-3897888D0A5A}" srcOrd="0" destOrd="0" presId="urn:microsoft.com/office/officeart/2005/8/layout/cycle1"/>
    <dgm:cxn modelId="{DB3FC647-C618-4833-B0EB-52041C9BE854}" type="presParOf" srcId="{C322EEBB-B964-D446-AE08-0243A3338B77}" destId="{2E33C5F8-B43A-6849-B4B3-EB11B72F5D0A}" srcOrd="1" destOrd="0" presId="urn:microsoft.com/office/officeart/2005/8/layout/cycle1"/>
    <dgm:cxn modelId="{02B855C2-4F2C-42E8-8C24-3F5149B7F91F}" type="presParOf" srcId="{C322EEBB-B964-D446-AE08-0243A3338B77}" destId="{49BE5EB2-4D6F-474C-94B4-461EF5E281A3}" srcOrd="2" destOrd="0" presId="urn:microsoft.com/office/officeart/2005/8/layout/cycle1"/>
    <dgm:cxn modelId="{400A1CAC-5426-4DD9-BB39-5BF66E44B589}" type="presParOf" srcId="{C322EEBB-B964-D446-AE08-0243A3338B77}" destId="{D1570716-EE45-304C-8726-BCEF39E150BB}" srcOrd="3" destOrd="0" presId="urn:microsoft.com/office/officeart/2005/8/layout/cycle1"/>
    <dgm:cxn modelId="{5BACEF43-8F89-476F-AA2F-9E1D6B18B878}" type="presParOf" srcId="{C322EEBB-B964-D446-AE08-0243A3338B77}" destId="{BAD39E7D-0E63-944C-99C3-70771CBD2565}" srcOrd="4" destOrd="0" presId="urn:microsoft.com/office/officeart/2005/8/layout/cycle1"/>
    <dgm:cxn modelId="{8D15E60F-5A18-42C3-83B8-0B111AEDD063}" type="presParOf" srcId="{C322EEBB-B964-D446-AE08-0243A3338B77}" destId="{87AEBE41-D6D6-A947-B8FD-06F9244D6BF3}" srcOrd="5" destOrd="0" presId="urn:microsoft.com/office/officeart/2005/8/layout/cycle1"/>
    <dgm:cxn modelId="{1C0A3FEE-D96E-4F16-8620-5F2B434E1ADA}" type="presParOf" srcId="{C322EEBB-B964-D446-AE08-0243A3338B77}" destId="{3DD426CA-F257-EC44-8E13-211BA73B45F0}" srcOrd="6" destOrd="0" presId="urn:microsoft.com/office/officeart/2005/8/layout/cycle1"/>
    <dgm:cxn modelId="{5964C9A5-DE4E-4AC8-AEA4-CC77577A4D28}" type="presParOf" srcId="{C322EEBB-B964-D446-AE08-0243A3338B77}" destId="{F2B1DB40-58A2-2645-BD31-12C26CDD42FE}" srcOrd="7" destOrd="0" presId="urn:microsoft.com/office/officeart/2005/8/layout/cycle1"/>
    <dgm:cxn modelId="{BA907D45-C597-434C-BCBC-D12EE5616483}" type="presParOf" srcId="{C322EEBB-B964-D446-AE08-0243A3338B77}" destId="{8DA42AAC-1BD9-D942-B70D-D0662C99216D}" srcOrd="8" destOrd="0" presId="urn:microsoft.com/office/officeart/2005/8/layout/cycle1"/>
    <dgm:cxn modelId="{C5114DE6-A3FD-485E-A14F-3B71F55F31C7}" type="presParOf" srcId="{C322EEBB-B964-D446-AE08-0243A3338B77}" destId="{672A4EBE-FE1B-3540-B7EC-58E4E19AB39F}" srcOrd="9" destOrd="0" presId="urn:microsoft.com/office/officeart/2005/8/layout/cycle1"/>
    <dgm:cxn modelId="{8CAE0529-173F-421D-8DE7-AC74F8D6980B}" type="presParOf" srcId="{C322EEBB-B964-D446-AE08-0243A3338B77}" destId="{B770AB0D-51F7-084B-8FCF-4D3766FFDDE0}" srcOrd="10" destOrd="0" presId="urn:microsoft.com/office/officeart/2005/8/layout/cycle1"/>
    <dgm:cxn modelId="{D964C70C-2A65-44DE-8D71-BE9AC85980BB}" type="presParOf" srcId="{C322EEBB-B964-D446-AE08-0243A3338B77}" destId="{7F97A443-82CD-DC44-8DC5-4FAC846943B6}" srcOrd="11" destOrd="0" presId="urn:microsoft.com/office/officeart/2005/8/layout/cycle1"/>
    <dgm:cxn modelId="{460660D4-8CA1-4441-904B-48101EDA7C1A}" type="presParOf" srcId="{C322EEBB-B964-D446-AE08-0243A3338B77}" destId="{29490E2E-8BE5-6347-86DA-BAD6665550B3}" srcOrd="12" destOrd="0" presId="urn:microsoft.com/office/officeart/2005/8/layout/cycle1"/>
    <dgm:cxn modelId="{D44C8706-A387-4901-B704-B105A6341460}" type="presParOf" srcId="{C322EEBB-B964-D446-AE08-0243A3338B77}" destId="{ED16BDEC-C4F0-AC4E-8CD0-13078D6EC10E}" srcOrd="13" destOrd="0" presId="urn:microsoft.com/office/officeart/2005/8/layout/cycle1"/>
    <dgm:cxn modelId="{E11F1C60-187B-4094-BA57-0A30BD66BAE3}" type="presParOf" srcId="{C322EEBB-B964-D446-AE08-0243A3338B77}" destId="{2F687E52-637B-3347-B5B9-64942DECD68C}"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2053CE-53B2-6041-9B62-A3AEAC45D8FD}" type="doc">
      <dgm:prSet loTypeId="urn:microsoft.com/office/officeart/2005/8/layout/equation2" loCatId="relationship" qsTypeId="urn:microsoft.com/office/officeart/2005/8/quickstyle/simple4" qsCatId="simple" csTypeId="urn:microsoft.com/office/officeart/2005/8/colors/accent1_2" csCatId="accent1" phldr="1"/>
      <dgm:spPr/>
    </dgm:pt>
    <dgm:pt modelId="{E33D2A94-CD3E-4940-8C3F-EAFA6AF56E35}">
      <dgm:prSet phldrT="[Text]"/>
      <dgm:spPr>
        <a:solidFill>
          <a:srgbClr val="173C8C"/>
        </a:solidFill>
        <a:effectLst/>
      </dgm:spPr>
      <dgm:t>
        <a:bodyPr/>
        <a:lstStyle/>
        <a:p>
          <a:r>
            <a:rPr lang="en-US" b="1" dirty="0" smtClean="0">
              <a:effectLst>
                <a:outerShdw blurRad="38100" dist="38100" dir="2700000" algn="tl">
                  <a:srgbClr val="000000">
                    <a:alpha val="43137"/>
                  </a:srgbClr>
                </a:outerShdw>
              </a:effectLst>
            </a:rPr>
            <a:t>Student Outcome Data</a:t>
          </a:r>
          <a:endParaRPr lang="en-US" b="1" dirty="0">
            <a:effectLst>
              <a:outerShdw blurRad="38100" dist="38100" dir="2700000" algn="tl">
                <a:srgbClr val="000000">
                  <a:alpha val="43137"/>
                </a:srgbClr>
              </a:outerShdw>
            </a:effectLst>
          </a:endParaRPr>
        </a:p>
      </dgm:t>
    </dgm:pt>
    <dgm:pt modelId="{DC163B27-A7B8-7C43-95EC-341487CF5A36}" type="parTrans" cxnId="{75F73753-E4CA-C542-8700-C0A27566EFD3}">
      <dgm:prSet/>
      <dgm:spPr/>
      <dgm:t>
        <a:bodyPr/>
        <a:lstStyle/>
        <a:p>
          <a:endParaRPr lang="en-US"/>
        </a:p>
      </dgm:t>
    </dgm:pt>
    <dgm:pt modelId="{2FC5B16F-2B5E-A044-A958-F8CC39EF9100}" type="sibTrans" cxnId="{75F73753-E4CA-C542-8700-C0A27566EFD3}">
      <dgm:prSet/>
      <dgm:spPr>
        <a:solidFill>
          <a:srgbClr val="3366FF"/>
        </a:solidFill>
        <a:effectLst/>
      </dgm:spPr>
      <dgm:t>
        <a:bodyPr/>
        <a:lstStyle/>
        <a:p>
          <a:endParaRPr lang="en-US"/>
        </a:p>
      </dgm:t>
    </dgm:pt>
    <dgm:pt modelId="{71430F6E-4A0A-D846-9939-64EADF7CEFA4}">
      <dgm:prSet phldrT="[Text]"/>
      <dgm:spPr>
        <a:solidFill>
          <a:srgbClr val="173C8C"/>
        </a:solidFill>
        <a:effectLst/>
      </dgm:spPr>
      <dgm:t>
        <a:bodyPr/>
        <a:lstStyle/>
        <a:p>
          <a:r>
            <a:rPr lang="en-US" b="1" dirty="0" smtClean="0">
              <a:effectLst>
                <a:outerShdw blurRad="38100" dist="38100" dir="2700000" algn="tl">
                  <a:srgbClr val="000000">
                    <a:alpha val="43137"/>
                  </a:srgbClr>
                </a:outerShdw>
              </a:effectLst>
            </a:rPr>
            <a:t>Data-Based Decision Making for Implementation Success</a:t>
          </a:r>
          <a:endParaRPr lang="en-US" b="1" dirty="0">
            <a:effectLst>
              <a:outerShdw blurRad="38100" dist="38100" dir="2700000" algn="tl">
                <a:srgbClr val="000000">
                  <a:alpha val="43137"/>
                </a:srgbClr>
              </a:outerShdw>
            </a:effectLst>
          </a:endParaRPr>
        </a:p>
      </dgm:t>
    </dgm:pt>
    <dgm:pt modelId="{080B1F28-924D-B245-B505-8E9B28764C72}" type="parTrans" cxnId="{ED2B5D4C-B148-7843-8151-9E7289A80720}">
      <dgm:prSet/>
      <dgm:spPr/>
      <dgm:t>
        <a:bodyPr/>
        <a:lstStyle/>
        <a:p>
          <a:endParaRPr lang="en-US"/>
        </a:p>
      </dgm:t>
    </dgm:pt>
    <dgm:pt modelId="{B4AE9F74-CF3B-634C-960F-80D299311B6A}" type="sibTrans" cxnId="{ED2B5D4C-B148-7843-8151-9E7289A80720}">
      <dgm:prSet/>
      <dgm:spPr/>
      <dgm:t>
        <a:bodyPr/>
        <a:lstStyle/>
        <a:p>
          <a:endParaRPr lang="en-US"/>
        </a:p>
      </dgm:t>
    </dgm:pt>
    <dgm:pt modelId="{408091CD-40EC-6F40-9A12-84FF8FB87B99}">
      <dgm:prSet custT="1"/>
      <dgm:spPr>
        <a:solidFill>
          <a:srgbClr val="173C8C"/>
        </a:solidFill>
        <a:effectLst/>
      </dgm:spPr>
      <dgm:t>
        <a:bodyPr/>
        <a:lstStyle/>
        <a:p>
          <a:r>
            <a:rPr lang="en-US" sz="2200" b="1" dirty="0" smtClean="0">
              <a:effectLst>
                <a:outerShdw blurRad="38100" dist="38100" dir="2700000" algn="tl">
                  <a:srgbClr val="000000">
                    <a:alpha val="43137"/>
                  </a:srgbClr>
                </a:outerShdw>
              </a:effectLst>
            </a:rPr>
            <a:t>Program Quality Data</a:t>
          </a:r>
          <a:endParaRPr lang="en-US" sz="2200" b="1" dirty="0">
            <a:effectLst>
              <a:outerShdw blurRad="38100" dist="38100" dir="2700000" algn="tl">
                <a:srgbClr val="000000">
                  <a:alpha val="43137"/>
                </a:srgbClr>
              </a:outerShdw>
            </a:effectLst>
          </a:endParaRPr>
        </a:p>
      </dgm:t>
    </dgm:pt>
    <dgm:pt modelId="{66B78E24-E3C5-B24A-BF0F-90781902117E}" type="parTrans" cxnId="{B2C2D3FB-2540-5A4F-A68F-9378A683E2F5}">
      <dgm:prSet/>
      <dgm:spPr/>
      <dgm:t>
        <a:bodyPr/>
        <a:lstStyle/>
        <a:p>
          <a:endParaRPr lang="en-US"/>
        </a:p>
      </dgm:t>
    </dgm:pt>
    <dgm:pt modelId="{AF220B65-6538-6943-AC91-1BE4E41675BC}" type="sibTrans" cxnId="{B2C2D3FB-2540-5A4F-A68F-9378A683E2F5}">
      <dgm:prSet/>
      <dgm:spPr>
        <a:solidFill>
          <a:srgbClr val="3366FF"/>
        </a:solidFill>
        <a:effectLst/>
      </dgm:spPr>
      <dgm:t>
        <a:bodyPr/>
        <a:lstStyle/>
        <a:p>
          <a:endParaRPr lang="en-US"/>
        </a:p>
      </dgm:t>
    </dgm:pt>
    <dgm:pt modelId="{2E6E36B9-B65C-8346-892F-BC2291F458D3}" type="pres">
      <dgm:prSet presAssocID="{BD2053CE-53B2-6041-9B62-A3AEAC45D8FD}" presName="Name0" presStyleCnt="0">
        <dgm:presLayoutVars>
          <dgm:dir/>
          <dgm:resizeHandles val="exact"/>
        </dgm:presLayoutVars>
      </dgm:prSet>
      <dgm:spPr/>
    </dgm:pt>
    <dgm:pt modelId="{975DDEAA-AC0D-8449-A619-BA82777C1C3A}" type="pres">
      <dgm:prSet presAssocID="{BD2053CE-53B2-6041-9B62-A3AEAC45D8FD}" presName="vNodes" presStyleCnt="0"/>
      <dgm:spPr/>
    </dgm:pt>
    <dgm:pt modelId="{F31C0FF8-BC72-CC49-B637-EECB34C22996}" type="pres">
      <dgm:prSet presAssocID="{408091CD-40EC-6F40-9A12-84FF8FB87B99}" presName="node" presStyleLbl="node1" presStyleIdx="0" presStyleCnt="3">
        <dgm:presLayoutVars>
          <dgm:bulletEnabled val="1"/>
        </dgm:presLayoutVars>
      </dgm:prSet>
      <dgm:spPr/>
      <dgm:t>
        <a:bodyPr/>
        <a:lstStyle/>
        <a:p>
          <a:endParaRPr lang="en-US"/>
        </a:p>
      </dgm:t>
    </dgm:pt>
    <dgm:pt modelId="{586E0244-E7C9-4F48-8C27-858918F1161B}" type="pres">
      <dgm:prSet presAssocID="{AF220B65-6538-6943-AC91-1BE4E41675BC}" presName="spacerT" presStyleCnt="0"/>
      <dgm:spPr/>
    </dgm:pt>
    <dgm:pt modelId="{0471B104-5BD9-0649-A77B-2BD862DB3D69}" type="pres">
      <dgm:prSet presAssocID="{AF220B65-6538-6943-AC91-1BE4E41675BC}" presName="sibTrans" presStyleLbl="sibTrans2D1" presStyleIdx="0" presStyleCnt="2"/>
      <dgm:spPr/>
      <dgm:t>
        <a:bodyPr/>
        <a:lstStyle/>
        <a:p>
          <a:endParaRPr lang="en-US"/>
        </a:p>
      </dgm:t>
    </dgm:pt>
    <dgm:pt modelId="{DD64EB43-83FC-324D-A689-C768B090B274}" type="pres">
      <dgm:prSet presAssocID="{AF220B65-6538-6943-AC91-1BE4E41675BC}" presName="spacerB" presStyleCnt="0"/>
      <dgm:spPr/>
    </dgm:pt>
    <dgm:pt modelId="{B69945A1-ABFD-A045-8EE9-43F6FDA4FA3E}" type="pres">
      <dgm:prSet presAssocID="{E33D2A94-CD3E-4940-8C3F-EAFA6AF56E35}" presName="node" presStyleLbl="node1" presStyleIdx="1" presStyleCnt="3">
        <dgm:presLayoutVars>
          <dgm:bulletEnabled val="1"/>
        </dgm:presLayoutVars>
      </dgm:prSet>
      <dgm:spPr/>
      <dgm:t>
        <a:bodyPr/>
        <a:lstStyle/>
        <a:p>
          <a:endParaRPr lang="en-US"/>
        </a:p>
      </dgm:t>
    </dgm:pt>
    <dgm:pt modelId="{047345CC-8A8D-CF49-B895-26ACE843549D}" type="pres">
      <dgm:prSet presAssocID="{BD2053CE-53B2-6041-9B62-A3AEAC45D8FD}" presName="sibTransLast" presStyleLbl="sibTrans2D1" presStyleIdx="1" presStyleCnt="2"/>
      <dgm:spPr/>
      <dgm:t>
        <a:bodyPr/>
        <a:lstStyle/>
        <a:p>
          <a:endParaRPr lang="en-US"/>
        </a:p>
      </dgm:t>
    </dgm:pt>
    <dgm:pt modelId="{B5B892F9-647B-AA49-98C5-8764A450473E}" type="pres">
      <dgm:prSet presAssocID="{BD2053CE-53B2-6041-9B62-A3AEAC45D8FD}" presName="connectorText" presStyleLbl="sibTrans2D1" presStyleIdx="1" presStyleCnt="2"/>
      <dgm:spPr/>
      <dgm:t>
        <a:bodyPr/>
        <a:lstStyle/>
        <a:p>
          <a:endParaRPr lang="en-US"/>
        </a:p>
      </dgm:t>
    </dgm:pt>
    <dgm:pt modelId="{0F4D1B32-BD25-1C4B-AAF3-ACF94C8EE1DA}" type="pres">
      <dgm:prSet presAssocID="{BD2053CE-53B2-6041-9B62-A3AEAC45D8FD}" presName="lastNode" presStyleLbl="node1" presStyleIdx="2" presStyleCnt="3">
        <dgm:presLayoutVars>
          <dgm:bulletEnabled val="1"/>
        </dgm:presLayoutVars>
      </dgm:prSet>
      <dgm:spPr/>
      <dgm:t>
        <a:bodyPr/>
        <a:lstStyle/>
        <a:p>
          <a:endParaRPr lang="en-US"/>
        </a:p>
      </dgm:t>
    </dgm:pt>
  </dgm:ptLst>
  <dgm:cxnLst>
    <dgm:cxn modelId="{75F73753-E4CA-C542-8700-C0A27566EFD3}" srcId="{BD2053CE-53B2-6041-9B62-A3AEAC45D8FD}" destId="{E33D2A94-CD3E-4940-8C3F-EAFA6AF56E35}" srcOrd="1" destOrd="0" parTransId="{DC163B27-A7B8-7C43-95EC-341487CF5A36}" sibTransId="{2FC5B16F-2B5E-A044-A958-F8CC39EF9100}"/>
    <dgm:cxn modelId="{09A24DBC-8F0E-40C9-9C7D-873AAAC5F32D}" type="presOf" srcId="{2FC5B16F-2B5E-A044-A958-F8CC39EF9100}" destId="{B5B892F9-647B-AA49-98C5-8764A450473E}" srcOrd="1" destOrd="0" presId="urn:microsoft.com/office/officeart/2005/8/layout/equation2"/>
    <dgm:cxn modelId="{ED2B5D4C-B148-7843-8151-9E7289A80720}" srcId="{BD2053CE-53B2-6041-9B62-A3AEAC45D8FD}" destId="{71430F6E-4A0A-D846-9939-64EADF7CEFA4}" srcOrd="2" destOrd="0" parTransId="{080B1F28-924D-B245-B505-8E9B28764C72}" sibTransId="{B4AE9F74-CF3B-634C-960F-80D299311B6A}"/>
    <dgm:cxn modelId="{D2ED6256-F538-4896-BB51-C345966BB61E}" type="presOf" srcId="{E33D2A94-CD3E-4940-8C3F-EAFA6AF56E35}" destId="{B69945A1-ABFD-A045-8EE9-43F6FDA4FA3E}" srcOrd="0" destOrd="0" presId="urn:microsoft.com/office/officeart/2005/8/layout/equation2"/>
    <dgm:cxn modelId="{B51A1DCA-00DC-4913-8074-20E845BB6B8A}" type="presOf" srcId="{408091CD-40EC-6F40-9A12-84FF8FB87B99}" destId="{F31C0FF8-BC72-CC49-B637-EECB34C22996}" srcOrd="0" destOrd="0" presId="urn:microsoft.com/office/officeart/2005/8/layout/equation2"/>
    <dgm:cxn modelId="{B2C2D3FB-2540-5A4F-A68F-9378A683E2F5}" srcId="{BD2053CE-53B2-6041-9B62-A3AEAC45D8FD}" destId="{408091CD-40EC-6F40-9A12-84FF8FB87B99}" srcOrd="0" destOrd="0" parTransId="{66B78E24-E3C5-B24A-BF0F-90781902117E}" sibTransId="{AF220B65-6538-6943-AC91-1BE4E41675BC}"/>
    <dgm:cxn modelId="{7703FC03-3765-47CC-8D39-11407EB62649}" type="presOf" srcId="{2FC5B16F-2B5E-A044-A958-F8CC39EF9100}" destId="{047345CC-8A8D-CF49-B895-26ACE843549D}" srcOrd="0" destOrd="0" presId="urn:microsoft.com/office/officeart/2005/8/layout/equation2"/>
    <dgm:cxn modelId="{F81D3C74-593A-4F63-BC34-5E70F614489B}" type="presOf" srcId="{AF220B65-6538-6943-AC91-1BE4E41675BC}" destId="{0471B104-5BD9-0649-A77B-2BD862DB3D69}" srcOrd="0" destOrd="0" presId="urn:microsoft.com/office/officeart/2005/8/layout/equation2"/>
    <dgm:cxn modelId="{2CD25BED-D59A-47A8-B88D-4AB6E61A3CC1}" type="presOf" srcId="{71430F6E-4A0A-D846-9939-64EADF7CEFA4}" destId="{0F4D1B32-BD25-1C4B-AAF3-ACF94C8EE1DA}" srcOrd="0" destOrd="0" presId="urn:microsoft.com/office/officeart/2005/8/layout/equation2"/>
    <dgm:cxn modelId="{5BA7C8C3-EF4C-451A-A0C6-82DA7034F3B0}" type="presOf" srcId="{BD2053CE-53B2-6041-9B62-A3AEAC45D8FD}" destId="{2E6E36B9-B65C-8346-892F-BC2291F458D3}" srcOrd="0" destOrd="0" presId="urn:microsoft.com/office/officeart/2005/8/layout/equation2"/>
    <dgm:cxn modelId="{23B3CDB8-AFC4-4F5C-BCF4-AF6FA21F568B}" type="presParOf" srcId="{2E6E36B9-B65C-8346-892F-BC2291F458D3}" destId="{975DDEAA-AC0D-8449-A619-BA82777C1C3A}" srcOrd="0" destOrd="0" presId="urn:microsoft.com/office/officeart/2005/8/layout/equation2"/>
    <dgm:cxn modelId="{F53CC6E5-9955-4761-9845-347AB96A7B0E}" type="presParOf" srcId="{975DDEAA-AC0D-8449-A619-BA82777C1C3A}" destId="{F31C0FF8-BC72-CC49-B637-EECB34C22996}" srcOrd="0" destOrd="0" presId="urn:microsoft.com/office/officeart/2005/8/layout/equation2"/>
    <dgm:cxn modelId="{1F71B579-2032-4522-9226-99F8DB674788}" type="presParOf" srcId="{975DDEAA-AC0D-8449-A619-BA82777C1C3A}" destId="{586E0244-E7C9-4F48-8C27-858918F1161B}" srcOrd="1" destOrd="0" presId="urn:microsoft.com/office/officeart/2005/8/layout/equation2"/>
    <dgm:cxn modelId="{0E64A662-5AB1-4FE3-AB5E-D3F0B2002473}" type="presParOf" srcId="{975DDEAA-AC0D-8449-A619-BA82777C1C3A}" destId="{0471B104-5BD9-0649-A77B-2BD862DB3D69}" srcOrd="2" destOrd="0" presId="urn:microsoft.com/office/officeart/2005/8/layout/equation2"/>
    <dgm:cxn modelId="{6D0B18A4-C994-4145-9045-BA329B0FCE03}" type="presParOf" srcId="{975DDEAA-AC0D-8449-A619-BA82777C1C3A}" destId="{DD64EB43-83FC-324D-A689-C768B090B274}" srcOrd="3" destOrd="0" presId="urn:microsoft.com/office/officeart/2005/8/layout/equation2"/>
    <dgm:cxn modelId="{973A562B-DA2B-41D5-9535-55FDA730CF26}" type="presParOf" srcId="{975DDEAA-AC0D-8449-A619-BA82777C1C3A}" destId="{B69945A1-ABFD-A045-8EE9-43F6FDA4FA3E}" srcOrd="4" destOrd="0" presId="urn:microsoft.com/office/officeart/2005/8/layout/equation2"/>
    <dgm:cxn modelId="{70E08209-AF69-4843-A7DF-00D5F405B584}" type="presParOf" srcId="{2E6E36B9-B65C-8346-892F-BC2291F458D3}" destId="{047345CC-8A8D-CF49-B895-26ACE843549D}" srcOrd="1" destOrd="0" presId="urn:microsoft.com/office/officeart/2005/8/layout/equation2"/>
    <dgm:cxn modelId="{9BDA9208-CBEB-4C1F-AC62-D05918757934}" type="presParOf" srcId="{047345CC-8A8D-CF49-B895-26ACE843549D}" destId="{B5B892F9-647B-AA49-98C5-8764A450473E}" srcOrd="0" destOrd="0" presId="urn:microsoft.com/office/officeart/2005/8/layout/equation2"/>
    <dgm:cxn modelId="{3A56933E-10D4-42D3-93F3-CE55E2961904}" type="presParOf" srcId="{2E6E36B9-B65C-8346-892F-BC2291F458D3}" destId="{0F4D1B32-BD25-1C4B-AAF3-ACF94C8EE1DA}" srcOrd="2" destOrd="0" presId="urn:microsoft.com/office/officeart/2005/8/layout/equation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1A2B9E-B71A-48BF-BF2A-95E015BAE148}" type="datetimeFigureOut">
              <a:rPr lang="en-US" smtClean="0"/>
              <a:t>3/24/2015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E29763-69E4-47AF-BF9F-48BEDB6C6D0E}" type="slidenum">
              <a:rPr lang="en-US" smtClean="0"/>
              <a:t>‹#›</a:t>
            </a:fld>
            <a:endParaRPr lang="en-US"/>
          </a:p>
        </p:txBody>
      </p:sp>
    </p:spTree>
    <p:extLst>
      <p:ext uri="{BB962C8B-B14F-4D97-AF65-F5344CB8AC3E}">
        <p14:creationId xmlns:p14="http://schemas.microsoft.com/office/powerpoint/2010/main" val="187022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225C6DB-D0AF-47CD-92ED-1EC555BE4653}" type="slidenum">
              <a:rPr lang="en-US" altLang="en-US" smtClean="0">
                <a:latin typeface="Times New Roman" panose="02020603050405020304" pitchFamily="18" charset="0"/>
                <a:cs typeface="Arial" panose="020B0604020202020204" pitchFamily="34" charset="0"/>
              </a:rPr>
              <a:pPr>
                <a:spcBef>
                  <a:spcPct val="0"/>
                </a:spcBef>
              </a:pPr>
              <a:t>3</a:t>
            </a:fld>
            <a:endParaRPr lang="en-US" altLang="en-US" smtClean="0">
              <a:latin typeface="Times New Roman" panose="02020603050405020304" pitchFamily="18" charset="0"/>
              <a:cs typeface="Arial" panose="020B0604020202020204" pitchFamily="34" charset="0"/>
            </a:endParaRPr>
          </a:p>
        </p:txBody>
      </p:sp>
      <p:sp>
        <p:nvSpPr>
          <p:cNvPr id="369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latin typeface="Times New Roman" panose="02020603050405020304" pitchFamily="18" charset="0"/>
                <a:ea typeface="ＭＳ Ｐゴシック" panose="020B0600070205080204" pitchFamily="34" charset="-128"/>
              </a:rPr>
              <a:t>Trainer Notes:</a:t>
            </a:r>
          </a:p>
          <a:p>
            <a:pPr eaLnBrk="1" hangingPunct="1">
              <a:spcBef>
                <a:spcPct val="0"/>
              </a:spcBef>
            </a:pPr>
            <a:r>
              <a:rPr lang="en-US" altLang="en-US" smtClean="0">
                <a:latin typeface="Times New Roman" panose="02020603050405020304" pitchFamily="18" charset="0"/>
                <a:ea typeface="ＭＳ Ｐゴシック" panose="020B0600070205080204" pitchFamily="34" charset="-128"/>
              </a:rPr>
              <a:t>Recall that Vision was one of the five important building blocks in complex change.  If we want effective change to occur, we need to know where we are headed.  We looked at examples of PBIS Kick-Offs earlier in the day to help give a vision of that end point, but what does full implementation of SWPBIS look like after the Kick-Off?  Here are some descriptors…</a:t>
            </a:r>
          </a:p>
          <a:p>
            <a:pPr eaLnBrk="1" hangingPunct="1">
              <a:spcBef>
                <a:spcPct val="0"/>
              </a:spcBef>
            </a:pPr>
            <a:endParaRPr lang="en-US" altLang="en-US" smtClean="0">
              <a:latin typeface="Times New Roman" panose="02020603050405020304" pitchFamily="18" charset="0"/>
              <a:ea typeface="ＭＳ Ｐゴシック" panose="020B0600070205080204" pitchFamily="34" charset="-128"/>
            </a:endParaRPr>
          </a:p>
          <a:p>
            <a:pPr eaLnBrk="1" hangingPunct="1">
              <a:spcBef>
                <a:spcPct val="0"/>
              </a:spcBef>
            </a:pPr>
            <a:r>
              <a:rPr lang="en-US" altLang="en-US" smtClean="0">
                <a:latin typeface="Times New Roman" panose="02020603050405020304" pitchFamily="18" charset="0"/>
                <a:ea typeface="ＭＳ Ｐゴシック" panose="020B0600070205080204" pitchFamily="34" charset="-128"/>
              </a:rPr>
              <a:t>If trainers have ever been part of doing a SET, you might be able to provide a quick example of random students being able to state the SW expectations.  Teams will learn about the positive to negative interactions during the training series.  Function based behavior support refers to thinking about why the behavior is occurring (what function or purpose is the student getting from it) and meeting the student</a:t>
            </a:r>
            <a:r>
              <a:rPr lang="ja-JP" altLang="en-US" smtClean="0">
                <a:latin typeface="Times New Roman" panose="02020603050405020304" pitchFamily="18" charset="0"/>
                <a:ea typeface="ＭＳ Ｐゴシック" panose="020B0600070205080204" pitchFamily="34" charset="-128"/>
              </a:rPr>
              <a:t>’</a:t>
            </a:r>
            <a:r>
              <a:rPr lang="en-US" altLang="ja-JP" smtClean="0">
                <a:latin typeface="Times New Roman" panose="02020603050405020304" pitchFamily="18" charset="0"/>
                <a:ea typeface="ＭＳ Ｐゴシック" panose="020B0600070205080204" pitchFamily="34" charset="-128"/>
              </a:rPr>
              <a:t>s need in a different, proactive manner.  Full Implementation as described on this slide is the end goal of this process.</a:t>
            </a:r>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5189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9DBD1E1-9812-B643-8284-39BEA4441038}" type="slidenum">
              <a:rPr lang="en-US" sz="1200">
                <a:latin typeface="Calibri" charset="0"/>
              </a:rPr>
              <a:pPr algn="r" eaLnBrk="1" hangingPunct="1"/>
              <a:t>13</a:t>
            </a:fld>
            <a:endParaRPr lang="en-US" sz="1200">
              <a:latin typeface="Calibri"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913158" y="4344025"/>
            <a:ext cx="5031685" cy="4114488"/>
          </a:xfrm>
          <a:solidFill>
            <a:srgbClr val="FFFFFF"/>
          </a:solidFill>
          <a:ln>
            <a:solidFill>
              <a:srgbClr val="000000"/>
            </a:solidFill>
          </a:ln>
        </p:spPr>
        <p:txBody>
          <a:bodyPr/>
          <a:lstStyle/>
          <a:p>
            <a:pPr defTabSz="456440" eaLnBrk="1" hangingPunct="1">
              <a:spcBef>
                <a:spcPct val="0"/>
              </a:spcBef>
            </a:pPr>
            <a:r>
              <a:rPr lang="en-US" sz="1400">
                <a:latin typeface="Times" charset="0"/>
                <a:ea typeface="ＭＳ Ｐゴシック" charset="0"/>
                <a:cs typeface="ＭＳ Ｐゴシック" charset="0"/>
              </a:rPr>
              <a:t/>
            </a:r>
            <a:br>
              <a:rPr lang="en-US" sz="1400">
                <a:latin typeface="Times" charset="0"/>
                <a:ea typeface="ＭＳ Ｐゴシック" charset="0"/>
                <a:cs typeface="ＭＳ Ｐゴシック" charset="0"/>
              </a:rPr>
            </a:br>
            <a:endParaRPr lang="en-US" sz="1400">
              <a:latin typeface="Times" charset="0"/>
              <a:ea typeface="ＭＳ Ｐゴシック" charset="0"/>
              <a:cs typeface="ＭＳ Ｐゴシック" charset="0"/>
            </a:endParaRPr>
          </a:p>
          <a:p>
            <a:pPr defTabSz="456440" eaLnBrk="1" hangingPunct="1">
              <a:spcBef>
                <a:spcPct val="0"/>
              </a:spcBef>
            </a:pPr>
            <a:endParaRPr lang="en-US" sz="1400">
              <a:latin typeface="Times" charset="0"/>
              <a:ea typeface="ＭＳ Ｐゴシック" charset="0"/>
              <a:cs typeface="ＭＳ Ｐゴシック" charset="0"/>
            </a:endParaRPr>
          </a:p>
        </p:txBody>
      </p:sp>
    </p:spTree>
    <p:extLst>
      <p:ext uri="{BB962C8B-B14F-4D97-AF65-F5344CB8AC3E}">
        <p14:creationId xmlns:p14="http://schemas.microsoft.com/office/powerpoint/2010/main" val="946796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71D883D-EBD1-C047-933C-917786F12FA0}" type="slidenum">
              <a:rPr lang="en-US" sz="1200">
                <a:latin typeface="Calibri" charset="0"/>
              </a:rPr>
              <a:pPr algn="r" eaLnBrk="1" hangingPunct="1"/>
              <a:t>14</a:t>
            </a:fld>
            <a:endParaRPr lang="en-US" sz="1200">
              <a:latin typeface="Calibri" charset="0"/>
            </a:endParaRPr>
          </a:p>
        </p:txBody>
      </p:sp>
      <p:sp>
        <p:nvSpPr>
          <p:cNvPr id="114691" name="Rectangle 1026"/>
          <p:cNvSpPr>
            <a:spLocks noGrp="1" noRot="1" noChangeAspect="1" noChangeArrowheads="1" noTextEdit="1"/>
          </p:cNvSpPr>
          <p:nvPr>
            <p:ph type="sldImg"/>
          </p:nvPr>
        </p:nvSpPr>
        <p:spPr>
          <a:solidFill>
            <a:srgbClr val="FFFFFF"/>
          </a:solidFill>
          <a:ln/>
        </p:spPr>
      </p:sp>
      <p:sp>
        <p:nvSpPr>
          <p:cNvPr id="114692" name="Rectangle 1027"/>
          <p:cNvSpPr>
            <a:spLocks noGrp="1" noChangeArrowheads="1"/>
          </p:cNvSpPr>
          <p:nvPr>
            <p:ph type="body" idx="1"/>
          </p:nvPr>
        </p:nvSpPr>
        <p:spPr>
          <a:xfrm>
            <a:off x="686421" y="4344025"/>
            <a:ext cx="5485158" cy="4114488"/>
          </a:xfrm>
          <a:solidFill>
            <a:srgbClr val="FFFFFF"/>
          </a:solidFill>
          <a:ln>
            <a:solidFill>
              <a:srgbClr val="000000"/>
            </a:solidFill>
          </a:ln>
          <a:extLst>
            <a:ext uri="{FAA26D3D-D897-4be2-8F04-BA451C77F1D7}">
              <ma14:placeholderFlag xmlns="" xmlns:ma14="http://schemas.microsoft.com/office/mac/drawingml/2011/main" val="1"/>
            </a:ext>
          </a:extLst>
        </p:spPr>
        <p:txBody>
          <a:bodyPr lIns="89725" tIns="44862" rIns="89725" bIns="44862"/>
          <a:lstStyle/>
          <a:p>
            <a:pPr defTabSz="456440"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05548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ea typeface="ＭＳ Ｐゴシック" panose="020B0600070205080204" pitchFamily="34" charset="-128"/>
              </a:rPr>
              <a:t>Trainer Notes:</a:t>
            </a:r>
          </a:p>
          <a:p>
            <a:r>
              <a:rPr lang="en-US" altLang="en-US" smtClean="0">
                <a:ea typeface="ＭＳ Ｐゴシック" panose="020B0600070205080204" pitchFamily="34" charset="-128"/>
              </a:rPr>
              <a:t>Teaching behavioral expectations isn</a:t>
            </a:r>
            <a:r>
              <a:rPr lang="ja-JP" altLang="en-US" smtClean="0">
                <a:ea typeface="ＭＳ Ｐゴシック" panose="020B0600070205080204" pitchFamily="34" charset="-128"/>
              </a:rPr>
              <a:t>’</a:t>
            </a:r>
            <a:r>
              <a:rPr lang="en-US" altLang="ja-JP" smtClean="0">
                <a:ea typeface="ＭＳ Ｐゴシック" panose="020B0600070205080204" pitchFamily="34" charset="-128"/>
              </a:rPr>
              <a:t>t a one-shot experience.  Teaching the behavior expectations is an ongoing process that begins with defining expected behavior simply, modeling and practicing, monitoring and acknowledging behavior, and making necessary adjustments to the teaching.</a:t>
            </a:r>
            <a:endParaRPr lang="en-US" altLang="en-US" smtClean="0">
              <a:ea typeface="ＭＳ Ｐゴシック" panose="020B0600070205080204" pitchFamily="34" charset="-128"/>
            </a:endParaRPr>
          </a:p>
        </p:txBody>
      </p:sp>
      <p:sp>
        <p:nvSpPr>
          <p:cNvPr id="386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F039B21-21AA-435A-BC8F-FDBAE7C1ADB9}"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3831748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1B57421-669D-B641-A3A8-40FFD364BC08}" type="slidenum">
              <a:rPr lang="en-US" sz="1200">
                <a:latin typeface="Calibri" charset="0"/>
              </a:rPr>
              <a:pPr algn="r" eaLnBrk="1" hangingPunct="1"/>
              <a:t>17</a:t>
            </a:fld>
            <a:endParaRPr lang="en-US" sz="1200">
              <a:latin typeface="Calibri" charset="0"/>
            </a:endParaRPr>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xfrm>
            <a:off x="913158" y="4344025"/>
            <a:ext cx="5031685" cy="4114488"/>
          </a:xfrm>
          <a:solidFill>
            <a:srgbClr val="FFFFFF"/>
          </a:solidFill>
          <a:ln>
            <a:solidFill>
              <a:srgbClr val="000000"/>
            </a:solidFill>
          </a:ln>
        </p:spPr>
        <p:txBody>
          <a:bodyPr/>
          <a:lstStyle/>
          <a:p>
            <a:pPr defTabSz="456440" eaLnBrk="1" hangingPunct="1">
              <a:spcBef>
                <a:spcPct val="0"/>
              </a:spcBef>
            </a:pPr>
            <a:r>
              <a:rPr lang="en-US" sz="1400">
                <a:latin typeface="Times" charset="0"/>
                <a:ea typeface="ＭＳ Ｐゴシック" charset="0"/>
                <a:cs typeface="ＭＳ Ｐゴシック" charset="0"/>
              </a:rPr>
              <a:t/>
            </a:r>
            <a:br>
              <a:rPr lang="en-US" sz="1400">
                <a:latin typeface="Times" charset="0"/>
                <a:ea typeface="ＭＳ Ｐゴシック" charset="0"/>
                <a:cs typeface="ＭＳ Ｐゴシック" charset="0"/>
              </a:rPr>
            </a:br>
            <a:endParaRPr lang="en-US" sz="1400">
              <a:latin typeface="Times" charset="0"/>
              <a:ea typeface="ＭＳ Ｐゴシック" charset="0"/>
              <a:cs typeface="ＭＳ Ｐゴシック" charset="0"/>
            </a:endParaRPr>
          </a:p>
          <a:p>
            <a:pPr defTabSz="456440" eaLnBrk="1" hangingPunct="1">
              <a:spcBef>
                <a:spcPct val="0"/>
              </a:spcBef>
            </a:pPr>
            <a:endParaRPr lang="en-US" sz="1400">
              <a:latin typeface="Times" charset="0"/>
              <a:ea typeface="ＭＳ Ｐゴシック" charset="0"/>
              <a:cs typeface="ＭＳ Ｐゴシック" charset="0"/>
            </a:endParaRPr>
          </a:p>
        </p:txBody>
      </p:sp>
    </p:spTree>
    <p:extLst>
      <p:ext uri="{BB962C8B-B14F-4D97-AF65-F5344CB8AC3E}">
        <p14:creationId xmlns:p14="http://schemas.microsoft.com/office/powerpoint/2010/main" val="4037335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7E69473-2ECC-3B40-BC0E-B48DAFE2880A}" type="slidenum">
              <a:rPr lang="en-US" sz="1200">
                <a:latin typeface="Calibri" charset="0"/>
              </a:rPr>
              <a:pPr algn="r" eaLnBrk="1" hangingPunct="1"/>
              <a:t>18</a:t>
            </a:fld>
            <a:endParaRPr lang="en-US" sz="1200">
              <a:latin typeface="Calibri"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686421" y="4344025"/>
            <a:ext cx="5485158"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456440" eaLnBrk="1" hangingPunct="1">
              <a:spcBef>
                <a:spcPct val="0"/>
              </a:spcBef>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5725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8CA9D98-7BF4-814A-BCA7-D9A6621FA256}" type="slidenum">
              <a:rPr lang="en-US" sz="1200">
                <a:latin typeface="Calibri" charset="0"/>
              </a:rPr>
              <a:pPr algn="r" eaLnBrk="1" hangingPunct="1"/>
              <a:t>19</a:t>
            </a:fld>
            <a:endParaRPr lang="en-US" sz="1200">
              <a:latin typeface="Calibri"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686421" y="4344025"/>
            <a:ext cx="5485158"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456440" eaLnBrk="1" hangingPunct="1">
              <a:spcBef>
                <a:spcPct val="0"/>
              </a:spcBef>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8911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658C08C9-2275-9045-B559-3D67CE3A6F7A}" type="slidenum">
              <a:rPr lang="en-US" sz="1200">
                <a:latin typeface="Calibri" charset="0"/>
              </a:rPr>
              <a:pPr algn="r" eaLnBrk="1" hangingPunct="1"/>
              <a:t>20</a:t>
            </a:fld>
            <a:endParaRPr lang="en-US" sz="1200">
              <a:latin typeface="Calibri"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xfrm>
            <a:off x="913158" y="4344025"/>
            <a:ext cx="5031685" cy="4114488"/>
          </a:xfrm>
          <a:solidFill>
            <a:srgbClr val="FFFFFF"/>
          </a:solidFill>
          <a:ln>
            <a:solidFill>
              <a:srgbClr val="000000"/>
            </a:solidFill>
          </a:ln>
        </p:spPr>
        <p:txBody>
          <a:bodyPr/>
          <a:lstStyle/>
          <a:p>
            <a:pPr defTabSz="456440" eaLnBrk="1" hangingPunct="1">
              <a:spcBef>
                <a:spcPct val="0"/>
              </a:spcBef>
            </a:pPr>
            <a:r>
              <a:rPr lang="en-US" sz="1400">
                <a:latin typeface="Times" charset="0"/>
                <a:ea typeface="ＭＳ Ｐゴシック" charset="0"/>
                <a:cs typeface="ＭＳ Ｐゴシック" charset="0"/>
              </a:rPr>
              <a:t/>
            </a:r>
            <a:br>
              <a:rPr lang="en-US" sz="1400">
                <a:latin typeface="Times" charset="0"/>
                <a:ea typeface="ＭＳ Ｐゴシック" charset="0"/>
                <a:cs typeface="ＭＳ Ｐゴシック" charset="0"/>
              </a:rPr>
            </a:br>
            <a:endParaRPr lang="en-US" sz="1400">
              <a:latin typeface="Times" charset="0"/>
              <a:ea typeface="ＭＳ Ｐゴシック" charset="0"/>
              <a:cs typeface="ＭＳ Ｐゴシック" charset="0"/>
            </a:endParaRPr>
          </a:p>
          <a:p>
            <a:pPr defTabSz="456440" eaLnBrk="1" hangingPunct="1">
              <a:spcBef>
                <a:spcPct val="0"/>
              </a:spcBef>
            </a:pPr>
            <a:endParaRPr lang="en-US" sz="1400">
              <a:latin typeface="Times" charset="0"/>
              <a:ea typeface="ＭＳ Ｐゴシック" charset="0"/>
              <a:cs typeface="ＭＳ Ｐゴシック" charset="0"/>
            </a:endParaRPr>
          </a:p>
        </p:txBody>
      </p:sp>
    </p:spTree>
    <p:extLst>
      <p:ext uri="{BB962C8B-B14F-4D97-AF65-F5344CB8AC3E}">
        <p14:creationId xmlns:p14="http://schemas.microsoft.com/office/powerpoint/2010/main" val="2199821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80CF508-CD46-354B-A110-08674F78901A}" type="slidenum">
              <a:rPr lang="en-US" sz="1200">
                <a:latin typeface="Calibri" charset="0"/>
              </a:rPr>
              <a:pPr algn="r" eaLnBrk="1" hangingPunct="1"/>
              <a:t>21</a:t>
            </a:fld>
            <a:endParaRPr lang="en-US" sz="1200">
              <a:latin typeface="Calibri" charset="0"/>
            </a:endParaRPr>
          </a:p>
        </p:txBody>
      </p:sp>
      <p:sp>
        <p:nvSpPr>
          <p:cNvPr id="139267" name="Rectangle 1026"/>
          <p:cNvSpPr>
            <a:spLocks noGrp="1" noRot="1" noChangeAspect="1" noChangeArrowheads="1" noTextEdit="1"/>
          </p:cNvSpPr>
          <p:nvPr>
            <p:ph type="sldImg"/>
          </p:nvPr>
        </p:nvSpPr>
        <p:spPr>
          <a:solidFill>
            <a:srgbClr val="FFFFFF"/>
          </a:solidFill>
          <a:ln/>
        </p:spPr>
      </p:sp>
      <p:sp>
        <p:nvSpPr>
          <p:cNvPr id="139268" name="Rectangle 1027"/>
          <p:cNvSpPr>
            <a:spLocks noGrp="1" noChangeArrowheads="1"/>
          </p:cNvSpPr>
          <p:nvPr>
            <p:ph type="body" idx="1"/>
          </p:nvPr>
        </p:nvSpPr>
        <p:spPr>
          <a:xfrm>
            <a:off x="686421" y="4344025"/>
            <a:ext cx="5485158" cy="4114488"/>
          </a:xfrm>
          <a:solidFill>
            <a:srgbClr val="FFFFFF"/>
          </a:solidFill>
          <a:ln>
            <a:solidFill>
              <a:srgbClr val="000000"/>
            </a:solidFill>
          </a:ln>
          <a:extLst>
            <a:ext uri="{FAA26D3D-D897-4be2-8F04-BA451C77F1D7}">
              <ma14:placeholderFlag xmlns="" xmlns:ma14="http://schemas.microsoft.com/office/mac/drawingml/2011/main" val="1"/>
            </a:ext>
          </a:extLst>
        </p:spPr>
        <p:txBody>
          <a:bodyPr lIns="91430" tIns="45716" rIns="91430" bIns="45716"/>
          <a:lstStyle/>
          <a:p>
            <a:pPr defTabSz="456440" eaLnBrk="1" hangingPunct="1">
              <a:spcBef>
                <a:spcPct val="0"/>
              </a:spcBef>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97111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588B1EE-07E5-6D47-80F2-962E6D876F05}" type="slidenum">
              <a:rPr lang="en-US" sz="1200">
                <a:latin typeface="Calibri" charset="0"/>
              </a:rPr>
              <a:pPr algn="r" eaLnBrk="1" hangingPunct="1"/>
              <a:t>22</a:t>
            </a:fld>
            <a:endParaRPr lang="en-US" sz="1200">
              <a:latin typeface="Calibri" charset="0"/>
            </a:endParaRPr>
          </a:p>
        </p:txBody>
      </p:sp>
      <p:sp>
        <p:nvSpPr>
          <p:cNvPr id="137219" name="Rectangle 1026"/>
          <p:cNvSpPr>
            <a:spLocks noGrp="1" noRot="1" noChangeAspect="1" noChangeArrowheads="1" noTextEdit="1"/>
          </p:cNvSpPr>
          <p:nvPr>
            <p:ph type="sldImg"/>
          </p:nvPr>
        </p:nvSpPr>
        <p:spPr>
          <a:solidFill>
            <a:srgbClr val="FFFFFF"/>
          </a:solidFill>
          <a:ln/>
        </p:spPr>
      </p:sp>
      <p:sp>
        <p:nvSpPr>
          <p:cNvPr id="137220" name="Rectangle 1027"/>
          <p:cNvSpPr>
            <a:spLocks noGrp="1" noChangeArrowheads="1"/>
          </p:cNvSpPr>
          <p:nvPr>
            <p:ph type="body" idx="1"/>
          </p:nvPr>
        </p:nvSpPr>
        <p:spPr>
          <a:xfrm>
            <a:off x="686421" y="4344025"/>
            <a:ext cx="5485158" cy="4114488"/>
          </a:xfrm>
          <a:solidFill>
            <a:srgbClr val="FFFFFF"/>
          </a:solidFill>
          <a:ln>
            <a:solidFill>
              <a:srgbClr val="000000"/>
            </a:solidFill>
          </a:ln>
        </p:spPr>
        <p:txBody>
          <a:bodyPr lIns="91430" tIns="45716" rIns="91430" bIns="45716"/>
          <a:lstStyle/>
          <a:p>
            <a:pPr defTabSz="456440" eaLnBrk="1" hangingPunct="1">
              <a:spcBef>
                <a:spcPct val="0"/>
              </a:spcBef>
            </a:pPr>
            <a:r>
              <a:rPr lang="en-US">
                <a:latin typeface="Times New Roman" charset="0"/>
                <a:ea typeface="ＭＳ Ｐゴシック" charset="0"/>
                <a:cs typeface="ＭＳ Ｐゴシック" charset="0"/>
              </a:rPr>
              <a:t>Acknowledgements given for specific behaviors</a:t>
            </a:r>
          </a:p>
          <a:p>
            <a:pPr defTabSz="456440" eaLnBrk="1" hangingPunct="1">
              <a:spcBef>
                <a:spcPct val="0"/>
              </a:spcBef>
            </a:pPr>
            <a:endParaRPr lang="en-US">
              <a:latin typeface="Times New Roman" charset="0"/>
              <a:ea typeface="ＭＳ Ｐゴシック" charset="0"/>
              <a:cs typeface="ＭＳ Ｐゴシック" charset="0"/>
            </a:endParaRPr>
          </a:p>
          <a:p>
            <a:pPr defTabSz="456440" eaLnBrk="1" hangingPunct="1">
              <a:spcBef>
                <a:spcPct val="0"/>
              </a:spcBef>
            </a:pPr>
            <a:r>
              <a:rPr lang="en-US">
                <a:latin typeface="Times New Roman" charset="0"/>
                <a:ea typeface="ＭＳ Ｐゴシック" charset="0"/>
                <a:cs typeface="ＭＳ Ｐゴシック" charset="0"/>
              </a:rPr>
              <a:t>Teacher wanted to acknowledge student and gave ticket for student wearing purple so gave ticket (we are not trying to increase wearing of purple) </a:t>
            </a:r>
          </a:p>
        </p:txBody>
      </p:sp>
    </p:spTree>
    <p:extLst>
      <p:ext uri="{BB962C8B-B14F-4D97-AF65-F5344CB8AC3E}">
        <p14:creationId xmlns:p14="http://schemas.microsoft.com/office/powerpoint/2010/main" val="3593305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A5E3611-3404-0345-94FD-50EE2CA1ED79}" type="slidenum">
              <a:rPr lang="en-US" sz="1200">
                <a:latin typeface="Calibri" charset="0"/>
              </a:rPr>
              <a:pPr algn="r" eaLnBrk="1" hangingPunct="1"/>
              <a:t>23</a:t>
            </a:fld>
            <a:endParaRPr lang="en-US" sz="1200">
              <a:latin typeface="Calibri" charset="0"/>
            </a:endParaRPr>
          </a:p>
        </p:txBody>
      </p:sp>
      <p:sp>
        <p:nvSpPr>
          <p:cNvPr id="138243" name="Rectangle 1026"/>
          <p:cNvSpPr>
            <a:spLocks noGrp="1" noRot="1" noChangeAspect="1" noChangeArrowheads="1" noTextEdit="1"/>
          </p:cNvSpPr>
          <p:nvPr>
            <p:ph type="sldImg"/>
          </p:nvPr>
        </p:nvSpPr>
        <p:spPr>
          <a:solidFill>
            <a:srgbClr val="FFFFFF"/>
          </a:solidFill>
          <a:ln/>
        </p:spPr>
      </p:sp>
      <p:sp>
        <p:nvSpPr>
          <p:cNvPr id="138244" name="Rectangle 1027"/>
          <p:cNvSpPr>
            <a:spLocks noGrp="1" noChangeArrowheads="1"/>
          </p:cNvSpPr>
          <p:nvPr>
            <p:ph type="body" idx="1"/>
          </p:nvPr>
        </p:nvSpPr>
        <p:spPr>
          <a:xfrm>
            <a:off x="686421" y="4344025"/>
            <a:ext cx="5485158" cy="41144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56440" eaLnBrk="1" hangingPunct="1">
              <a:spcBef>
                <a:spcPct val="0"/>
              </a:spcBef>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584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E09165B-18C6-3C45-B1D9-0BACEFB8B289}" type="slidenum">
              <a:rPr lang="en-US" sz="1200">
                <a:latin typeface="Calibri" charset="0"/>
              </a:rPr>
              <a:pPr algn="r" eaLnBrk="1" hangingPunct="1"/>
              <a:t>5</a:t>
            </a:fld>
            <a:endParaRPr lang="en-US" sz="1200">
              <a:latin typeface="Calibri" charset="0"/>
            </a:endParaRPr>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defTabSz="456440" eaLnBrk="1" hangingPunct="1">
              <a:spcBef>
                <a:spcPct val="0"/>
              </a:spcBef>
            </a:pPr>
            <a:r>
              <a:rPr lang="en-US">
                <a:latin typeface="Times" charset="0"/>
                <a:ea typeface="ＭＳ Ｐゴシック" charset="0"/>
                <a:cs typeface="ＭＳ Ｐゴシック" charset="0"/>
              </a:rPr>
              <a:t>So, what does it look like for a school building who chooses to participate with MiBLSi? In the area of behavior, the big ideas are based on the work from the national center for behavior interventions and supports. These ideas connect to building practices. First, school staffs  decide on 3-5 positively stated rules, and then objectively define what those rules look like across schools settings. Next, the appropriate behavior is taught explicitly in each setting, and it is monitored by all staff. Appropriate behavior is encouraged through additional teaching when necessary and a system of positive acknowledgement for students. Finally, staffs develop a continuum of responses for correcting inappropriate behavior. They collect ongoing information regarding their level of implementation and impact on student behavior.   </a:t>
            </a:r>
          </a:p>
          <a:p>
            <a:pPr defTabSz="456440" eaLnBrk="1" hangingPunct="1">
              <a:spcBef>
                <a:spcPct val="0"/>
              </a:spcBef>
            </a:pPr>
            <a:endParaRPr lang="en-US">
              <a:latin typeface="Times" charset="0"/>
              <a:ea typeface="ＭＳ Ｐゴシック" charset="0"/>
              <a:cs typeface="ＭＳ Ｐゴシック" charset="0"/>
            </a:endParaRPr>
          </a:p>
          <a:p>
            <a:pPr defTabSz="456440" eaLnBrk="1" hangingPunct="1">
              <a:spcBef>
                <a:spcPct val="0"/>
              </a:spcBef>
            </a:pPr>
            <a:r>
              <a:rPr lang="en-US">
                <a:latin typeface="Times" charset="0"/>
                <a:ea typeface="ＭＳ Ｐゴシック" charset="0"/>
                <a:cs typeface="ＭＳ Ｐゴシック" charset="0"/>
              </a:rPr>
              <a:t>We will talk about correcting inappropriate behavior in January during PBS Day 3. That day will also include classroom management. </a:t>
            </a:r>
          </a:p>
        </p:txBody>
      </p:sp>
    </p:spTree>
    <p:extLst>
      <p:ext uri="{BB962C8B-B14F-4D97-AF65-F5344CB8AC3E}">
        <p14:creationId xmlns:p14="http://schemas.microsoft.com/office/powerpoint/2010/main" val="4252053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F4095C3-6B11-B34A-B439-1EB1358EFB74}" type="slidenum">
              <a:rPr lang="en-US" sz="1200">
                <a:latin typeface="Calibri" charset="0"/>
              </a:rPr>
              <a:pPr algn="r" eaLnBrk="1" hangingPunct="1"/>
              <a:t>24</a:t>
            </a:fld>
            <a:endParaRPr lang="en-US" sz="1200">
              <a:latin typeface="Calibri" charset="0"/>
            </a:endParaRPr>
          </a:p>
        </p:txBody>
      </p:sp>
      <p:sp>
        <p:nvSpPr>
          <p:cNvPr id="142339" name="Rectangle 1026"/>
          <p:cNvSpPr>
            <a:spLocks noGrp="1" noRot="1" noChangeAspect="1" noChangeArrowheads="1" noTextEdit="1"/>
          </p:cNvSpPr>
          <p:nvPr>
            <p:ph type="sldImg"/>
          </p:nvPr>
        </p:nvSpPr>
        <p:spPr>
          <a:solidFill>
            <a:srgbClr val="FFFFFF"/>
          </a:solidFill>
          <a:ln/>
        </p:spPr>
      </p:sp>
      <p:sp>
        <p:nvSpPr>
          <p:cNvPr id="142340" name="Rectangle 1027"/>
          <p:cNvSpPr>
            <a:spLocks noGrp="1" noChangeArrowheads="1"/>
          </p:cNvSpPr>
          <p:nvPr>
            <p:ph type="body" idx="1"/>
          </p:nvPr>
        </p:nvSpPr>
        <p:spPr>
          <a:xfrm>
            <a:off x="686421" y="4344025"/>
            <a:ext cx="5485158" cy="4114488"/>
          </a:xfrm>
          <a:solidFill>
            <a:srgbClr val="FFFFFF"/>
          </a:solidFill>
          <a:ln>
            <a:solidFill>
              <a:srgbClr val="000000"/>
            </a:solidFill>
          </a:ln>
        </p:spPr>
        <p:txBody>
          <a:bodyPr lIns="91430" tIns="45716" rIns="91430" bIns="45716"/>
          <a:lstStyle/>
          <a:p>
            <a:pPr defTabSz="456440" eaLnBrk="1" hangingPunct="1">
              <a:spcBef>
                <a:spcPct val="0"/>
              </a:spcBef>
            </a:pPr>
            <a:r>
              <a:rPr lang="en-US">
                <a:latin typeface="Times New Roman" charset="0"/>
                <a:ea typeface="ＭＳ Ｐゴシック" charset="0"/>
                <a:cs typeface="ＭＳ Ｐゴシック" charset="0"/>
              </a:rPr>
              <a:t>Refer to our posters</a:t>
            </a:r>
          </a:p>
        </p:txBody>
      </p:sp>
    </p:spTree>
    <p:extLst>
      <p:ext uri="{BB962C8B-B14F-4D97-AF65-F5344CB8AC3E}">
        <p14:creationId xmlns:p14="http://schemas.microsoft.com/office/powerpoint/2010/main" val="2282909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0D81AD8-7494-1C44-BF97-0DE29BD5B1CF}" type="slidenum">
              <a:rPr lang="en-US" sz="1200">
                <a:latin typeface="Calibri" charset="0"/>
              </a:rPr>
              <a:pPr algn="r" eaLnBrk="1" hangingPunct="1"/>
              <a:t>25</a:t>
            </a:fld>
            <a:endParaRPr lang="en-US" sz="1200">
              <a:latin typeface="Calibri"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xfrm>
            <a:off x="686421" y="4344025"/>
            <a:ext cx="5485158" cy="4114488"/>
          </a:xfrm>
          <a:solidFill>
            <a:srgbClr val="FFFFFF"/>
          </a:solidFill>
          <a:ln>
            <a:solidFill>
              <a:srgbClr val="000000"/>
            </a:solidFill>
          </a:ln>
          <a:extLst>
            <a:ext uri="{FAA26D3D-D897-4be2-8F04-BA451C77F1D7}">
              <ma14:placeholderFlag xmlns="" xmlns:ma14="http://schemas.microsoft.com/office/mac/drawingml/2011/main" val="1"/>
            </a:ext>
          </a:extLst>
        </p:spPr>
        <p:txBody>
          <a:bodyPr lIns="91430" tIns="45716" rIns="91430" bIns="45716"/>
          <a:lstStyle/>
          <a:p>
            <a:pPr defTabSz="456440" eaLnBrk="1" hangingPunct="1">
              <a:spcBef>
                <a:spcPct val="0"/>
              </a:spcBef>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757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195B4B3E-DD3C-1145-9588-42298438BE3E}" type="slidenum">
              <a:rPr lang="en-US" sz="1200">
                <a:latin typeface="Times" charset="0"/>
              </a:rPr>
              <a:pPr algn="r"/>
              <a:t>26</a:t>
            </a:fld>
            <a:endParaRPr lang="en-US" sz="1200">
              <a:latin typeface="Times"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10:30-12:00</a:t>
            </a:r>
          </a:p>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559856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Trainer Notes:</a:t>
            </a:r>
          </a:p>
          <a:p>
            <a:r>
              <a:rPr lang="en-US" altLang="en-US" smtClean="0"/>
              <a:t>Let’s start talking about what to do in response to misbehavior.  The big idea is teaching, reteaching, and pratice.</a:t>
            </a:r>
          </a:p>
        </p:txBody>
      </p:sp>
      <p:sp>
        <p:nvSpPr>
          <p:cNvPr id="2" name="Date Placeholder 1"/>
          <p:cNvSpPr>
            <a:spLocks noGrp="1"/>
          </p:cNvSpPr>
          <p:nvPr>
            <p:ph type="dt" sz="quarter" idx="1"/>
          </p:nvPr>
        </p:nvSpPr>
        <p:spPr/>
        <p:txBody>
          <a:bodyPr/>
          <a:lstStyle/>
          <a:p>
            <a:pPr>
              <a:defRPr/>
            </a:pPr>
            <a:r>
              <a:rPr lang="en-US"/>
              <a:t>4/24/2014</a:t>
            </a:r>
          </a:p>
        </p:txBody>
      </p:sp>
    </p:spTree>
    <p:extLst>
      <p:ext uri="{BB962C8B-B14F-4D97-AF65-F5344CB8AC3E}">
        <p14:creationId xmlns:p14="http://schemas.microsoft.com/office/powerpoint/2010/main" val="2951545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CE455716-A907-1E45-B7CA-6D9B5C4136C8}" type="slidenum">
              <a:rPr lang="en-US" sz="1200">
                <a:latin typeface="Times" charset="0"/>
              </a:rPr>
              <a:pPr algn="r"/>
              <a:t>28</a:t>
            </a:fld>
            <a:endParaRPr lang="en-US" sz="1200">
              <a:latin typeface="Times"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This slide is important to explain before launching into the details about consequences. It helps to put this section into the larger context of what they have already learned.</a:t>
            </a:r>
          </a:p>
        </p:txBody>
      </p:sp>
    </p:spTree>
    <p:extLst>
      <p:ext uri="{BB962C8B-B14F-4D97-AF65-F5344CB8AC3E}">
        <p14:creationId xmlns:p14="http://schemas.microsoft.com/office/powerpoint/2010/main" val="963418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Trainer Notes:</a:t>
            </a:r>
          </a:p>
          <a:p>
            <a:r>
              <a:rPr lang="en-US" altLang="en-US" smtClean="0"/>
              <a:t>To keep our own emotions at bay and to create consistency in our responses to behavior across staff, locations in the building, and even to prevent student bias, we have to set up a system for responding to behaviors.  Here are 6 steps in doing that.  We are going to start with the first two steps.</a:t>
            </a:r>
          </a:p>
        </p:txBody>
      </p:sp>
      <p:sp>
        <p:nvSpPr>
          <p:cNvPr id="2" name="Date Placeholder 1"/>
          <p:cNvSpPr>
            <a:spLocks noGrp="1"/>
          </p:cNvSpPr>
          <p:nvPr>
            <p:ph type="dt" sz="quarter" idx="1"/>
          </p:nvPr>
        </p:nvSpPr>
        <p:spPr/>
        <p:txBody>
          <a:bodyPr/>
          <a:lstStyle/>
          <a:p>
            <a:pPr>
              <a:defRPr/>
            </a:pPr>
            <a:r>
              <a:rPr lang="en-US"/>
              <a:t>4/24/2014</a:t>
            </a:r>
          </a:p>
        </p:txBody>
      </p:sp>
    </p:spTree>
    <p:extLst>
      <p:ext uri="{BB962C8B-B14F-4D97-AF65-F5344CB8AC3E}">
        <p14:creationId xmlns:p14="http://schemas.microsoft.com/office/powerpoint/2010/main" val="1292313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Trainer Notes:</a:t>
            </a:r>
          </a:p>
          <a:p>
            <a:pPr eaLnBrk="1" hangingPunct="1"/>
            <a:r>
              <a:rPr lang="en-US" altLang="en-US" smtClean="0"/>
              <a:t>Here is an example flowchart (this is in the workbook) that illustrates the staff process for defining major vs. minor &amp; staff vs. office managed problem behaviors.  Your leadership team should develop a similar process that is simple and clear for staff to implement.  It is important to get staff feedback on this process when initially developing your flowchart and on an annual basis to capture any changes within your school climate.</a:t>
            </a:r>
          </a:p>
          <a:p>
            <a:pPr eaLnBrk="1" hangingPunct="1"/>
            <a:endParaRPr lang="en-US" altLang="en-US" smtClean="0"/>
          </a:p>
        </p:txBody>
      </p:sp>
      <p:sp>
        <p:nvSpPr>
          <p:cNvPr id="2" name="Date Placeholder 1"/>
          <p:cNvSpPr>
            <a:spLocks noGrp="1"/>
          </p:cNvSpPr>
          <p:nvPr>
            <p:ph type="dt" sz="quarter" idx="1"/>
          </p:nvPr>
        </p:nvSpPr>
        <p:spPr/>
        <p:txBody>
          <a:bodyPr/>
          <a:lstStyle/>
          <a:p>
            <a:pPr>
              <a:defRPr/>
            </a:pPr>
            <a:r>
              <a:rPr lang="en-US"/>
              <a:t>4/24/2014</a:t>
            </a:r>
          </a:p>
        </p:txBody>
      </p:sp>
    </p:spTree>
    <p:extLst>
      <p:ext uri="{BB962C8B-B14F-4D97-AF65-F5344CB8AC3E}">
        <p14:creationId xmlns:p14="http://schemas.microsoft.com/office/powerpoint/2010/main" val="3276915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Trainer Notes:</a:t>
            </a:r>
          </a:p>
          <a:p>
            <a:r>
              <a:rPr lang="en-US" altLang="en-US" smtClean="0"/>
              <a:t>Here is another example of a “menu” of responses to misbehavior.  This chart is in the participant workbook.  Have participants take a quick look at the chart and shout out any “ah-ha’s” that occur.  Note the teaching, re-teaching, and practice that occurs…note the limited use of punitive strategies.</a:t>
            </a:r>
          </a:p>
        </p:txBody>
      </p:sp>
      <p:sp>
        <p:nvSpPr>
          <p:cNvPr id="2" name="Date Placeholder 1"/>
          <p:cNvSpPr>
            <a:spLocks noGrp="1"/>
          </p:cNvSpPr>
          <p:nvPr>
            <p:ph type="dt" sz="quarter" idx="1"/>
          </p:nvPr>
        </p:nvSpPr>
        <p:spPr/>
        <p:txBody>
          <a:bodyPr/>
          <a:lstStyle/>
          <a:p>
            <a:pPr>
              <a:defRPr/>
            </a:pPr>
            <a:r>
              <a:rPr lang="en-US"/>
              <a:t>4/24/2014</a:t>
            </a:r>
          </a:p>
        </p:txBody>
      </p:sp>
    </p:spTree>
    <p:extLst>
      <p:ext uri="{BB962C8B-B14F-4D97-AF65-F5344CB8AC3E}">
        <p14:creationId xmlns:p14="http://schemas.microsoft.com/office/powerpoint/2010/main" val="2297358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195B4B3E-DD3C-1145-9588-42298438BE3E}" type="slidenum">
              <a:rPr lang="en-US" sz="1200">
                <a:latin typeface="Times" charset="0"/>
              </a:rPr>
              <a:pPr algn="r"/>
              <a:t>32</a:t>
            </a:fld>
            <a:endParaRPr lang="en-US" sz="1200">
              <a:latin typeface="Times"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10:30-12:00</a:t>
            </a:r>
          </a:p>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787765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ea typeface="ＭＳ Ｐゴシック" panose="020B0600070205080204" pitchFamily="34" charset="-128"/>
              </a:rPr>
              <a:t>Trainer Notes:</a:t>
            </a:r>
          </a:p>
          <a:p>
            <a:r>
              <a:rPr lang="en-US" altLang="en-US" smtClean="0">
                <a:ea typeface="ＭＳ Ｐゴシック" panose="020B0600070205080204" pitchFamily="34" charset="-128"/>
              </a:rPr>
              <a:t>This is an animated slide showing two types of data that are needed for good data-based decision making…This one will highlight program quality data and show that it will help us answer this question, </a:t>
            </a:r>
            <a:r>
              <a:rPr lang="ja-JP" altLang="en-US" smtClean="0">
                <a:ea typeface="ＭＳ Ｐゴシック" panose="020B0600070205080204" pitchFamily="34" charset="-128"/>
              </a:rPr>
              <a:t>“</a:t>
            </a:r>
            <a:r>
              <a:rPr lang="en-US" altLang="ja-JP" smtClean="0">
                <a:ea typeface="ＭＳ Ｐゴシック" panose="020B0600070205080204" pitchFamily="34" charset="-128"/>
              </a:rPr>
              <a:t>Are we implementing with fidelity?</a:t>
            </a:r>
            <a:r>
              <a:rPr lang="ja-JP" altLang="en-US" smtClean="0">
                <a:ea typeface="ＭＳ Ｐゴシック" panose="020B0600070205080204" pitchFamily="34" charset="-128"/>
              </a:rPr>
              <a:t>”</a:t>
            </a:r>
            <a:endParaRPr lang="en-US" altLang="en-US" smtClean="0">
              <a:ea typeface="ＭＳ Ｐゴシック" panose="020B0600070205080204" pitchFamily="34" charset="-128"/>
            </a:endParaRPr>
          </a:p>
        </p:txBody>
      </p:sp>
      <p:sp>
        <p:nvSpPr>
          <p:cNvPr id="400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653B83-BAC3-4168-BEA5-AAFEBE1574F7}" type="slidenum">
              <a:rPr lang="en-US" altLang="en-US" smtClean="0">
                <a:solidFill>
                  <a:srgbClr val="000000"/>
                </a:solidFill>
              </a:rPr>
              <a:pPr>
                <a:spcBef>
                  <a:spcPct val="0"/>
                </a:spcBef>
              </a:pPr>
              <a:t>33</a:t>
            </a:fld>
            <a:endParaRPr lang="en-US" altLang="en-US" smtClean="0">
              <a:solidFill>
                <a:srgbClr val="000000"/>
              </a:solidFill>
            </a:endParaRPr>
          </a:p>
        </p:txBody>
      </p:sp>
    </p:spTree>
    <p:extLst>
      <p:ext uri="{BB962C8B-B14F-4D97-AF65-F5344CB8AC3E}">
        <p14:creationId xmlns:p14="http://schemas.microsoft.com/office/powerpoint/2010/main" val="3571705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1BEE399-EF16-624C-B997-2CE1BE87A9EA}" type="slidenum">
              <a:rPr lang="en-US" sz="1200">
                <a:latin typeface="Calibri" charset="0"/>
              </a:rPr>
              <a:pPr algn="r" eaLnBrk="1" hangingPunct="1"/>
              <a:t>6</a:t>
            </a:fld>
            <a:endParaRPr lang="en-US" sz="1200">
              <a:latin typeface="Calibri"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xfrm>
            <a:off x="913158" y="4344025"/>
            <a:ext cx="5031685" cy="4114488"/>
          </a:xfrm>
          <a:solidFill>
            <a:srgbClr val="FFFFFF"/>
          </a:solidFill>
          <a:ln>
            <a:solidFill>
              <a:srgbClr val="000000"/>
            </a:solidFill>
          </a:ln>
        </p:spPr>
        <p:txBody>
          <a:bodyPr/>
          <a:lstStyle/>
          <a:p>
            <a:pPr defTabSz="456440" eaLnBrk="1" hangingPunct="1">
              <a:spcBef>
                <a:spcPct val="0"/>
              </a:spcBef>
            </a:pPr>
            <a:r>
              <a:rPr lang="en-US" sz="1400">
                <a:latin typeface="Times" charset="0"/>
                <a:ea typeface="ＭＳ Ｐゴシック" charset="0"/>
                <a:cs typeface="ＭＳ Ｐゴシック" charset="0"/>
              </a:rPr>
              <a:t/>
            </a:r>
            <a:br>
              <a:rPr lang="en-US" sz="1400">
                <a:latin typeface="Times" charset="0"/>
                <a:ea typeface="ＭＳ Ｐゴシック" charset="0"/>
                <a:cs typeface="ＭＳ Ｐゴシック" charset="0"/>
              </a:rPr>
            </a:br>
            <a:endParaRPr lang="en-US" sz="1400">
              <a:latin typeface="Times" charset="0"/>
              <a:ea typeface="ＭＳ Ｐゴシック" charset="0"/>
              <a:cs typeface="ＭＳ Ｐゴシック" charset="0"/>
            </a:endParaRPr>
          </a:p>
          <a:p>
            <a:pPr defTabSz="456440" eaLnBrk="1" hangingPunct="1">
              <a:spcBef>
                <a:spcPct val="0"/>
              </a:spcBef>
            </a:pPr>
            <a:endParaRPr lang="en-US" sz="1400">
              <a:latin typeface="Times" charset="0"/>
              <a:ea typeface="ＭＳ Ｐゴシック" charset="0"/>
              <a:cs typeface="ＭＳ Ｐゴシック" charset="0"/>
            </a:endParaRPr>
          </a:p>
        </p:txBody>
      </p:sp>
    </p:spTree>
    <p:extLst>
      <p:ext uri="{BB962C8B-B14F-4D97-AF65-F5344CB8AC3E}">
        <p14:creationId xmlns:p14="http://schemas.microsoft.com/office/powerpoint/2010/main" val="799234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ea typeface="ＭＳ Ｐゴシック" panose="020B0600070205080204" pitchFamily="34" charset="-128"/>
              </a:rPr>
              <a:t>Trainer Notes:</a:t>
            </a:r>
          </a:p>
          <a:p>
            <a:r>
              <a:rPr lang="en-US" altLang="en-US" smtClean="0">
                <a:ea typeface="ＭＳ Ｐゴシック" panose="020B0600070205080204" pitchFamily="34" charset="-128"/>
              </a:rPr>
              <a:t>The last component in SWPBIS implementation is certainly not the least.  We need to collect data to make good decisions about what we are doing.  This slide shows a screenshot of two of the evaluation tools that teams will learn later during this training series…the Benchmarks of Quality which measure how well we are putting the PBIS components in place and SWIS (SchoolWide Information Systems) which measures student outcomes (occurrence of problem behaviors).  Trainers might want to ask how many people have used or currently use one or both of these measures.</a:t>
            </a:r>
          </a:p>
        </p:txBody>
      </p:sp>
      <p:sp>
        <p:nvSpPr>
          <p:cNvPr id="398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39CDC0-662E-4954-A108-CDD1FFDF7EC9}" type="slidenum">
              <a:rPr lang="en-US" altLang="en-US" smtClean="0"/>
              <a:pPr>
                <a:spcBef>
                  <a:spcPct val="0"/>
                </a:spcBef>
              </a:pPr>
              <a:t>34</a:t>
            </a:fld>
            <a:endParaRPr lang="en-US" altLang="en-US" smtClean="0"/>
          </a:p>
        </p:txBody>
      </p:sp>
    </p:spTree>
    <p:extLst>
      <p:ext uri="{BB962C8B-B14F-4D97-AF65-F5344CB8AC3E}">
        <p14:creationId xmlns:p14="http://schemas.microsoft.com/office/powerpoint/2010/main" val="407672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C63E53E-706B-504C-AEFC-7B0716486411}" type="slidenum">
              <a:rPr lang="en-US" sz="1200">
                <a:latin typeface="Calibri" charset="0"/>
              </a:rPr>
              <a:pPr algn="r" eaLnBrk="1" hangingPunct="1"/>
              <a:t>7</a:t>
            </a:fld>
            <a:endParaRPr lang="en-US" sz="1200">
              <a:latin typeface="Calibri" charset="0"/>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xfrm>
            <a:off x="686421" y="4344025"/>
            <a:ext cx="5485158" cy="4114488"/>
          </a:xfrm>
          <a:solidFill>
            <a:srgbClr val="FFFFFF"/>
          </a:solidFill>
          <a:ln>
            <a:solidFill>
              <a:srgbClr val="000000"/>
            </a:solidFill>
          </a:ln>
          <a:extLst>
            <a:ext uri="{FAA26D3D-D897-4be2-8F04-BA451C77F1D7}">
              <ma14:placeholderFlag xmlns="" xmlns:ma14="http://schemas.microsoft.com/office/mac/drawingml/2011/main" val="1"/>
            </a:ext>
          </a:extLst>
        </p:spPr>
        <p:txBody>
          <a:bodyPr lIns="91430" tIns="45716" rIns="91430" bIns="45716"/>
          <a:lstStyle/>
          <a:p>
            <a:pPr defTabSz="456440" eaLnBrk="1" hangingPunct="1">
              <a:spcBef>
                <a:spcPct val="0"/>
              </a:spcBef>
            </a:pP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6750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364D96F-42F3-AD4E-A3E5-83F342025564}" type="slidenum">
              <a:rPr lang="en-US" sz="1200">
                <a:latin typeface="Calibri" charset="0"/>
              </a:rPr>
              <a:pPr algn="r" eaLnBrk="1" hangingPunct="1"/>
              <a:t>8</a:t>
            </a:fld>
            <a:endParaRPr lang="en-US" sz="1200">
              <a:latin typeface="Calibri"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xfrm>
            <a:off x="686421" y="4344025"/>
            <a:ext cx="5485158" cy="4114488"/>
          </a:xfrm>
          <a:solidFill>
            <a:srgbClr val="FFFFFF"/>
          </a:solidFill>
          <a:ln>
            <a:solidFill>
              <a:srgbClr val="000000"/>
            </a:solidFill>
          </a:ln>
        </p:spPr>
        <p:txBody>
          <a:bodyPr lIns="89725" tIns="44862" rIns="89725" bIns="44862"/>
          <a:lstStyle/>
          <a:p>
            <a:pPr defTabSz="456440" eaLnBrk="1" hangingPunct="1">
              <a:spcBef>
                <a:spcPct val="0"/>
              </a:spcBef>
            </a:pPr>
            <a:r>
              <a:rPr lang="en-US">
                <a:latin typeface="Times" charset="0"/>
                <a:ea typeface="ＭＳ Ｐゴシック" charset="0"/>
                <a:cs typeface="ＭＳ Ｐゴシック" charset="0"/>
              </a:rPr>
              <a:t>These are some guidelines for identifying schoolwide expectations:</a:t>
            </a:r>
          </a:p>
          <a:p>
            <a:pPr defTabSz="456440" eaLnBrk="1" hangingPunct="1">
              <a:spcBef>
                <a:spcPct val="0"/>
              </a:spcBef>
              <a:buFontTx/>
              <a:buChar char="•"/>
            </a:pPr>
            <a:r>
              <a:rPr lang="en-US">
                <a:latin typeface="Times" charset="0"/>
                <a:ea typeface="ＭＳ Ｐゴシック" charset="0"/>
                <a:cs typeface="ＭＳ Ｐゴシック" charset="0"/>
              </a:rPr>
              <a:t> We should limit the number so that staff, students, and parents can all easily remember them. The 3-5 should be global enough that they can be expanded upon for different settings and that they capture all relevant behaviors</a:t>
            </a:r>
          </a:p>
          <a:p>
            <a:pPr defTabSz="456440" eaLnBrk="1" hangingPunct="1">
              <a:spcBef>
                <a:spcPct val="0"/>
              </a:spcBef>
              <a:buFontTx/>
              <a:buChar char="•"/>
            </a:pPr>
            <a:r>
              <a:rPr lang="en-US">
                <a:latin typeface="Times" charset="0"/>
                <a:ea typeface="ＭＳ Ｐゴシック" charset="0"/>
                <a:cs typeface="ＭＳ Ｐゴシック" charset="0"/>
              </a:rPr>
              <a:t> They should be brief—we can get into the details when we complete the expectations matrix later</a:t>
            </a:r>
          </a:p>
          <a:p>
            <a:pPr defTabSz="456440" eaLnBrk="1" hangingPunct="1">
              <a:spcBef>
                <a:spcPct val="0"/>
              </a:spcBef>
              <a:buFontTx/>
              <a:buChar char="•"/>
            </a:pPr>
            <a:r>
              <a:rPr lang="en-US">
                <a:latin typeface="Times" charset="0"/>
                <a:ea typeface="ＭＳ Ｐゴシック" charset="0"/>
                <a:cs typeface="ＭＳ Ｐゴシック" charset="0"/>
              </a:rPr>
              <a:t> Recall the hallway sign 2 slides back. If we only teach students what not to do, then we leave them wondering what appropriate behavior really looks like.</a:t>
            </a:r>
          </a:p>
          <a:p>
            <a:pPr defTabSz="456440" eaLnBrk="1" hangingPunct="1">
              <a:spcBef>
                <a:spcPct val="0"/>
              </a:spcBef>
              <a:buFontTx/>
              <a:buChar char="•"/>
            </a:pPr>
            <a:r>
              <a:rPr lang="en-US">
                <a:latin typeface="Times" charset="0"/>
                <a:ea typeface="ＭＳ Ｐゴシック" charset="0"/>
                <a:cs typeface="ＭＳ Ｐゴシック" charset="0"/>
              </a:rPr>
              <a:t> Many schools use acronyms (based on school theme or mascot) to facilitate recall of the expectations. (more examples to come)</a:t>
            </a:r>
          </a:p>
          <a:p>
            <a:pPr defTabSz="456440" eaLnBrk="1" hangingPunct="1">
              <a:spcBef>
                <a:spcPct val="0"/>
              </a:spcBef>
            </a:pPr>
            <a:endParaRPr lang="en-US">
              <a:latin typeface="Times" charset="0"/>
              <a:ea typeface="ＭＳ Ｐゴシック" charset="0"/>
              <a:cs typeface="ＭＳ Ｐゴシック" charset="0"/>
            </a:endParaRPr>
          </a:p>
          <a:p>
            <a:pPr defTabSz="456440" eaLnBrk="1" hangingPunct="1">
              <a:spcBef>
                <a:spcPct val="0"/>
              </a:spcBef>
            </a:pP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239453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C4939CD4-0A3D-B849-A136-BBE99E1930BB}" type="slidenum">
              <a:rPr lang="en-US" sz="1200">
                <a:latin typeface="Calibri" charset="0"/>
              </a:rPr>
              <a:pPr algn="r" eaLnBrk="1" hangingPunct="1"/>
              <a:t>9</a:t>
            </a:fld>
            <a:endParaRPr lang="en-US" sz="1200">
              <a:latin typeface="Calibri" charset="0"/>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xfrm>
            <a:off x="914711" y="4345587"/>
            <a:ext cx="5028579" cy="4112926"/>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56440" eaLnBrk="1" hangingPunct="1">
              <a:spcBef>
                <a:spcPct val="0"/>
              </a:spcBef>
            </a:pP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05064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154C143-8AA5-064C-B78E-63D322854D80}" type="slidenum">
              <a:rPr lang="en-US" sz="1200">
                <a:latin typeface="Calibri" charset="0"/>
              </a:rPr>
              <a:pPr algn="r" eaLnBrk="1" hangingPunct="1"/>
              <a:t>10</a:t>
            </a:fld>
            <a:endParaRPr lang="en-US" sz="1200">
              <a:latin typeface="Calibri" charset="0"/>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686421" y="4344025"/>
            <a:ext cx="5485158" cy="4114488"/>
          </a:xfrm>
          <a:solidFill>
            <a:srgbClr val="FFFFFF"/>
          </a:solidFill>
          <a:ln>
            <a:solidFill>
              <a:srgbClr val="000000"/>
            </a:solidFill>
          </a:ln>
          <a:extLst>
            <a:ext uri="{FAA26D3D-D897-4be2-8F04-BA451C77F1D7}">
              <ma14:placeholderFlag xmlns="" xmlns:ma14="http://schemas.microsoft.com/office/mac/drawingml/2011/main" val="1"/>
            </a:ext>
          </a:extLst>
        </p:spPr>
        <p:txBody>
          <a:bodyPr lIns="89725" tIns="44862" rIns="89725" bIns="44862"/>
          <a:lstStyle/>
          <a:p>
            <a:pPr defTabSz="456440" eaLnBrk="1" hangingPunct="1">
              <a:spcBef>
                <a:spcPct val="0"/>
              </a:spcBef>
            </a:pP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30390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ea typeface="ＭＳ Ｐゴシック" panose="020B0600070205080204" pitchFamily="34" charset="-128"/>
              </a:rPr>
              <a:t>Trainer Notes:</a:t>
            </a:r>
          </a:p>
          <a:p>
            <a:r>
              <a:rPr lang="en-US" altLang="en-US" smtClean="0">
                <a:ea typeface="ＭＳ Ｐゴシック" panose="020B0600070205080204" pitchFamily="34" charset="-128"/>
              </a:rPr>
              <a:t>Example of a matrix</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Please move through the next slides quickly.  They are intended to provide examples for the teams to see what a behavior matrix and specific setting visual displays can look like.</a:t>
            </a:r>
          </a:p>
        </p:txBody>
      </p:sp>
      <p:sp>
        <p:nvSpPr>
          <p:cNvPr id="503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86C78C6-BBB2-45D7-94ED-71FFE0370AAE}"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112214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65138">
              <a:defRPr>
                <a:solidFill>
                  <a:schemeClr val="tx1"/>
                </a:solidFill>
                <a:latin typeface="Arial" charset="0"/>
                <a:ea typeface="ＭＳ Ｐゴシック" charset="0"/>
                <a:cs typeface="ＭＳ Ｐゴシック" charset="0"/>
              </a:defRPr>
            </a:lvl1pPr>
            <a:lvl2pPr marL="742950" indent="-285750" defTabSz="465138">
              <a:defRPr>
                <a:solidFill>
                  <a:schemeClr val="tx1"/>
                </a:solidFill>
                <a:latin typeface="Arial" charset="0"/>
                <a:ea typeface="ＭＳ Ｐゴシック" charset="0"/>
              </a:defRPr>
            </a:lvl2pPr>
            <a:lvl3pPr marL="1143000" indent="-228600" defTabSz="465138">
              <a:defRPr>
                <a:solidFill>
                  <a:schemeClr val="tx1"/>
                </a:solidFill>
                <a:latin typeface="Arial" charset="0"/>
                <a:ea typeface="ＭＳ Ｐゴシック" charset="0"/>
              </a:defRPr>
            </a:lvl3pPr>
            <a:lvl4pPr marL="1600200" indent="-228600" defTabSz="465138">
              <a:defRPr>
                <a:solidFill>
                  <a:schemeClr val="tx1"/>
                </a:solidFill>
                <a:latin typeface="Arial" charset="0"/>
                <a:ea typeface="ＭＳ Ｐゴシック" charset="0"/>
              </a:defRPr>
            </a:lvl4pPr>
            <a:lvl5pPr marL="2057400" indent="-228600" defTabSz="465138">
              <a:defRPr>
                <a:solidFill>
                  <a:schemeClr val="tx1"/>
                </a:solidFill>
                <a:latin typeface="Arial" charset="0"/>
                <a:ea typeface="ＭＳ Ｐゴシック" charset="0"/>
              </a:defRPr>
            </a:lvl5pPr>
            <a:lvl6pPr marL="2514600" indent="-228600" defTabSz="465138" eaLnBrk="0" fontAlgn="base" hangingPunct="0">
              <a:spcBef>
                <a:spcPct val="0"/>
              </a:spcBef>
              <a:spcAft>
                <a:spcPct val="0"/>
              </a:spcAft>
              <a:defRPr>
                <a:solidFill>
                  <a:schemeClr val="tx1"/>
                </a:solidFill>
                <a:latin typeface="Arial" charset="0"/>
                <a:ea typeface="ＭＳ Ｐゴシック" charset="0"/>
              </a:defRPr>
            </a:lvl6pPr>
            <a:lvl7pPr marL="2971800" indent="-228600" defTabSz="465138" eaLnBrk="0" fontAlgn="base" hangingPunct="0">
              <a:spcBef>
                <a:spcPct val="0"/>
              </a:spcBef>
              <a:spcAft>
                <a:spcPct val="0"/>
              </a:spcAft>
              <a:defRPr>
                <a:solidFill>
                  <a:schemeClr val="tx1"/>
                </a:solidFill>
                <a:latin typeface="Arial" charset="0"/>
                <a:ea typeface="ＭＳ Ｐゴシック" charset="0"/>
              </a:defRPr>
            </a:lvl7pPr>
            <a:lvl8pPr marL="3429000" indent="-228600" defTabSz="465138" eaLnBrk="0" fontAlgn="base" hangingPunct="0">
              <a:spcBef>
                <a:spcPct val="0"/>
              </a:spcBef>
              <a:spcAft>
                <a:spcPct val="0"/>
              </a:spcAft>
              <a:defRPr>
                <a:solidFill>
                  <a:schemeClr val="tx1"/>
                </a:solidFill>
                <a:latin typeface="Arial" charset="0"/>
                <a:ea typeface="ＭＳ Ｐゴシック" charset="0"/>
              </a:defRPr>
            </a:lvl8pPr>
            <a:lvl9pPr marL="3886200" indent="-228600" defTabSz="46513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6767EFA5-318F-3C46-965F-C341A644A108}" type="slidenum">
              <a:rPr lang="en-US" sz="1200">
                <a:latin typeface="Calibri" charset="0"/>
              </a:rPr>
              <a:pPr algn="r" eaLnBrk="1" hangingPunct="1"/>
              <a:t>12</a:t>
            </a:fld>
            <a:endParaRPr lang="en-US" sz="1200">
              <a:latin typeface="Calibri" charset="0"/>
            </a:endParaRPr>
          </a:p>
        </p:txBody>
      </p:sp>
      <p:sp>
        <p:nvSpPr>
          <p:cNvPr id="112643" name="Rectangle 1026"/>
          <p:cNvSpPr>
            <a:spLocks noGrp="1" noRot="1" noChangeAspect="1" noChangeArrowheads="1" noTextEdit="1"/>
          </p:cNvSpPr>
          <p:nvPr>
            <p:ph type="sldImg"/>
          </p:nvPr>
        </p:nvSpPr>
        <p:spPr>
          <a:ln/>
        </p:spPr>
      </p:sp>
      <p:sp>
        <p:nvSpPr>
          <p:cNvPr id="112644" name="Rectangle 1027"/>
          <p:cNvSpPr>
            <a:spLocks noGrp="1" noChangeArrowheads="1"/>
          </p:cNvSpPr>
          <p:nvPr>
            <p:ph type="body" idx="1"/>
          </p:nvPr>
        </p:nvSpPr>
        <p:spPr>
          <a:xfrm>
            <a:off x="686421" y="4344025"/>
            <a:ext cx="5485158"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6440" eaLnBrk="1" hangingPunct="1">
              <a:spcBef>
                <a:spcPct val="0"/>
              </a:spcBef>
            </a:pPr>
            <a:r>
              <a:rPr lang="en-US">
                <a:latin typeface="Times" charset="0"/>
                <a:ea typeface="ＭＳ Ｐゴシック" charset="0"/>
                <a:cs typeface="ＭＳ Ｐゴシック" charset="0"/>
              </a:rPr>
              <a:t>Palmer is a GRPS school.</a:t>
            </a:r>
          </a:p>
        </p:txBody>
      </p:sp>
    </p:spTree>
    <p:extLst>
      <p:ext uri="{BB962C8B-B14F-4D97-AF65-F5344CB8AC3E}">
        <p14:creationId xmlns:p14="http://schemas.microsoft.com/office/powerpoint/2010/main" val="263972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03C3AE-0C5C-452C-8D8A-164168A7A7AD}"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570052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03C3AE-0C5C-452C-8D8A-164168A7A7AD}"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3395859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03C3AE-0C5C-452C-8D8A-164168A7A7AD}"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3417910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4" name="Rectangle 3"/>
          <p:cNvSpPr/>
          <p:nvPr/>
        </p:nvSpPr>
        <p:spPr>
          <a:xfrm>
            <a:off x="8229600" y="0"/>
            <a:ext cx="914400" cy="6858000"/>
          </a:xfrm>
          <a:prstGeom prst="rect">
            <a:avLst/>
          </a:prstGeom>
          <a:gradFill flip="none" rotWithShape="1">
            <a:gsLst>
              <a:gs pos="0">
                <a:srgbClr val="183A97"/>
              </a:gs>
              <a:gs pos="33000">
                <a:srgbClr val="183A97"/>
              </a:gs>
              <a:gs pos="8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Slide Number Placeholder 5"/>
          <p:cNvSpPr txBox="1">
            <a:spLocks/>
          </p:cNvSpPr>
          <p:nvPr/>
        </p:nvSpPr>
        <p:spPr>
          <a:xfrm>
            <a:off x="7391400" y="6416675"/>
            <a:ext cx="838200" cy="365125"/>
          </a:xfrm>
          <a:prstGeom prst="rect">
            <a:avLst/>
          </a:prstGeom>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defRPr/>
            </a:pPr>
            <a:fld id="{CE50B95D-C848-4F27-B09B-615F3E764ADE}" type="slidenum">
              <a:rPr lang="en-US" altLang="en-US" smtClean="0"/>
              <a:pPr algn="r" defTabSz="914400" eaLnBrk="1" hangingPunct="1">
                <a:defRPr/>
              </a:pPr>
              <a:t>‹#›</a:t>
            </a:fld>
            <a:endParaRPr lang="en-US" altLang="en-US" smtClean="0"/>
          </a:p>
        </p:txBody>
      </p:sp>
      <p:pic>
        <p:nvPicPr>
          <p:cNvPr id="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353175"/>
            <a:ext cx="762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4"/>
          <p:cNvGrpSpPr>
            <a:grpSpLocks/>
          </p:cNvGrpSpPr>
          <p:nvPr/>
        </p:nvGrpSpPr>
        <p:grpSpPr bwMode="auto">
          <a:xfrm>
            <a:off x="8153400" y="533400"/>
            <a:ext cx="990600" cy="381000"/>
            <a:chOff x="8153400" y="533400"/>
            <a:chExt cx="990600" cy="381000"/>
          </a:xfrm>
        </p:grpSpPr>
        <p:pic>
          <p:nvPicPr>
            <p:cNvPr id="8"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29600" y="590400"/>
              <a:ext cx="914400" cy="26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153400" y="533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153400" y="914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24"/>
          <p:cNvSpPr>
            <a:spLocks noGrp="1"/>
          </p:cNvSpPr>
          <p:nvPr>
            <p:ph type="body" sz="quarter" idx="12"/>
          </p:nvPr>
        </p:nvSpPr>
        <p:spPr>
          <a:xfrm>
            <a:off x="228600" y="1371600"/>
            <a:ext cx="7772400" cy="5045075"/>
          </a:xfrm>
          <a:prstGeom prst="rect">
            <a:avLst/>
          </a:prstGeom>
        </p:spPr>
        <p:txBody>
          <a:bodyPr anchor="t"/>
          <a:lstStyle>
            <a:lvl1pPr marL="0" indent="0" algn="l">
              <a:buNone/>
              <a:defRPr sz="3200" b="0">
                <a:solidFill>
                  <a:schemeClr val="tx1"/>
                </a:solidFill>
                <a:effectLst/>
              </a:defRPr>
            </a:lvl1pPr>
          </a:lstStyle>
          <a:p>
            <a:pPr lvl="0"/>
            <a:r>
              <a:rPr lang="en-US" smtClean="0"/>
              <a:t>Click to edit Master text styles</a:t>
            </a:r>
          </a:p>
        </p:txBody>
      </p:sp>
      <p:sp>
        <p:nvSpPr>
          <p:cNvPr id="14" name="Text Placeholder 24"/>
          <p:cNvSpPr>
            <a:spLocks noGrp="1"/>
          </p:cNvSpPr>
          <p:nvPr>
            <p:ph type="body" sz="quarter" idx="13"/>
          </p:nvPr>
        </p:nvSpPr>
        <p:spPr>
          <a:xfrm>
            <a:off x="228600" y="522147"/>
            <a:ext cx="7772400" cy="468453"/>
          </a:xfrm>
          <a:prstGeom prst="rect">
            <a:avLst/>
          </a:prstGeom>
        </p:spPr>
        <p:txBody>
          <a:bodyPr anchor="ctr"/>
          <a:lstStyle>
            <a:lvl1pPr marL="0" indent="0" algn="ctr">
              <a:buNone/>
              <a:defRPr sz="3600" b="0"/>
            </a:lvl1pPr>
          </a:lstStyle>
          <a:p>
            <a:pPr lvl="0"/>
            <a:r>
              <a:rPr lang="en-US" smtClean="0"/>
              <a:t>Click to edit Master text styles</a:t>
            </a:r>
          </a:p>
        </p:txBody>
      </p:sp>
    </p:spTree>
    <p:extLst>
      <p:ext uri="{BB962C8B-B14F-4D97-AF65-F5344CB8AC3E}">
        <p14:creationId xmlns:p14="http://schemas.microsoft.com/office/powerpoint/2010/main" val="1017711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03C3AE-0C5C-452C-8D8A-164168A7A7AD}"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58887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03C3AE-0C5C-452C-8D8A-164168A7A7AD}"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61772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03C3AE-0C5C-452C-8D8A-164168A7A7AD}"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211746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03C3AE-0C5C-452C-8D8A-164168A7A7AD}" type="datetimeFigureOut">
              <a:rPr lang="en-US" smtClean="0"/>
              <a:t>3/24/2015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188581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03C3AE-0C5C-452C-8D8A-164168A7A7AD}" type="datetimeFigureOut">
              <a:rPr lang="en-US" smtClean="0"/>
              <a:t>3/24/2015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138672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3C3AE-0C5C-452C-8D8A-164168A7A7AD}" type="datetimeFigureOut">
              <a:rPr lang="en-US" smtClean="0"/>
              <a:t>3/24/2015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3518948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03C3AE-0C5C-452C-8D8A-164168A7A7AD}"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270148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03C3AE-0C5C-452C-8D8A-164168A7A7AD}"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74FCA4-8F8F-4BB2-820D-F328B86AB148}" type="slidenum">
              <a:rPr lang="en-US" smtClean="0"/>
              <a:t>‹#›</a:t>
            </a:fld>
            <a:endParaRPr lang="en-US"/>
          </a:p>
        </p:txBody>
      </p:sp>
    </p:spTree>
    <p:extLst>
      <p:ext uri="{BB962C8B-B14F-4D97-AF65-F5344CB8AC3E}">
        <p14:creationId xmlns:p14="http://schemas.microsoft.com/office/powerpoint/2010/main" val="130039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3C3AE-0C5C-452C-8D8A-164168A7A7AD}" type="datetimeFigureOut">
              <a:rPr lang="en-US" smtClean="0"/>
              <a:t>3/24/2015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4FCA4-8F8F-4BB2-820D-F328B86AB148}" type="slidenum">
              <a:rPr lang="en-US" smtClean="0"/>
              <a:t>‹#›</a:t>
            </a:fld>
            <a:endParaRPr lang="en-US"/>
          </a:p>
        </p:txBody>
      </p:sp>
    </p:spTree>
    <p:extLst>
      <p:ext uri="{BB962C8B-B14F-4D97-AF65-F5344CB8AC3E}">
        <p14:creationId xmlns:p14="http://schemas.microsoft.com/office/powerpoint/2010/main" val="4238436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2.xml"/><Relationship Id="rId7" Type="http://schemas.openxmlformats.org/officeDocument/2006/relationships/diagramColors" Target="../diagrams/colors1.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21" Type="http://schemas.openxmlformats.org/officeDocument/2006/relationships/image" Target="../media/image34.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19.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23" Type="http://schemas.openxmlformats.org/officeDocument/2006/relationships/image" Target="../media/image36.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 Id="rId22"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image" Target="../media/image51.emf"/><Relationship Id="rId5" Type="http://schemas.openxmlformats.org/officeDocument/2006/relationships/oleObject" Target="../embeddings/oleObject1.bin"/><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9.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video" Target="https://www.youtube.com/embed/11vJZry6PM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hyperlink" Target="http://www.miblsi.cenmi.org/" TargetMode="External"/><Relationship Id="rId1" Type="http://schemas.openxmlformats.org/officeDocument/2006/relationships/slideLayout" Target="../slideLayouts/slideLayout2.xml"/><Relationship Id="rId5" Type="http://schemas.openxmlformats.org/officeDocument/2006/relationships/hyperlink" Target="mailto:kirstenrice@kentisd.org" TargetMode="External"/><Relationship Id="rId4" Type="http://schemas.openxmlformats.org/officeDocument/2006/relationships/hyperlink" Target="http://www.apbs.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cap="none" dirty="0" smtClean="0">
                <a:latin typeface="+mn-lt"/>
              </a:rPr>
              <a:t>Positive Behavioral Interventions and Supports</a:t>
            </a:r>
            <a:endParaRPr lang="en-US" b="0" cap="none" dirty="0">
              <a:latin typeface="+mn-lt"/>
            </a:endParaRPr>
          </a:p>
        </p:txBody>
      </p:sp>
      <p:sp>
        <p:nvSpPr>
          <p:cNvPr id="6" name="Text Placeholder 5"/>
          <p:cNvSpPr>
            <a:spLocks noGrp="1"/>
          </p:cNvSpPr>
          <p:nvPr>
            <p:ph type="body" idx="1"/>
          </p:nvPr>
        </p:nvSpPr>
        <p:spPr/>
        <p:txBody>
          <a:bodyPr/>
          <a:lstStyle/>
          <a:p>
            <a:r>
              <a:rPr lang="en-US" sz="5400" b="1" dirty="0" smtClean="0">
                <a:solidFill>
                  <a:srgbClr val="333399"/>
                </a:solidFill>
                <a:latin typeface="+mj-lt"/>
              </a:rPr>
              <a:t>Introduction to PBIS:</a:t>
            </a:r>
            <a:endParaRPr lang="en-US" sz="5400" b="1" dirty="0">
              <a:solidFill>
                <a:srgbClr val="333399"/>
              </a:solidFill>
              <a:latin typeface="+mj-lt"/>
            </a:endParaRPr>
          </a:p>
        </p:txBody>
      </p:sp>
    </p:spTree>
    <p:extLst>
      <p:ext uri="{BB962C8B-B14F-4D97-AF65-F5344CB8AC3E}">
        <p14:creationId xmlns:p14="http://schemas.microsoft.com/office/powerpoint/2010/main" val="1225780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5359400" y="1752600"/>
            <a:ext cx="3068638" cy="3048000"/>
          </a:xfrm>
        </p:spPr>
        <p:txBody>
          <a:bodyPr lIns="82030" tIns="41016" rIns="82030" bIns="41016"/>
          <a:lstStyle/>
          <a:p>
            <a:pPr algn="l" eaLnBrk="1" hangingPunct="1"/>
            <a:r>
              <a:rPr lang="en-US" sz="3800">
                <a:latin typeface="Times New Roman" charset="0"/>
                <a:ea typeface="ＭＳ Ｐゴシック" charset="0"/>
              </a:rPr>
              <a:t>Sometimes, we have too many to remember!</a:t>
            </a:r>
          </a:p>
        </p:txBody>
      </p:sp>
      <p:pic>
        <p:nvPicPr>
          <p:cNvPr id="20483" name="Picture 3"/>
          <p:cNvPicPr>
            <a:picLocks noChangeAspect="1" noChangeArrowheads="1"/>
          </p:cNvPicPr>
          <p:nvPr/>
        </p:nvPicPr>
        <p:blipFill>
          <a:blip r:embed="rId3" cstate="print"/>
          <a:srcRect r="39560" b="41331"/>
          <a:stretch>
            <a:fillRect/>
          </a:stretch>
        </p:blipFill>
        <p:spPr bwMode="auto">
          <a:xfrm>
            <a:off x="152400" y="152400"/>
            <a:ext cx="4889500" cy="6489700"/>
          </a:xfrm>
          <a:prstGeom prst="rect">
            <a:avLst/>
          </a:prstGeom>
          <a:noFill/>
          <a:ln w="9525">
            <a:solidFill>
              <a:schemeClr val="tx1"/>
            </a:solidFill>
            <a:miter lim="800000"/>
            <a:headEnd/>
            <a:tailEnd/>
          </a:ln>
          <a:effectLst>
            <a:outerShdw dist="35921" dir="2700000" algn="ctr" rotWithShape="0">
              <a:srgbClr val="808080"/>
            </a:outerShdw>
          </a:effectLst>
        </p:spPr>
      </p:pic>
    </p:spTree>
    <p:extLst>
      <p:ext uri="{BB962C8B-B14F-4D97-AF65-F5344CB8AC3E}">
        <p14:creationId xmlns:p14="http://schemas.microsoft.com/office/powerpoint/2010/main" val="2486875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Placeholder 1"/>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smtClean="0">
              <a:ea typeface="ＭＳ Ｐゴシック" panose="020B0600070205080204" pitchFamily="34" charset="-128"/>
            </a:endParaRPr>
          </a:p>
        </p:txBody>
      </p:sp>
      <p:sp>
        <p:nvSpPr>
          <p:cNvPr id="502787" name="Text Placeholder 2"/>
          <p:cNvSpPr>
            <a:spLocks noGrp="1"/>
          </p:cNvSpPr>
          <p:nvPr>
            <p:ph type="body" sz="quarter" idx="13"/>
          </p:nvPr>
        </p:nvSpPr>
        <p:spPr bwMode="auto">
          <a:xfrm>
            <a:off x="228600" y="522288"/>
            <a:ext cx="7772400" cy="468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77500" lnSpcReduction="20000"/>
          </a:bodyPr>
          <a:lstStyle/>
          <a:p>
            <a:endParaRPr lang="en-US" altLang="en-US" smtClean="0">
              <a:ea typeface="ＭＳ Ｐゴシック" panose="020B0600070205080204" pitchFamily="34" charset="-128"/>
            </a:endParaRPr>
          </a:p>
        </p:txBody>
      </p:sp>
      <p:pic>
        <p:nvPicPr>
          <p:cNvPr id="368644" name="Picture 2"/>
          <p:cNvPicPr>
            <a:picLocks noChangeAspect="1" noChangeArrowheads="1"/>
          </p:cNvPicPr>
          <p:nvPr/>
        </p:nvPicPr>
        <p:blipFill>
          <a:blip r:embed="rId4"/>
          <a:srcRect/>
          <a:stretch>
            <a:fillRect/>
          </a:stretch>
        </p:blipFill>
        <p:spPr bwMode="auto">
          <a:xfrm>
            <a:off x="-157163" y="222250"/>
            <a:ext cx="8410576" cy="649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ustDataLst>
      <p:tags r:id="rId1"/>
    </p:custDataLst>
    <p:extLst>
      <p:ext uri="{BB962C8B-B14F-4D97-AF65-F5344CB8AC3E}">
        <p14:creationId xmlns:p14="http://schemas.microsoft.com/office/powerpoint/2010/main" val="1537094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7"/>
          <p:cNvSpPr txBox="1">
            <a:spLocks noChangeArrowheads="1"/>
          </p:cNvSpPr>
          <p:nvPr/>
        </p:nvSpPr>
        <p:spPr bwMode="auto">
          <a:xfrm>
            <a:off x="142875" y="5389563"/>
            <a:ext cx="236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000"/>
              <a:t>Palmer Elementary</a:t>
            </a:r>
          </a:p>
        </p:txBody>
      </p:sp>
      <p:sp>
        <p:nvSpPr>
          <p:cNvPr id="26627" name="Rectangle 11"/>
          <p:cNvSpPr>
            <a:spLocks noGrp="1" noChangeArrowheads="1"/>
          </p:cNvSpPr>
          <p:nvPr>
            <p:ph type="title" idx="4294967295"/>
          </p:nvPr>
        </p:nvSpPr>
        <p:spPr>
          <a:xfrm>
            <a:off x="328613" y="71438"/>
            <a:ext cx="7772400" cy="1143000"/>
          </a:xfrm>
        </p:spPr>
        <p:txBody>
          <a:bodyPr lIns="82030" tIns="41016" rIns="82030" bIns="41016">
            <a:normAutofit fontScale="90000"/>
          </a:bodyPr>
          <a:lstStyle/>
          <a:p>
            <a:pPr eaLnBrk="1" hangingPunct="1"/>
            <a:r>
              <a:rPr lang="en-US" sz="3800">
                <a:latin typeface="Times New Roman" charset="0"/>
                <a:ea typeface="ＭＳ Ｐゴシック" charset="0"/>
              </a:rPr>
              <a:t>Specific Setting Descriptions of the Behavior Expectations</a:t>
            </a:r>
          </a:p>
        </p:txBody>
      </p:sp>
      <p:pic>
        <p:nvPicPr>
          <p:cNvPr id="7" name="Picture 6" descr="MiBlsi  pictures 004"/>
          <p:cNvPicPr>
            <a:picLocks noChangeAspect="1" noChangeArrowheads="1"/>
          </p:cNvPicPr>
          <p:nvPr/>
        </p:nvPicPr>
        <p:blipFill>
          <a:blip r:embed="rId3" cstate="print">
            <a:lum bright="14000" contrast="50000"/>
          </a:blip>
          <a:srcRect/>
          <a:stretch>
            <a:fillRect/>
          </a:stretch>
        </p:blipFill>
        <p:spPr bwMode="auto">
          <a:xfrm>
            <a:off x="28575" y="1262063"/>
            <a:ext cx="3025775" cy="4129087"/>
          </a:xfrm>
          <a:prstGeom prst="rect">
            <a:avLst/>
          </a:prstGeom>
          <a:noFill/>
          <a:ln w="9525">
            <a:solidFill>
              <a:schemeClr val="tx1"/>
            </a:solidFill>
            <a:miter lim="800000"/>
            <a:headEnd/>
            <a:tailEnd/>
          </a:ln>
          <a:effectLst>
            <a:outerShdw dist="38100" dir="2700000" algn="tl" rotWithShape="0">
              <a:srgbClr val="808080">
                <a:alpha val="42998"/>
              </a:srgbClr>
            </a:outerShdw>
          </a:effectLst>
        </p:spPr>
      </p:pic>
      <p:sp>
        <p:nvSpPr>
          <p:cNvPr id="26629" name="Text Box 5"/>
          <p:cNvSpPr txBox="1">
            <a:spLocks noChangeArrowheads="1"/>
          </p:cNvSpPr>
          <p:nvPr/>
        </p:nvSpPr>
        <p:spPr bwMode="auto">
          <a:xfrm>
            <a:off x="6376988" y="5340350"/>
            <a:ext cx="2522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000"/>
              <a:t>Rutherford Academy</a:t>
            </a:r>
          </a:p>
        </p:txBody>
      </p:sp>
      <p:pic>
        <p:nvPicPr>
          <p:cNvPr id="10" name="Picture 7" descr="DSCN1818"/>
          <p:cNvPicPr>
            <a:picLocks noChangeAspect="1" noChangeArrowheads="1"/>
          </p:cNvPicPr>
          <p:nvPr/>
        </p:nvPicPr>
        <p:blipFill>
          <a:blip r:embed="rId4" cstate="print">
            <a:lum bright="2000" contrast="-8000"/>
          </a:blip>
          <a:srcRect/>
          <a:stretch>
            <a:fillRect/>
          </a:stretch>
        </p:blipFill>
        <p:spPr bwMode="auto">
          <a:xfrm>
            <a:off x="3125788" y="2117725"/>
            <a:ext cx="3054350" cy="4073525"/>
          </a:xfrm>
          <a:prstGeom prst="rect">
            <a:avLst/>
          </a:prstGeom>
          <a:noFill/>
          <a:ln w="9525">
            <a:solidFill>
              <a:schemeClr val="tx1"/>
            </a:solidFill>
            <a:miter lim="800000"/>
            <a:headEnd/>
            <a:tailEnd/>
          </a:ln>
          <a:effectLst>
            <a:outerShdw dist="35921" dir="2700000" algn="ctr" rotWithShape="0">
              <a:srgbClr val="808080"/>
            </a:outerShdw>
          </a:effectLst>
        </p:spPr>
      </p:pic>
      <p:sp>
        <p:nvSpPr>
          <p:cNvPr id="26631" name="Text Box 8"/>
          <p:cNvSpPr txBox="1">
            <a:spLocks noChangeArrowheads="1"/>
          </p:cNvSpPr>
          <p:nvPr/>
        </p:nvSpPr>
        <p:spPr bwMode="auto">
          <a:xfrm>
            <a:off x="3251200" y="6248400"/>
            <a:ext cx="2693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000"/>
              <a:t>Hillside Middle School</a:t>
            </a:r>
          </a:p>
        </p:txBody>
      </p:sp>
      <p:pic>
        <p:nvPicPr>
          <p:cNvPr id="13" name="Picture 12" descr="DSCN2279_3.jpg"/>
          <p:cNvPicPr>
            <a:picLocks noChangeAspect="1"/>
          </p:cNvPicPr>
          <p:nvPr/>
        </p:nvPicPr>
        <p:blipFill>
          <a:blip r:embed="rId5" cstate="print"/>
          <a:srcRect/>
          <a:stretch>
            <a:fillRect/>
          </a:stretch>
        </p:blipFill>
        <p:spPr bwMode="auto">
          <a:xfrm>
            <a:off x="6253163" y="1270000"/>
            <a:ext cx="2835275" cy="4044950"/>
          </a:xfrm>
          <a:prstGeom prst="rect">
            <a:avLst/>
          </a:prstGeom>
          <a:noFill/>
          <a:ln w="9525">
            <a:solidFill>
              <a:schemeClr val="tx1"/>
            </a:solidFill>
            <a:miter lim="800000"/>
            <a:headEnd/>
            <a:tailEnd/>
          </a:ln>
          <a:effectLst>
            <a:outerShdw dist="38100" dir="2700000" algn="tl" rotWithShape="0">
              <a:srgbClr val="808080">
                <a:alpha val="42998"/>
              </a:srgbClr>
            </a:outerShdw>
          </a:effectLst>
        </p:spPr>
      </p:pic>
    </p:spTree>
    <p:extLst>
      <p:ext uri="{BB962C8B-B14F-4D97-AF65-F5344CB8AC3E}">
        <p14:creationId xmlns:p14="http://schemas.microsoft.com/office/powerpoint/2010/main" val="894035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ChangeAspect="1" noChangeArrowheads="1"/>
          </p:cNvSpPr>
          <p:nvPr/>
        </p:nvSpPr>
        <p:spPr bwMode="auto">
          <a:xfrm>
            <a:off x="1482725" y="411163"/>
            <a:ext cx="69183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p>
        </p:txBody>
      </p:sp>
      <p:sp>
        <p:nvSpPr>
          <p:cNvPr id="27651" name="Rectangle 3"/>
          <p:cNvSpPr>
            <a:spLocks noGrp="1" noChangeArrowheads="1"/>
          </p:cNvSpPr>
          <p:nvPr>
            <p:ph type="subTitle" idx="4294967295"/>
          </p:nvPr>
        </p:nvSpPr>
        <p:spPr>
          <a:xfrm>
            <a:off x="771713" y="3605213"/>
            <a:ext cx="6902262" cy="2181225"/>
          </a:xfrm>
        </p:spPr>
        <p:txBody>
          <a:bodyPr lIns="82030" tIns="41016" rIns="82030" bIns="41016"/>
          <a:lstStyle/>
          <a:p>
            <a:pPr marL="0" indent="0" algn="ctr" eaLnBrk="1" hangingPunct="1">
              <a:lnSpc>
                <a:spcPct val="90000"/>
              </a:lnSpc>
              <a:buFontTx/>
              <a:buNone/>
            </a:pPr>
            <a:endParaRPr lang="en-US" sz="1400" b="1" dirty="0">
              <a:solidFill>
                <a:srgbClr val="172F83"/>
              </a:solidFill>
              <a:latin typeface="Times New Roman" charset="0"/>
              <a:ea typeface="ＭＳ Ｐゴシック" charset="0"/>
              <a:cs typeface="Arial" charset="0"/>
            </a:endParaRPr>
          </a:p>
          <a:p>
            <a:pPr marL="0" indent="0" eaLnBrk="1" hangingPunct="1">
              <a:lnSpc>
                <a:spcPct val="90000"/>
              </a:lnSpc>
              <a:buFontTx/>
              <a:buNone/>
            </a:pPr>
            <a:r>
              <a:rPr lang="en-US" sz="4200" b="1" dirty="0" smtClean="0">
                <a:solidFill>
                  <a:srgbClr val="172F83"/>
                </a:solidFill>
                <a:latin typeface="+mj-lt"/>
                <a:ea typeface="ＭＳ Ｐゴシック" charset="0"/>
                <a:cs typeface="Arial" charset="0"/>
              </a:rPr>
              <a:t>Teach </a:t>
            </a:r>
            <a:r>
              <a:rPr lang="en-US" sz="4200" b="1" dirty="0">
                <a:solidFill>
                  <a:srgbClr val="172F83"/>
                </a:solidFill>
                <a:latin typeface="+mj-lt"/>
                <a:ea typeface="ＭＳ Ｐゴシック" charset="0"/>
                <a:cs typeface="Arial" charset="0"/>
              </a:rPr>
              <a:t>Behavioral Expectations</a:t>
            </a:r>
            <a:endParaRPr lang="en-US" sz="4200" b="1" dirty="0">
              <a:solidFill>
                <a:schemeClr val="accent2"/>
              </a:solidFill>
              <a:latin typeface="+mj-lt"/>
              <a:ea typeface="ＭＳ Ｐゴシック" charset="0"/>
              <a:cs typeface="Arial" charset="0"/>
            </a:endParaRPr>
          </a:p>
        </p:txBody>
      </p:sp>
    </p:spTree>
    <p:extLst>
      <p:ext uri="{BB962C8B-B14F-4D97-AF65-F5344CB8AC3E}">
        <p14:creationId xmlns:p14="http://schemas.microsoft.com/office/powerpoint/2010/main" val="92582868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58750" y="487363"/>
            <a:ext cx="8053388" cy="5878512"/>
          </a:xfrm>
          <a:prstGeom prst="rect">
            <a:avLst/>
          </a:prstGeom>
          <a:solidFill>
            <a:schemeClr val="bg1"/>
          </a:solidFill>
          <a:ln w="38100" cmpd="dbl">
            <a:noFill/>
            <a:miter lim="800000"/>
            <a:headEnd/>
            <a:tailEnd/>
          </a:ln>
          <a:effectLst/>
        </p:spPr>
        <p:txBody>
          <a:bodyPr>
            <a:spAutoFit/>
          </a:bodyPr>
          <a:lstStyle/>
          <a:p>
            <a:pPr marL="233363" indent="-233363" defTabSz="457200">
              <a:spcBef>
                <a:spcPct val="50000"/>
              </a:spcBef>
              <a:buClr>
                <a:srgbClr val="CC0000"/>
              </a:buClr>
              <a:buSzPct val="75000"/>
              <a:buFont typeface="Webdings" charset="0"/>
              <a:buNone/>
            </a:pPr>
            <a:r>
              <a:rPr lang="ja-JP" altLang="en-US" sz="2600" b="1" dirty="0">
                <a:latin typeface="+mn-lt"/>
              </a:rPr>
              <a:t>“</a:t>
            </a:r>
            <a:r>
              <a:rPr lang="en-US" sz="2600" b="1" dirty="0">
                <a:latin typeface="+mn-lt"/>
              </a:rPr>
              <a:t>If a child </a:t>
            </a:r>
            <a:r>
              <a:rPr lang="en-US" sz="2600" b="1" dirty="0" err="1">
                <a:latin typeface="+mn-lt"/>
              </a:rPr>
              <a:t>doesn</a:t>
            </a:r>
            <a:r>
              <a:rPr lang="ja-JP" altLang="en-US" sz="2600" b="1" dirty="0">
                <a:latin typeface="+mn-lt"/>
              </a:rPr>
              <a:t>’</a:t>
            </a:r>
            <a:r>
              <a:rPr lang="en-US" sz="2600" b="1" dirty="0">
                <a:latin typeface="+mn-lt"/>
              </a:rPr>
              <a:t>t know how to read, </a:t>
            </a:r>
            <a:r>
              <a:rPr lang="en-US" sz="2600" b="1" i="1" dirty="0">
                <a:latin typeface="+mn-lt"/>
              </a:rPr>
              <a:t>we teach</a:t>
            </a:r>
            <a:r>
              <a:rPr lang="en-US" sz="2600" b="1" dirty="0">
                <a:latin typeface="+mn-lt"/>
              </a:rPr>
              <a:t>.</a:t>
            </a:r>
            <a:r>
              <a:rPr lang="ja-JP" altLang="en-US" sz="2600" b="1" dirty="0">
                <a:latin typeface="+mn-lt"/>
              </a:rPr>
              <a:t>”</a:t>
            </a:r>
            <a:endParaRPr lang="en-US" sz="2600" b="1" dirty="0">
              <a:latin typeface="+mn-lt"/>
            </a:endParaRPr>
          </a:p>
          <a:p>
            <a:pPr marL="233363" indent="-233363" defTabSz="457200">
              <a:spcBef>
                <a:spcPct val="50000"/>
              </a:spcBef>
              <a:buClr>
                <a:srgbClr val="CC0000"/>
              </a:buClr>
              <a:buSzPct val="75000"/>
              <a:buFont typeface="Webdings" charset="0"/>
              <a:buNone/>
            </a:pPr>
            <a:r>
              <a:rPr lang="ja-JP" altLang="en-US" sz="2600" b="1" dirty="0">
                <a:latin typeface="+mn-lt"/>
              </a:rPr>
              <a:t>“</a:t>
            </a:r>
            <a:r>
              <a:rPr lang="en-US" sz="2600" b="1" dirty="0">
                <a:latin typeface="+mn-lt"/>
              </a:rPr>
              <a:t>If a child </a:t>
            </a:r>
            <a:r>
              <a:rPr lang="en-US" sz="2600" b="1" dirty="0" err="1">
                <a:latin typeface="+mn-lt"/>
              </a:rPr>
              <a:t>doesn</a:t>
            </a:r>
            <a:r>
              <a:rPr lang="ja-JP" altLang="en-US" sz="2600" b="1" dirty="0">
                <a:latin typeface="+mn-lt"/>
              </a:rPr>
              <a:t>’</a:t>
            </a:r>
            <a:r>
              <a:rPr lang="en-US" sz="2600" b="1" dirty="0">
                <a:latin typeface="+mn-lt"/>
              </a:rPr>
              <a:t>t know how to swim, </a:t>
            </a:r>
            <a:r>
              <a:rPr lang="en-US" sz="2600" b="1" i="1" dirty="0">
                <a:latin typeface="+mn-lt"/>
              </a:rPr>
              <a:t>we teach</a:t>
            </a:r>
            <a:r>
              <a:rPr lang="en-US" sz="2600" b="1" dirty="0">
                <a:latin typeface="+mn-lt"/>
              </a:rPr>
              <a:t>.</a:t>
            </a:r>
            <a:r>
              <a:rPr lang="ja-JP" altLang="en-US" sz="2600" b="1" dirty="0">
                <a:latin typeface="+mn-lt"/>
              </a:rPr>
              <a:t>”</a:t>
            </a:r>
            <a:endParaRPr lang="en-US" sz="2600" b="1" dirty="0">
              <a:latin typeface="+mn-lt"/>
            </a:endParaRPr>
          </a:p>
          <a:p>
            <a:pPr marL="233363" indent="-233363" defTabSz="457200">
              <a:spcBef>
                <a:spcPct val="50000"/>
              </a:spcBef>
              <a:buClr>
                <a:srgbClr val="CC0000"/>
              </a:buClr>
              <a:buSzPct val="75000"/>
              <a:buFont typeface="Webdings" charset="0"/>
              <a:buNone/>
            </a:pPr>
            <a:r>
              <a:rPr lang="ja-JP" altLang="en-US" sz="2600" b="1" dirty="0">
                <a:latin typeface="+mn-lt"/>
              </a:rPr>
              <a:t>“</a:t>
            </a:r>
            <a:r>
              <a:rPr lang="en-US" sz="2600" b="1" dirty="0">
                <a:latin typeface="+mn-lt"/>
              </a:rPr>
              <a:t>If a child </a:t>
            </a:r>
            <a:r>
              <a:rPr lang="en-US" sz="2600" b="1" dirty="0" err="1">
                <a:latin typeface="+mn-lt"/>
              </a:rPr>
              <a:t>doesn</a:t>
            </a:r>
            <a:r>
              <a:rPr lang="ja-JP" altLang="en-US" sz="2600" b="1" dirty="0">
                <a:latin typeface="+mn-lt"/>
              </a:rPr>
              <a:t>’</a:t>
            </a:r>
            <a:r>
              <a:rPr lang="en-US" sz="2600" b="1" dirty="0">
                <a:latin typeface="+mn-lt"/>
              </a:rPr>
              <a:t>t know how to multiply, </a:t>
            </a:r>
            <a:r>
              <a:rPr lang="en-US" sz="2600" b="1" i="1" dirty="0">
                <a:latin typeface="+mn-lt"/>
              </a:rPr>
              <a:t>we teach</a:t>
            </a:r>
            <a:r>
              <a:rPr lang="en-US" sz="2600" b="1" dirty="0">
                <a:latin typeface="+mn-lt"/>
              </a:rPr>
              <a:t>.</a:t>
            </a:r>
            <a:r>
              <a:rPr lang="ja-JP" altLang="en-US" sz="2600" b="1" dirty="0">
                <a:latin typeface="+mn-lt"/>
              </a:rPr>
              <a:t>”</a:t>
            </a:r>
            <a:endParaRPr lang="en-US" sz="2600" b="1" dirty="0">
              <a:latin typeface="+mn-lt"/>
            </a:endParaRPr>
          </a:p>
          <a:p>
            <a:pPr marL="233363" indent="-233363" defTabSz="457200">
              <a:spcBef>
                <a:spcPct val="50000"/>
              </a:spcBef>
              <a:buClr>
                <a:srgbClr val="CC0000"/>
              </a:buClr>
              <a:buSzPct val="75000"/>
              <a:buFont typeface="Webdings" charset="0"/>
              <a:buNone/>
            </a:pPr>
            <a:r>
              <a:rPr lang="ja-JP" altLang="en-US" sz="2600" b="1" dirty="0">
                <a:latin typeface="+mn-lt"/>
              </a:rPr>
              <a:t>“</a:t>
            </a:r>
            <a:r>
              <a:rPr lang="en-US" sz="2600" b="1" dirty="0">
                <a:latin typeface="+mn-lt"/>
              </a:rPr>
              <a:t>If a child </a:t>
            </a:r>
            <a:r>
              <a:rPr lang="en-US" sz="2600" b="1" dirty="0" err="1">
                <a:latin typeface="+mn-lt"/>
              </a:rPr>
              <a:t>doesn</a:t>
            </a:r>
            <a:r>
              <a:rPr lang="ja-JP" altLang="en-US" sz="2600" b="1" dirty="0">
                <a:latin typeface="+mn-lt"/>
              </a:rPr>
              <a:t>’</a:t>
            </a:r>
            <a:r>
              <a:rPr lang="en-US" sz="2600" b="1" dirty="0">
                <a:latin typeface="+mn-lt"/>
              </a:rPr>
              <a:t>t know how to drive, </a:t>
            </a:r>
            <a:r>
              <a:rPr lang="en-US" sz="2600" b="1" i="1" dirty="0">
                <a:latin typeface="+mn-lt"/>
              </a:rPr>
              <a:t>we teach.</a:t>
            </a:r>
            <a:r>
              <a:rPr lang="ja-JP" altLang="en-US" sz="2600" b="1" i="1" dirty="0">
                <a:latin typeface="+mn-lt"/>
              </a:rPr>
              <a:t>”</a:t>
            </a:r>
            <a:endParaRPr lang="en-US" sz="2600" b="1" i="1" dirty="0">
              <a:latin typeface="+mn-lt"/>
            </a:endParaRPr>
          </a:p>
          <a:p>
            <a:pPr marL="233363" indent="-233363" defTabSz="457200">
              <a:spcBef>
                <a:spcPct val="50000"/>
              </a:spcBef>
              <a:buClr>
                <a:srgbClr val="CC0000"/>
              </a:buClr>
              <a:buSzPct val="75000"/>
              <a:buFont typeface="Webdings" charset="0"/>
              <a:buNone/>
            </a:pPr>
            <a:r>
              <a:rPr lang="ja-JP" altLang="en-US" sz="2600" b="1" dirty="0">
                <a:latin typeface="+mn-lt"/>
              </a:rPr>
              <a:t>“</a:t>
            </a:r>
            <a:r>
              <a:rPr lang="en-US" sz="2600" b="1" dirty="0">
                <a:latin typeface="+mn-lt"/>
              </a:rPr>
              <a:t>If a child </a:t>
            </a:r>
            <a:r>
              <a:rPr lang="en-US" sz="2600" b="1" dirty="0" err="1">
                <a:latin typeface="+mn-lt"/>
              </a:rPr>
              <a:t>doesn</a:t>
            </a:r>
            <a:r>
              <a:rPr lang="ja-JP" altLang="en-US" sz="2600" b="1" dirty="0">
                <a:latin typeface="+mn-lt"/>
              </a:rPr>
              <a:t>’</a:t>
            </a:r>
            <a:r>
              <a:rPr lang="en-US" sz="2600" b="1" dirty="0">
                <a:latin typeface="+mn-lt"/>
              </a:rPr>
              <a:t>t know how to behave,  </a:t>
            </a:r>
            <a:r>
              <a:rPr lang="en-US" sz="2600" b="1" i="1" dirty="0">
                <a:latin typeface="+mn-lt"/>
              </a:rPr>
              <a:t>we……..... 	……….teach?  	………punish?</a:t>
            </a:r>
            <a:r>
              <a:rPr lang="ja-JP" altLang="en-US" sz="2600" b="1" i="1" dirty="0">
                <a:latin typeface="+mn-lt"/>
              </a:rPr>
              <a:t>”</a:t>
            </a:r>
            <a:endParaRPr lang="en-US" sz="2600" b="1" i="1" dirty="0">
              <a:latin typeface="+mn-lt"/>
            </a:endParaRPr>
          </a:p>
          <a:p>
            <a:pPr marL="233363" indent="-233363" defTabSz="457200">
              <a:spcBef>
                <a:spcPct val="50000"/>
              </a:spcBef>
              <a:buClr>
                <a:srgbClr val="CC0000"/>
              </a:buClr>
              <a:buSzPct val="75000"/>
              <a:buFont typeface="Webdings" charset="0"/>
              <a:buNone/>
            </a:pPr>
            <a:endParaRPr lang="en-US" sz="2600" dirty="0">
              <a:latin typeface="+mn-lt"/>
            </a:endParaRPr>
          </a:p>
          <a:p>
            <a:pPr marL="233363" indent="-233363" defTabSz="457200">
              <a:spcBef>
                <a:spcPct val="50000"/>
              </a:spcBef>
              <a:buClr>
                <a:srgbClr val="CC0000"/>
              </a:buClr>
              <a:buSzPct val="75000"/>
              <a:buFont typeface="Webdings" charset="0"/>
              <a:buNone/>
            </a:pPr>
            <a:r>
              <a:rPr lang="ja-JP" altLang="en-US" sz="2800" b="1" dirty="0">
                <a:latin typeface="+mn-lt"/>
              </a:rPr>
              <a:t>“</a:t>
            </a:r>
            <a:r>
              <a:rPr lang="en-US" sz="2800" b="1" dirty="0">
                <a:latin typeface="+mn-lt"/>
              </a:rPr>
              <a:t>Why can</a:t>
            </a:r>
            <a:r>
              <a:rPr lang="ja-JP" altLang="en-US" sz="2800" b="1" dirty="0">
                <a:latin typeface="+mn-lt"/>
              </a:rPr>
              <a:t>’</a:t>
            </a:r>
            <a:r>
              <a:rPr lang="en-US" sz="2800" b="1" dirty="0">
                <a:latin typeface="+mn-lt"/>
              </a:rPr>
              <a:t>t we finish the last sentence as automatically as we do the others?</a:t>
            </a:r>
            <a:r>
              <a:rPr lang="ja-JP" altLang="en-US" sz="2800" b="1" dirty="0">
                <a:latin typeface="+mn-lt"/>
              </a:rPr>
              <a:t>”</a:t>
            </a:r>
            <a:endParaRPr lang="en-US" sz="2800" b="1" dirty="0">
              <a:latin typeface="+mn-lt"/>
            </a:endParaRPr>
          </a:p>
          <a:p>
            <a:pPr marL="233363" indent="-233363" algn="ctr" defTabSz="457200">
              <a:spcBef>
                <a:spcPct val="50000"/>
              </a:spcBef>
              <a:buClr>
                <a:srgbClr val="CC0000"/>
              </a:buClr>
              <a:buSzPct val="75000"/>
              <a:buFont typeface="Webdings" charset="0"/>
              <a:buNone/>
            </a:pPr>
            <a:r>
              <a:rPr lang="en-US" b="1" i="1" dirty="0">
                <a:solidFill>
                  <a:srgbClr val="009900"/>
                </a:solidFill>
                <a:effectLst>
                  <a:outerShdw blurRad="38100" dist="38100" dir="2700000" algn="tl">
                    <a:srgbClr val="DDDDDD"/>
                  </a:outerShdw>
                </a:effectLst>
                <a:latin typeface="+mn-lt"/>
              </a:rPr>
              <a:t>Tom </a:t>
            </a:r>
            <a:r>
              <a:rPr lang="en-US" b="1" i="1" dirty="0" err="1">
                <a:solidFill>
                  <a:srgbClr val="009900"/>
                </a:solidFill>
                <a:latin typeface="+mn-lt"/>
              </a:rPr>
              <a:t>Herner</a:t>
            </a:r>
            <a:r>
              <a:rPr lang="en-US" b="1" i="1" dirty="0">
                <a:solidFill>
                  <a:srgbClr val="009900"/>
                </a:solidFill>
                <a:latin typeface="+mn-lt"/>
              </a:rPr>
              <a:t> </a:t>
            </a:r>
            <a:r>
              <a:rPr lang="en-US" sz="1600" b="1" i="1" dirty="0">
                <a:solidFill>
                  <a:srgbClr val="009900"/>
                </a:solidFill>
                <a:latin typeface="+mn-lt"/>
              </a:rPr>
              <a:t>(NASDE President )</a:t>
            </a:r>
            <a:r>
              <a:rPr lang="en-US" b="1" i="1" dirty="0">
                <a:solidFill>
                  <a:srgbClr val="009900"/>
                </a:solidFill>
                <a:latin typeface="+mn-lt"/>
              </a:rPr>
              <a:t>, </a:t>
            </a:r>
            <a:r>
              <a:rPr lang="en-US" sz="2200" b="1" i="1" dirty="0">
                <a:solidFill>
                  <a:srgbClr val="009900"/>
                </a:solidFill>
                <a:latin typeface="+mn-lt"/>
              </a:rPr>
              <a:t>1998</a:t>
            </a:r>
            <a:endParaRPr lang="en-US" b="1" dirty="0">
              <a:latin typeface="+mn-lt"/>
            </a:endParaRPr>
          </a:p>
        </p:txBody>
      </p:sp>
    </p:spTree>
    <p:extLst>
      <p:ext uri="{BB962C8B-B14F-4D97-AF65-F5344CB8AC3E}">
        <p14:creationId xmlns:p14="http://schemas.microsoft.com/office/powerpoint/2010/main" val="2271493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ext Placeholder 2"/>
          <p:cNvSpPr>
            <a:spLocks noGrp="1"/>
          </p:cNvSpPr>
          <p:nvPr>
            <p:ph type="body" sz="quarter" idx="4294967295"/>
          </p:nvPr>
        </p:nvSpPr>
        <p:spPr bwMode="auto">
          <a:xfrm>
            <a:off x="685800" y="377825"/>
            <a:ext cx="7772400" cy="612775"/>
          </a:xfrm>
          <a:noFill/>
          <a:ln w="25400">
            <a:noFill/>
            <a:miter lim="800000"/>
            <a:headEnd/>
            <a:tailEnd/>
          </a:ln>
        </p:spPr>
        <p:txBody>
          <a:bodyPr vert="horz" wrap="square" lIns="91440" tIns="45720" rIns="91440" bIns="45720" numCol="1" anchorCtr="0" compatLnSpc="1">
            <a:prstTxWarp prst="textNoShape">
              <a:avLst/>
            </a:prstTxWarp>
          </a:bodyPr>
          <a:lstStyle/>
          <a:p>
            <a:pPr marL="0" indent="0" algn="ctr">
              <a:buNone/>
              <a:defRPr/>
            </a:pPr>
            <a:r>
              <a:rPr lang="en-US" sz="3200" dirty="0" smtClean="0">
                <a:solidFill>
                  <a:schemeClr val="tx2"/>
                </a:solidFill>
                <a:ea typeface="ＭＳ Ｐゴシック" pitchFamily="34" charset="-128"/>
              </a:rPr>
              <a:t>Teach Behavior Expectations</a:t>
            </a:r>
          </a:p>
        </p:txBody>
      </p:sp>
      <p:graphicFrame>
        <p:nvGraphicFramePr>
          <p:cNvPr id="2" name="Diagram 1"/>
          <p:cNvGraphicFramePr/>
          <p:nvPr>
            <p:extLst>
              <p:ext uri="{D42A27DB-BD31-4B8C-83A1-F6EECF244321}">
                <p14:modId xmlns:p14="http://schemas.microsoft.com/office/powerpoint/2010/main" val="1170280238"/>
              </p:ext>
            </p:extLst>
          </p:nvPr>
        </p:nvGraphicFramePr>
        <p:xfrm>
          <a:off x="938864" y="1396999"/>
          <a:ext cx="7266273" cy="5109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5028" name="Picture 12" descr="PBIS LOGO.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6324600"/>
            <a:ext cx="11811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5330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allway Less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0100" y="1047750"/>
            <a:ext cx="7543800" cy="5657850"/>
          </a:xfrm>
          <a:prstGeom prst="rect">
            <a:avLst/>
          </a:prstGeom>
        </p:spPr>
      </p:pic>
      <p:sp>
        <p:nvSpPr>
          <p:cNvPr id="2" name="TextBox 1"/>
          <p:cNvSpPr txBox="1"/>
          <p:nvPr/>
        </p:nvSpPr>
        <p:spPr>
          <a:xfrm>
            <a:off x="381000" y="381000"/>
            <a:ext cx="8382000" cy="523220"/>
          </a:xfrm>
          <a:prstGeom prst="rect">
            <a:avLst/>
          </a:prstGeom>
          <a:noFill/>
        </p:spPr>
        <p:txBody>
          <a:bodyPr wrap="square" rtlCol="0">
            <a:spAutoFit/>
          </a:bodyPr>
          <a:lstStyle/>
          <a:p>
            <a:pPr algn="ctr"/>
            <a:r>
              <a:rPr lang="en-US" sz="2800" dirty="0" smtClean="0">
                <a:solidFill>
                  <a:schemeClr val="tx2"/>
                </a:solidFill>
              </a:rPr>
              <a:t>Elementary Teaching Example</a:t>
            </a:r>
            <a:endParaRPr lang="en-US" sz="2800" dirty="0">
              <a:solidFill>
                <a:schemeClr val="tx2"/>
              </a:solidFill>
            </a:endParaRPr>
          </a:p>
        </p:txBody>
      </p:sp>
    </p:spTree>
    <p:extLst>
      <p:ext uri="{BB962C8B-B14F-4D97-AF65-F5344CB8AC3E}">
        <p14:creationId xmlns:p14="http://schemas.microsoft.com/office/powerpoint/2010/main" val="1345824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p:cNvSpPr>
            <a:spLocks noChangeAspect="1" noChangeArrowheads="1"/>
          </p:cNvSpPr>
          <p:nvPr/>
        </p:nvSpPr>
        <p:spPr bwMode="auto">
          <a:xfrm>
            <a:off x="1482725" y="411163"/>
            <a:ext cx="69183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p>
        </p:txBody>
      </p:sp>
      <p:sp>
        <p:nvSpPr>
          <p:cNvPr id="38915" name="Rectangle 3"/>
          <p:cNvSpPr>
            <a:spLocks noGrp="1" noChangeArrowheads="1"/>
          </p:cNvSpPr>
          <p:nvPr>
            <p:ph type="subTitle" idx="4294967295"/>
          </p:nvPr>
        </p:nvSpPr>
        <p:spPr>
          <a:xfrm>
            <a:off x="1084263" y="3221038"/>
            <a:ext cx="6527800" cy="2182812"/>
          </a:xfrm>
        </p:spPr>
        <p:txBody>
          <a:bodyPr lIns="82030" tIns="41016" rIns="82030" bIns="41016"/>
          <a:lstStyle/>
          <a:p>
            <a:pPr marL="0" indent="0" algn="ctr" eaLnBrk="1" hangingPunct="1">
              <a:lnSpc>
                <a:spcPct val="90000"/>
              </a:lnSpc>
              <a:buFontTx/>
              <a:buNone/>
            </a:pPr>
            <a:endParaRPr lang="en-US" sz="1400" b="1" dirty="0">
              <a:solidFill>
                <a:srgbClr val="172F83"/>
              </a:solidFill>
              <a:latin typeface="Times New Roman" charset="0"/>
              <a:ea typeface="ＭＳ Ｐゴシック" charset="0"/>
              <a:cs typeface="Arial" charset="0"/>
            </a:endParaRPr>
          </a:p>
          <a:p>
            <a:pPr marL="0" indent="0" eaLnBrk="1" hangingPunct="1">
              <a:lnSpc>
                <a:spcPct val="90000"/>
              </a:lnSpc>
              <a:buFontTx/>
              <a:buNone/>
            </a:pPr>
            <a:r>
              <a:rPr lang="en-US" sz="4200" b="1" dirty="0" smtClean="0">
                <a:solidFill>
                  <a:srgbClr val="172F83"/>
                </a:solidFill>
                <a:latin typeface="+mj-lt"/>
                <a:ea typeface="ＭＳ Ｐゴシック" charset="0"/>
                <a:cs typeface="Arial" charset="0"/>
              </a:rPr>
              <a:t>Monitor </a:t>
            </a:r>
            <a:r>
              <a:rPr lang="en-US" sz="4200" b="1" dirty="0">
                <a:solidFill>
                  <a:srgbClr val="172F83"/>
                </a:solidFill>
                <a:latin typeface="+mj-lt"/>
                <a:ea typeface="ＭＳ Ｐゴシック" charset="0"/>
                <a:cs typeface="Arial" charset="0"/>
              </a:rPr>
              <a:t>Expected Behavior</a:t>
            </a:r>
            <a:endParaRPr lang="en-US" sz="4200" b="1" dirty="0">
              <a:solidFill>
                <a:schemeClr val="accent2"/>
              </a:solidFill>
              <a:latin typeface="+mj-lt"/>
              <a:ea typeface="ＭＳ Ｐゴシック" charset="0"/>
              <a:cs typeface="Arial" charset="0"/>
            </a:endParaRPr>
          </a:p>
        </p:txBody>
      </p:sp>
    </p:spTree>
    <p:extLst>
      <p:ext uri="{BB962C8B-B14F-4D97-AF65-F5344CB8AC3E}">
        <p14:creationId xmlns:p14="http://schemas.microsoft.com/office/powerpoint/2010/main" val="160571452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87313" y="457200"/>
            <a:ext cx="8099425" cy="1143000"/>
          </a:xfrm>
        </p:spPr>
        <p:txBody>
          <a:bodyPr lIns="82030" tIns="41016" rIns="82030" bIns="41016"/>
          <a:lstStyle/>
          <a:p>
            <a:pPr eaLnBrk="1" hangingPunct="1"/>
            <a:r>
              <a:rPr lang="en-US" dirty="0" smtClean="0">
                <a:solidFill>
                  <a:srgbClr val="333399"/>
                </a:solidFill>
                <a:ea typeface="ＭＳ Ｐゴシック" charset="0"/>
              </a:rPr>
              <a:t>Active Supervision</a:t>
            </a:r>
            <a:endParaRPr lang="en-US" dirty="0">
              <a:solidFill>
                <a:srgbClr val="333399"/>
              </a:solidFill>
              <a:ea typeface="ＭＳ Ｐゴシック" charset="0"/>
            </a:endParaRPr>
          </a:p>
        </p:txBody>
      </p:sp>
      <p:sp>
        <p:nvSpPr>
          <p:cNvPr id="41987" name="Rectangle 3"/>
          <p:cNvSpPr>
            <a:spLocks noGrp="1" noChangeArrowheads="1"/>
          </p:cNvSpPr>
          <p:nvPr>
            <p:ph idx="4294967295"/>
          </p:nvPr>
        </p:nvSpPr>
        <p:spPr/>
        <p:txBody>
          <a:bodyPr lIns="82030" tIns="41016" rIns="82030" bIns="41016"/>
          <a:lstStyle/>
          <a:p>
            <a:pPr marL="866775" lvl="1" indent="-457200" eaLnBrk="1" hangingPunct="1">
              <a:buClr>
                <a:schemeClr val="tx2"/>
              </a:buClr>
              <a:buFont typeface="Wingdings" charset="2"/>
              <a:buChar char="§"/>
            </a:pPr>
            <a:r>
              <a:rPr lang="en-US" sz="3500" dirty="0" smtClean="0">
                <a:latin typeface="Times New Roman" charset="0"/>
                <a:ea typeface="ＭＳ Ｐゴシック" charset="0"/>
              </a:rPr>
              <a:t>Movement</a:t>
            </a:r>
          </a:p>
          <a:p>
            <a:pPr marL="866775" lvl="1" indent="-457200" eaLnBrk="1" hangingPunct="1">
              <a:buClr>
                <a:schemeClr val="tx2"/>
              </a:buClr>
              <a:buFont typeface="Wingdings" charset="2"/>
              <a:buChar char="§"/>
            </a:pPr>
            <a:r>
              <a:rPr lang="en-US" sz="3500" dirty="0" smtClean="0">
                <a:latin typeface="Times New Roman" charset="0"/>
                <a:ea typeface="ＭＳ Ｐゴシック" charset="0"/>
              </a:rPr>
              <a:t>Scanning</a:t>
            </a:r>
            <a:endParaRPr lang="en-US" sz="3500" dirty="0">
              <a:latin typeface="Times New Roman" charset="0"/>
              <a:ea typeface="ＭＳ Ｐゴシック" charset="0"/>
            </a:endParaRPr>
          </a:p>
          <a:p>
            <a:pPr marL="866775" lvl="1" indent="-457200" eaLnBrk="1" hangingPunct="1">
              <a:buClr>
                <a:schemeClr val="tx2"/>
              </a:buClr>
              <a:buFont typeface="Wingdings" charset="2"/>
              <a:buChar char="§"/>
            </a:pPr>
            <a:r>
              <a:rPr lang="en-US" sz="3500" dirty="0">
                <a:solidFill>
                  <a:srgbClr val="0000FF"/>
                </a:solidFill>
                <a:latin typeface="Times New Roman" charset="0"/>
                <a:ea typeface="ＭＳ Ｐゴシック" charset="0"/>
              </a:rPr>
              <a:t>Positive Interaction</a:t>
            </a:r>
          </a:p>
          <a:p>
            <a:pPr marL="1023938" lvl="2" indent="-204788" eaLnBrk="1" hangingPunct="1">
              <a:buClr>
                <a:schemeClr val="tx2"/>
              </a:buClr>
            </a:pPr>
            <a:r>
              <a:rPr lang="en-US" sz="3100" dirty="0" smtClean="0">
                <a:latin typeface="Times New Roman" charset="0"/>
                <a:ea typeface="ＭＳ Ｐゴシック" charset="0"/>
              </a:rPr>
              <a:t>Positive contact</a:t>
            </a:r>
          </a:p>
          <a:p>
            <a:pPr marL="1023938" lvl="2" indent="-204788" eaLnBrk="1" hangingPunct="1">
              <a:buClr>
                <a:schemeClr val="tx2"/>
              </a:buClr>
            </a:pPr>
            <a:r>
              <a:rPr lang="en-US" sz="3100" dirty="0" smtClean="0">
                <a:latin typeface="Times New Roman" charset="0"/>
                <a:ea typeface="ＭＳ Ｐゴシック" charset="0"/>
              </a:rPr>
              <a:t>Reinforcement </a:t>
            </a:r>
            <a:r>
              <a:rPr lang="en-US" sz="3100" dirty="0">
                <a:latin typeface="Times New Roman" charset="0"/>
                <a:ea typeface="ＭＳ Ｐゴシック" charset="0"/>
              </a:rPr>
              <a:t>of expected behavior</a:t>
            </a:r>
          </a:p>
        </p:txBody>
      </p:sp>
      <p:pic>
        <p:nvPicPr>
          <p:cNvPr id="41988" name="Picture 4" descr="PBIS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3" y="6450013"/>
            <a:ext cx="1181101"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22132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111876" y="697700"/>
            <a:ext cx="8081963" cy="1143000"/>
          </a:xfrm>
        </p:spPr>
        <p:txBody>
          <a:bodyPr lIns="82030" tIns="41016" rIns="82030" bIns="41016">
            <a:normAutofit fontScale="90000"/>
          </a:bodyPr>
          <a:lstStyle/>
          <a:p>
            <a:pPr eaLnBrk="1" hangingPunct="1"/>
            <a:r>
              <a:rPr lang="en-US" sz="4500" i="1" dirty="0">
                <a:solidFill>
                  <a:srgbClr val="333399"/>
                </a:solidFill>
                <a:latin typeface="Times New Roman" charset="0"/>
                <a:ea typeface="ＭＳ Ｐゴシック" charset="0"/>
              </a:rPr>
              <a:t>Five Positives to One Negative Ratio</a:t>
            </a:r>
          </a:p>
        </p:txBody>
      </p:sp>
      <p:sp>
        <p:nvSpPr>
          <p:cNvPr id="47107" name="Rectangle 7"/>
          <p:cNvSpPr>
            <a:spLocks noChangeArrowheads="1"/>
          </p:cNvSpPr>
          <p:nvPr/>
        </p:nvSpPr>
        <p:spPr bwMode="auto">
          <a:xfrm>
            <a:off x="762000" y="2362200"/>
            <a:ext cx="731520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9250" indent="-349250" defTabSz="457200" eaLnBrk="1" hangingPunct="1">
              <a:spcBef>
                <a:spcPct val="20000"/>
              </a:spcBef>
              <a:spcAft>
                <a:spcPct val="20000"/>
              </a:spcAft>
              <a:buFontTx/>
              <a:buChar char="•"/>
            </a:pPr>
            <a:r>
              <a:rPr lang="en-US" sz="3600" dirty="0"/>
              <a:t>Have more positive student contacts than negative</a:t>
            </a:r>
          </a:p>
          <a:p>
            <a:pPr marL="349250" indent="-349250" defTabSz="457200" eaLnBrk="1" hangingPunct="1">
              <a:spcBef>
                <a:spcPct val="20000"/>
              </a:spcBef>
              <a:spcAft>
                <a:spcPct val="20000"/>
              </a:spcAft>
              <a:buFontTx/>
              <a:buChar char="•"/>
            </a:pPr>
            <a:r>
              <a:rPr lang="en-US" sz="3600" dirty="0"/>
              <a:t>Use variety of contact </a:t>
            </a:r>
            <a:r>
              <a:rPr lang="en-US" sz="3600" dirty="0" smtClean="0"/>
              <a:t>forms</a:t>
            </a:r>
          </a:p>
          <a:p>
            <a:pPr marL="349250" indent="-349250" defTabSz="457200" eaLnBrk="1" hangingPunct="1">
              <a:spcBef>
                <a:spcPct val="20000"/>
              </a:spcBef>
              <a:spcAft>
                <a:spcPct val="20000"/>
              </a:spcAft>
              <a:buFontTx/>
              <a:buChar char="•"/>
            </a:pPr>
            <a:r>
              <a:rPr lang="en-US" sz="3600" dirty="0" smtClean="0"/>
              <a:t>Emotional </a:t>
            </a:r>
            <a:r>
              <a:rPr lang="en-US" sz="3600" dirty="0"/>
              <a:t>b</a:t>
            </a:r>
            <a:r>
              <a:rPr lang="en-US" sz="3600" dirty="0" smtClean="0"/>
              <a:t>ank account</a:t>
            </a:r>
            <a:endParaRPr lang="en-US" sz="3600" dirty="0"/>
          </a:p>
        </p:txBody>
      </p:sp>
    </p:spTree>
    <p:extLst>
      <p:ext uri="{BB962C8B-B14F-4D97-AF65-F5344CB8AC3E}">
        <p14:creationId xmlns:p14="http://schemas.microsoft.com/office/powerpoint/2010/main" val="2322699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304945" y="120425"/>
            <a:ext cx="7772400" cy="1143000"/>
          </a:xfrm>
        </p:spPr>
        <p:txBody>
          <a:bodyPr lIns="82030" tIns="41016" rIns="82030" bIns="41016"/>
          <a:lstStyle/>
          <a:p>
            <a:pPr eaLnBrk="1" hangingPunct="1"/>
            <a:r>
              <a:rPr lang="en-US" dirty="0">
                <a:solidFill>
                  <a:srgbClr val="333399"/>
                </a:solidFill>
                <a:ea typeface="ＭＳ Ｐゴシック" charset="0"/>
              </a:rPr>
              <a:t>Goal</a:t>
            </a:r>
          </a:p>
        </p:txBody>
      </p:sp>
      <p:sp>
        <p:nvSpPr>
          <p:cNvPr id="16387" name="Content Placeholder 2"/>
          <p:cNvSpPr>
            <a:spLocks noGrp="1"/>
          </p:cNvSpPr>
          <p:nvPr>
            <p:ph idx="4294967295"/>
          </p:nvPr>
        </p:nvSpPr>
        <p:spPr>
          <a:xfrm>
            <a:off x="392113" y="1433513"/>
            <a:ext cx="7881937" cy="4525962"/>
          </a:xfrm>
        </p:spPr>
        <p:txBody>
          <a:bodyPr lIns="82030" tIns="41016" rIns="82030" bIns="41016"/>
          <a:lstStyle/>
          <a:p>
            <a:pPr marL="306388" indent="-306388" eaLnBrk="1" hangingPunct="1">
              <a:spcAft>
                <a:spcPts val="800"/>
              </a:spcAft>
            </a:pPr>
            <a:r>
              <a:rPr lang="en-US" sz="2800" dirty="0">
                <a:ea typeface="ＭＳ Ｐゴシック" charset="0"/>
              </a:rPr>
              <a:t>To create an environment where no student falls through the crack</a:t>
            </a:r>
          </a:p>
          <a:p>
            <a:pPr marL="306388" indent="-306388" eaLnBrk="1" hangingPunct="1">
              <a:spcAft>
                <a:spcPts val="800"/>
              </a:spcAft>
            </a:pPr>
            <a:r>
              <a:rPr lang="en-US" sz="2800" dirty="0">
                <a:ea typeface="ＭＳ Ｐゴシック" charset="0"/>
              </a:rPr>
              <a:t>This is accomplished by creating a school environment where student safety and demonstration of socially appropriate behaviors can lead to an increased emphasis on academic productivity</a:t>
            </a:r>
          </a:p>
          <a:p>
            <a:pPr marL="665163" lvl="1" indent="-255588" eaLnBrk="1" hangingPunct="1">
              <a:spcAft>
                <a:spcPts val="800"/>
              </a:spcAft>
            </a:pPr>
            <a:r>
              <a:rPr lang="en-US" dirty="0">
                <a:ea typeface="ＭＳ Ｐゴシック" charset="0"/>
              </a:rPr>
              <a:t>Academics vs. behavior is the ultimate chicken and egg question</a:t>
            </a:r>
          </a:p>
        </p:txBody>
      </p:sp>
    </p:spTree>
    <p:extLst>
      <p:ext uri="{BB962C8B-B14F-4D97-AF65-F5344CB8AC3E}">
        <p14:creationId xmlns:p14="http://schemas.microsoft.com/office/powerpoint/2010/main" val="3805540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p:cNvSpPr>
            <a:spLocks noChangeAspect="1" noChangeArrowheads="1"/>
          </p:cNvSpPr>
          <p:nvPr/>
        </p:nvSpPr>
        <p:spPr bwMode="auto">
          <a:xfrm>
            <a:off x="1482725" y="411163"/>
            <a:ext cx="69183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p>
        </p:txBody>
      </p:sp>
      <p:sp>
        <p:nvSpPr>
          <p:cNvPr id="53251" name="Rectangle 3"/>
          <p:cNvSpPr>
            <a:spLocks noGrp="1" noChangeArrowheads="1"/>
          </p:cNvSpPr>
          <p:nvPr>
            <p:ph type="subTitle" idx="4294967295"/>
          </p:nvPr>
        </p:nvSpPr>
        <p:spPr>
          <a:xfrm>
            <a:off x="766763" y="3221038"/>
            <a:ext cx="6845300" cy="2182812"/>
          </a:xfrm>
        </p:spPr>
        <p:txBody>
          <a:bodyPr lIns="82030" tIns="41016" rIns="82030" bIns="41016"/>
          <a:lstStyle/>
          <a:p>
            <a:pPr marL="0" indent="0" eaLnBrk="1" hangingPunct="1">
              <a:buFontTx/>
              <a:buNone/>
            </a:pPr>
            <a:r>
              <a:rPr lang="en-US" sz="4200" b="1" dirty="0" smtClean="0">
                <a:solidFill>
                  <a:srgbClr val="172F83"/>
                </a:solidFill>
                <a:ea typeface="ＭＳ Ｐゴシック" charset="0"/>
                <a:cs typeface="Arial" charset="0"/>
              </a:rPr>
              <a:t>Acknowledge/Encourage </a:t>
            </a:r>
            <a:r>
              <a:rPr lang="en-US" sz="4200" b="1" dirty="0">
                <a:solidFill>
                  <a:srgbClr val="172F83"/>
                </a:solidFill>
                <a:ea typeface="ＭＳ Ｐゴシック" charset="0"/>
                <a:cs typeface="Arial" charset="0"/>
              </a:rPr>
              <a:t>Expected Behaviors</a:t>
            </a:r>
            <a:endParaRPr lang="en-US" sz="4200" b="1" dirty="0">
              <a:solidFill>
                <a:schemeClr val="accent2"/>
              </a:solidFill>
              <a:ea typeface="ＭＳ Ｐゴシック" charset="0"/>
              <a:cs typeface="Arial" charset="0"/>
            </a:endParaRPr>
          </a:p>
        </p:txBody>
      </p:sp>
    </p:spTree>
    <p:extLst>
      <p:ext uri="{BB962C8B-B14F-4D97-AF65-F5344CB8AC3E}">
        <p14:creationId xmlns:p14="http://schemas.microsoft.com/office/powerpoint/2010/main" val="15236837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ChangeArrowheads="1"/>
          </p:cNvSpPr>
          <p:nvPr>
            <p:ph type="title" idx="4294967295"/>
          </p:nvPr>
        </p:nvSpPr>
        <p:spPr>
          <a:xfrm>
            <a:off x="384969" y="139700"/>
            <a:ext cx="8374063" cy="1143000"/>
          </a:xfrm>
        </p:spPr>
        <p:txBody>
          <a:bodyPr lIns="82030" tIns="41016" rIns="82030" bIns="41016">
            <a:normAutofit fontScale="90000"/>
          </a:bodyPr>
          <a:lstStyle/>
          <a:p>
            <a:pPr eaLnBrk="1" hangingPunct="1"/>
            <a:r>
              <a:rPr lang="en-US" sz="4000" dirty="0">
                <a:solidFill>
                  <a:srgbClr val="333399"/>
                </a:solidFill>
                <a:ea typeface="ＭＳ Ｐゴシック" charset="0"/>
              </a:rPr>
              <a:t>Acknowledging SW Expectations: Rationale</a:t>
            </a:r>
          </a:p>
        </p:txBody>
      </p:sp>
      <p:sp>
        <p:nvSpPr>
          <p:cNvPr id="60419" name="Rectangle 1027"/>
          <p:cNvSpPr>
            <a:spLocks noGrp="1" noChangeArrowheads="1"/>
          </p:cNvSpPr>
          <p:nvPr>
            <p:ph type="body" idx="4294967295"/>
          </p:nvPr>
        </p:nvSpPr>
        <p:spPr>
          <a:xfrm>
            <a:off x="515938" y="1651000"/>
            <a:ext cx="8112125" cy="4406900"/>
          </a:xfrm>
        </p:spPr>
        <p:txBody>
          <a:bodyPr lIns="82030" tIns="41016" rIns="82030" bIns="41016">
            <a:normAutofit lnSpcReduction="10000"/>
          </a:bodyPr>
          <a:lstStyle/>
          <a:p>
            <a:pPr marL="306388" indent="-306388" eaLnBrk="1" hangingPunct="1">
              <a:lnSpc>
                <a:spcPct val="90000"/>
              </a:lnSpc>
              <a:spcAft>
                <a:spcPct val="20000"/>
              </a:spcAft>
            </a:pPr>
            <a:r>
              <a:rPr lang="en-US" sz="3100" dirty="0">
                <a:ea typeface="ＭＳ Ｐゴシック" charset="0"/>
              </a:rPr>
              <a:t>To learn, humans require regular &amp; frequent feedback on their actions</a:t>
            </a:r>
          </a:p>
          <a:p>
            <a:pPr marL="306388" indent="-306388" eaLnBrk="1" hangingPunct="1">
              <a:lnSpc>
                <a:spcPct val="90000"/>
              </a:lnSpc>
              <a:spcAft>
                <a:spcPct val="20000"/>
              </a:spcAft>
            </a:pPr>
            <a:r>
              <a:rPr lang="en-US" sz="3100" dirty="0">
                <a:ea typeface="ＭＳ Ｐゴシック" charset="0"/>
              </a:rPr>
              <a:t>Humans experience frequent feedback  from others, self, &amp; environment</a:t>
            </a:r>
          </a:p>
          <a:p>
            <a:pPr marL="665163" lvl="1" indent="-255588" eaLnBrk="1" hangingPunct="1">
              <a:lnSpc>
                <a:spcPct val="90000"/>
              </a:lnSpc>
              <a:spcAft>
                <a:spcPct val="20000"/>
              </a:spcAft>
            </a:pPr>
            <a:r>
              <a:rPr lang="en-US" dirty="0">
                <a:ea typeface="ＭＳ Ｐゴシック" charset="0"/>
              </a:rPr>
              <a:t>Planned/unplanned</a:t>
            </a:r>
          </a:p>
          <a:p>
            <a:pPr marL="665163" lvl="1" indent="-255588" eaLnBrk="1" hangingPunct="1">
              <a:lnSpc>
                <a:spcPct val="90000"/>
              </a:lnSpc>
              <a:spcAft>
                <a:spcPct val="20000"/>
              </a:spcAft>
            </a:pPr>
            <a:r>
              <a:rPr lang="en-US" dirty="0">
                <a:ea typeface="ＭＳ Ｐゴシック" charset="0"/>
              </a:rPr>
              <a:t>Desirable/undesirable</a:t>
            </a:r>
          </a:p>
          <a:p>
            <a:pPr marL="306388" indent="-306388" eaLnBrk="1" hangingPunct="1">
              <a:lnSpc>
                <a:spcPct val="90000"/>
              </a:lnSpc>
              <a:spcAft>
                <a:spcPct val="20000"/>
              </a:spcAft>
            </a:pPr>
            <a:r>
              <a:rPr lang="en-US" sz="3100" dirty="0">
                <a:ea typeface="ＭＳ Ｐゴシック" charset="0"/>
              </a:rPr>
              <a:t>Without formal feedback to encourage desired behavior, other forms of feedback shape undesired behaviors</a:t>
            </a:r>
          </a:p>
        </p:txBody>
      </p:sp>
      <p:pic>
        <p:nvPicPr>
          <p:cNvPr id="60420" name="Picture 5" descr="PBIS 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59538"/>
            <a:ext cx="11811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14715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6" name="Picture 1028" descr="IMG_0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5225" y="4270375"/>
            <a:ext cx="4527550" cy="24923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1029"/>
          <p:cNvSpPr>
            <a:spLocks noGrp="1" noChangeArrowheads="1"/>
          </p:cNvSpPr>
          <p:nvPr>
            <p:ph type="title" idx="4294967295"/>
          </p:nvPr>
        </p:nvSpPr>
        <p:spPr>
          <a:xfrm>
            <a:off x="0" y="-56138"/>
            <a:ext cx="8410575" cy="1143001"/>
          </a:xfrm>
        </p:spPr>
        <p:txBody>
          <a:bodyPr lIns="82030" tIns="41016" rIns="82030" bIns="41016"/>
          <a:lstStyle/>
          <a:p>
            <a:pPr eaLnBrk="1" hangingPunct="1"/>
            <a:r>
              <a:rPr lang="en-US" sz="4000" dirty="0">
                <a:solidFill>
                  <a:schemeClr val="tx2"/>
                </a:solidFill>
                <a:ea typeface="ＭＳ Ｐゴシック" charset="0"/>
              </a:rPr>
              <a:t>Many schools use a ticket system</a:t>
            </a:r>
          </a:p>
        </p:txBody>
      </p:sp>
      <p:sp>
        <p:nvSpPr>
          <p:cNvPr id="58372" name="Text Box 1030"/>
          <p:cNvSpPr txBox="1">
            <a:spLocks noChangeArrowheads="1"/>
          </p:cNvSpPr>
          <p:nvPr/>
        </p:nvSpPr>
        <p:spPr bwMode="auto">
          <a:xfrm>
            <a:off x="220432" y="1054138"/>
            <a:ext cx="8361363" cy="387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spcAft>
                <a:spcPct val="20000"/>
              </a:spcAft>
              <a:buFontTx/>
              <a:buChar char="•"/>
            </a:pPr>
            <a:r>
              <a:rPr lang="en-US" sz="2800" dirty="0">
                <a:latin typeface="+mn-lt"/>
                <a:cs typeface="Arial" charset="0"/>
              </a:rPr>
              <a:t>Tied into school expectations</a:t>
            </a:r>
          </a:p>
          <a:p>
            <a:pPr eaLnBrk="1" hangingPunct="1">
              <a:spcBef>
                <a:spcPct val="20000"/>
              </a:spcBef>
              <a:spcAft>
                <a:spcPct val="20000"/>
              </a:spcAft>
              <a:buFontTx/>
              <a:buChar char="•"/>
            </a:pPr>
            <a:r>
              <a:rPr lang="en-US" sz="2800" dirty="0">
                <a:latin typeface="+mn-lt"/>
                <a:cs typeface="Arial" charset="0"/>
              </a:rPr>
              <a:t>Specific feedback on student</a:t>
            </a:r>
            <a:r>
              <a:rPr lang="ja-JP" altLang="en-US" sz="2800" dirty="0">
                <a:latin typeface="+mn-lt"/>
                <a:cs typeface="Arial" charset="0"/>
              </a:rPr>
              <a:t>’</a:t>
            </a:r>
            <a:r>
              <a:rPr lang="en-US" sz="2800" dirty="0">
                <a:latin typeface="+mn-lt"/>
                <a:cs typeface="Arial" charset="0"/>
              </a:rPr>
              <a:t>s behavior</a:t>
            </a:r>
          </a:p>
          <a:p>
            <a:pPr eaLnBrk="1" hangingPunct="1">
              <a:spcBef>
                <a:spcPct val="20000"/>
              </a:spcBef>
              <a:spcAft>
                <a:spcPct val="20000"/>
              </a:spcAft>
              <a:buFontTx/>
              <a:buChar char="•"/>
            </a:pPr>
            <a:r>
              <a:rPr lang="en-US" sz="2800" dirty="0">
                <a:latin typeface="+mn-lt"/>
                <a:cs typeface="Arial" charset="0"/>
              </a:rPr>
              <a:t>Provides visible acknowledge of appropriate behavior for student</a:t>
            </a:r>
          </a:p>
          <a:p>
            <a:pPr eaLnBrk="1" hangingPunct="1">
              <a:spcBef>
                <a:spcPct val="20000"/>
              </a:spcBef>
              <a:spcAft>
                <a:spcPct val="20000"/>
              </a:spcAft>
              <a:buFontTx/>
              <a:buChar char="•"/>
            </a:pPr>
            <a:r>
              <a:rPr lang="en-US" sz="2800" dirty="0">
                <a:latin typeface="+mn-lt"/>
                <a:cs typeface="Arial" charset="0"/>
              </a:rPr>
              <a:t>Helps to remind staff to provide acknowledgements</a:t>
            </a:r>
          </a:p>
          <a:p>
            <a:pPr eaLnBrk="1" hangingPunct="1">
              <a:spcBef>
                <a:spcPct val="20000"/>
              </a:spcBef>
              <a:spcAft>
                <a:spcPct val="20000"/>
              </a:spcAft>
              <a:buFontTx/>
              <a:buChar char="•"/>
            </a:pPr>
            <a:endParaRPr lang="en-US" sz="3200" dirty="0">
              <a:cs typeface="Arial" charset="0"/>
            </a:endParaRPr>
          </a:p>
        </p:txBody>
      </p:sp>
      <p:sp>
        <p:nvSpPr>
          <p:cNvPr id="781320" name="Text Box 1032"/>
          <p:cNvSpPr txBox="1">
            <a:spLocks noChangeArrowheads="1"/>
          </p:cNvSpPr>
          <p:nvPr/>
        </p:nvSpPr>
        <p:spPr bwMode="auto">
          <a:xfrm>
            <a:off x="5435600" y="5880100"/>
            <a:ext cx="69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4000">
                <a:solidFill>
                  <a:srgbClr val="FF0000"/>
                </a:solidFill>
                <a:sym typeface="Zapf Dingbats" charset="0"/>
              </a:rPr>
              <a:t></a:t>
            </a:r>
            <a:endParaRPr lang="en-US" sz="4000">
              <a:solidFill>
                <a:srgbClr val="FF0000"/>
              </a:solidFill>
            </a:endParaRPr>
          </a:p>
        </p:txBody>
      </p:sp>
      <p:sp>
        <p:nvSpPr>
          <p:cNvPr id="781321" name="Text Box 1033"/>
          <p:cNvSpPr txBox="1">
            <a:spLocks noChangeArrowheads="1"/>
          </p:cNvSpPr>
          <p:nvPr/>
        </p:nvSpPr>
        <p:spPr bwMode="auto">
          <a:xfrm>
            <a:off x="4416425" y="4859338"/>
            <a:ext cx="1871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600">
                <a:solidFill>
                  <a:srgbClr val="FF0000"/>
                </a:solidFill>
                <a:latin typeface="Lucida Handwriting" charset="0"/>
              </a:rPr>
              <a:t>Jose R.</a:t>
            </a:r>
          </a:p>
        </p:txBody>
      </p:sp>
      <p:sp>
        <p:nvSpPr>
          <p:cNvPr id="781323" name="Text Box 1035"/>
          <p:cNvSpPr txBox="1">
            <a:spLocks noChangeArrowheads="1"/>
          </p:cNvSpPr>
          <p:nvPr/>
        </p:nvSpPr>
        <p:spPr bwMode="auto">
          <a:xfrm>
            <a:off x="7375525" y="4970463"/>
            <a:ext cx="855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FF0000"/>
                </a:solidFill>
                <a:latin typeface="Lucida Handwriting" charset="0"/>
              </a:rPr>
              <a:t>L.M.</a:t>
            </a:r>
          </a:p>
        </p:txBody>
      </p:sp>
    </p:spTree>
    <p:extLst>
      <p:ext uri="{BB962C8B-B14F-4D97-AF65-F5344CB8AC3E}">
        <p14:creationId xmlns:p14="http://schemas.microsoft.com/office/powerpoint/2010/main" val="21707816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1321"/>
                                        </p:tgtEl>
                                        <p:attrNameLst>
                                          <p:attrName>style.visibility</p:attrName>
                                        </p:attrNameLst>
                                      </p:cBhvr>
                                      <p:to>
                                        <p:strVal val="visible"/>
                                      </p:to>
                                    </p:set>
                                    <p:animEffect transition="in" filter="wipe(left)">
                                      <p:cBhvr>
                                        <p:cTn id="7" dur="3000"/>
                                        <p:tgtEl>
                                          <p:spTgt spid="781321"/>
                                        </p:tgtEl>
                                      </p:cBhvr>
                                    </p:animEffect>
                                  </p:childTnLst>
                                </p:cTn>
                              </p:par>
                            </p:childTnLst>
                          </p:cTn>
                        </p:par>
                        <p:par>
                          <p:cTn id="8" fill="hold" nodeType="afterGroup">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781323"/>
                                        </p:tgtEl>
                                        <p:attrNameLst>
                                          <p:attrName>style.visibility</p:attrName>
                                        </p:attrNameLst>
                                      </p:cBhvr>
                                      <p:to>
                                        <p:strVal val="visible"/>
                                      </p:to>
                                    </p:set>
                                    <p:animEffect transition="in" filter="wipe(left)">
                                      <p:cBhvr>
                                        <p:cTn id="11" dur="3000"/>
                                        <p:tgtEl>
                                          <p:spTgt spid="781323"/>
                                        </p:tgtEl>
                                      </p:cBhvr>
                                    </p:animEffect>
                                  </p:childTnLst>
                                </p:cTn>
                              </p:par>
                            </p:childTnLst>
                          </p:cTn>
                        </p:par>
                        <p:par>
                          <p:cTn id="12" fill="hold" nodeType="afterGroup">
                            <p:stCondLst>
                              <p:cond delay="6000"/>
                            </p:stCondLst>
                            <p:childTnLst>
                              <p:par>
                                <p:cTn id="13" presetID="22" presetClass="entr" presetSubtype="8" fill="hold" grpId="0" nodeType="afterEffect">
                                  <p:stCondLst>
                                    <p:cond delay="0"/>
                                  </p:stCondLst>
                                  <p:childTnLst>
                                    <p:set>
                                      <p:cBhvr>
                                        <p:cTn id="14" dur="1" fill="hold">
                                          <p:stCondLst>
                                            <p:cond delay="0"/>
                                          </p:stCondLst>
                                        </p:cTn>
                                        <p:tgtEl>
                                          <p:spTgt spid="781320"/>
                                        </p:tgtEl>
                                        <p:attrNameLst>
                                          <p:attrName>style.visibility</p:attrName>
                                        </p:attrNameLst>
                                      </p:cBhvr>
                                      <p:to>
                                        <p:strVal val="visible"/>
                                      </p:to>
                                    </p:set>
                                    <p:animEffect transition="in" filter="wipe(left)">
                                      <p:cBhvr>
                                        <p:cTn id="15" dur="3000"/>
                                        <p:tgtEl>
                                          <p:spTgt spid="781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320" grpId="0"/>
      <p:bldP spid="781321" grpId="0"/>
      <p:bldP spid="7813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8" descr="Roosevelt Ticket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03525"/>
            <a:ext cx="221456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25" descr="Peace sli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0"/>
            <a:ext cx="285115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9400" name="Picture 24" descr="Hand Sli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4988" y="2316163"/>
            <a:ext cx="2259012" cy="2859087"/>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99" name="Picture 23" descr="DSCN1478_3_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00" y="4905375"/>
            <a:ext cx="2008188" cy="1863725"/>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97" name="Picture 21" descr="DSCN0799_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3700" y="5894388"/>
            <a:ext cx="1120775" cy="1243012"/>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78" name="Picture 2" descr="DSCN1691_2_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8600" y="0"/>
            <a:ext cx="2271713" cy="2376488"/>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59400" name="Picture 3" descr="Manners tick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00513" y="4175125"/>
            <a:ext cx="280035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4" descr="Lakers ticke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37063" y="1849438"/>
            <a:ext cx="2490787" cy="1436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9381" name="Picture 5" descr="DSCN1813_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65850" y="614363"/>
            <a:ext cx="2927350" cy="1728787"/>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83" name="Picture 7" descr="DSCN149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614363"/>
            <a:ext cx="2330450" cy="2395537"/>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84" name="Picture 8" descr="Foster CAT Awar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1163" y="2771775"/>
            <a:ext cx="2708275" cy="2063750"/>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59405" name="Picture 9" descr="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34313" y="6464300"/>
            <a:ext cx="126682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86" name="Rectangle 10"/>
          <p:cNvSpPr>
            <a:spLocks noGrp="1" noChangeArrowheads="1"/>
          </p:cNvSpPr>
          <p:nvPr>
            <p:ph type="title" idx="4294967295"/>
          </p:nvPr>
        </p:nvSpPr>
        <p:spPr>
          <a:xfrm>
            <a:off x="109538" y="25400"/>
            <a:ext cx="9034462" cy="576263"/>
          </a:xfrm>
        </p:spPr>
        <p:txBody>
          <a:bodyPr lIns="82030" tIns="41016" rIns="82030" bIns="41016">
            <a:normAutofit fontScale="90000"/>
          </a:bodyPr>
          <a:lstStyle/>
          <a:p>
            <a:pPr algn="r" eaLnBrk="1" hangingPunct="1"/>
            <a:r>
              <a:rPr lang="en-US" sz="4200">
                <a:solidFill>
                  <a:schemeClr val="tx1"/>
                </a:solidFill>
                <a:effectLst>
                  <a:outerShdw blurRad="38100" dist="38100" dir="2700000" algn="tl">
                    <a:srgbClr val="DDDDDD"/>
                  </a:outerShdw>
                </a:effectLst>
                <a:latin typeface="Times New Roman" charset="0"/>
                <a:ea typeface="ＭＳ Ｐゴシック" charset="0"/>
              </a:rPr>
              <a:t>Quick Acknowledgements</a:t>
            </a:r>
          </a:p>
        </p:txBody>
      </p:sp>
      <p:pic>
        <p:nvPicPr>
          <p:cNvPr id="869387" name="Picture 11" descr="IMG_0001_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7525" y="3992563"/>
            <a:ext cx="2276475" cy="2865437"/>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94" name="Picture 18" descr="Tickets_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8200" y="4549775"/>
            <a:ext cx="2859088" cy="1747838"/>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88" name="Picture 12" descr="SMILE ticket_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90825" y="5248275"/>
            <a:ext cx="3363913" cy="1609725"/>
          </a:xfrm>
          <a:prstGeom prst="rect">
            <a:avLst/>
          </a:prstGeom>
          <a:solidFill>
            <a:srgbClr val="0033CC"/>
          </a:solidFill>
          <a:ln w="9525">
            <a:solidFill>
              <a:schemeClr val="tx1"/>
            </a:solidFill>
            <a:miter lim="800000"/>
            <a:headEnd/>
            <a:tailEnd/>
          </a:ln>
          <a:effectLst>
            <a:outerShdw blurRad="63500" dist="38099" dir="2700000" algn="ctr" rotWithShape="0">
              <a:srgbClr val="000000">
                <a:alpha val="74997"/>
              </a:srgbClr>
            </a:outerShdw>
          </a:effectLst>
        </p:spPr>
      </p:pic>
      <p:sp>
        <p:nvSpPr>
          <p:cNvPr id="59410" name="Rectangle 15"/>
          <p:cNvSpPr>
            <a:spLocks noChangeArrowheads="1"/>
          </p:cNvSpPr>
          <p:nvPr/>
        </p:nvSpPr>
        <p:spPr bwMode="auto">
          <a:xfrm>
            <a:off x="2836863" y="5283200"/>
            <a:ext cx="3275012" cy="1536700"/>
          </a:xfrm>
          <a:prstGeom prst="rect">
            <a:avLst/>
          </a:prstGeom>
          <a:solidFill>
            <a:srgbClr val="00FFFF">
              <a:alpha val="3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endParaRPr lang="en-US"/>
          </a:p>
        </p:txBody>
      </p:sp>
      <p:pic>
        <p:nvPicPr>
          <p:cNvPr id="869389" name="Picture 13" descr="IMG_0004_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70025" y="2386013"/>
            <a:ext cx="3155950" cy="2192337"/>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sp>
        <p:nvSpPr>
          <p:cNvPr id="59412" name="Rectangle 14"/>
          <p:cNvSpPr>
            <a:spLocks noChangeArrowheads="1"/>
          </p:cNvSpPr>
          <p:nvPr/>
        </p:nvSpPr>
        <p:spPr bwMode="auto">
          <a:xfrm>
            <a:off x="1684338" y="3128963"/>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1" hangingPunct="1"/>
            <a:endParaRPr lang="en-US"/>
          </a:p>
        </p:txBody>
      </p:sp>
      <p:pic>
        <p:nvPicPr>
          <p:cNvPr id="869392" name="Picture 16" descr="Tickets_000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014663" y="3725863"/>
            <a:ext cx="1914525" cy="1692275"/>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93" name="Picture 17" descr="IMG_0005_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75425" y="2817813"/>
            <a:ext cx="2530475" cy="1347787"/>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95" name="Picture 19" descr="Beach WAVE Tickets"/>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68988" y="4694238"/>
            <a:ext cx="1665287" cy="2163762"/>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396" name="Picture 20" descr="Tiger Paw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232150" y="677863"/>
            <a:ext cx="1806575" cy="2224087"/>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69405" name="Picture 29" descr="StarChef Ticke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906963" y="565150"/>
            <a:ext cx="1693862" cy="1419225"/>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7220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4494213" y="82550"/>
            <a:ext cx="3798887" cy="4510088"/>
          </a:xfrm>
        </p:spPr>
        <p:txBody>
          <a:bodyPr lIns="82030" tIns="41016" rIns="82030" bIns="41016"/>
          <a:lstStyle/>
          <a:p>
            <a:pPr algn="l" eaLnBrk="1" hangingPunct="1"/>
            <a:r>
              <a:rPr lang="en-US" sz="4000" dirty="0">
                <a:latin typeface="+mn-lt"/>
                <a:ea typeface="ＭＳ Ｐゴシック" charset="0"/>
              </a:rPr>
              <a:t>Tickets used in raffle, to participate in celebrations, or to </a:t>
            </a:r>
            <a:r>
              <a:rPr lang="ja-JP" altLang="en-US" sz="4000" dirty="0">
                <a:latin typeface="+mn-lt"/>
                <a:ea typeface="ＭＳ Ｐゴシック" charset="0"/>
              </a:rPr>
              <a:t>“</a:t>
            </a:r>
            <a:r>
              <a:rPr lang="en-US" sz="4000" dirty="0">
                <a:latin typeface="+mn-lt"/>
                <a:ea typeface="ＭＳ Ｐゴシック" charset="0"/>
              </a:rPr>
              <a:t>purchase</a:t>
            </a:r>
            <a:r>
              <a:rPr lang="ja-JP" altLang="en-US" sz="4000" dirty="0">
                <a:latin typeface="+mn-lt"/>
                <a:ea typeface="ＭＳ Ｐゴシック" charset="0"/>
              </a:rPr>
              <a:t>”</a:t>
            </a:r>
            <a:r>
              <a:rPr lang="en-US" sz="4000" dirty="0">
                <a:latin typeface="+mn-lt"/>
                <a:ea typeface="ＭＳ Ｐゴシック" charset="0"/>
              </a:rPr>
              <a:t> items from school store</a:t>
            </a:r>
          </a:p>
        </p:txBody>
      </p:sp>
      <p:pic>
        <p:nvPicPr>
          <p:cNvPr id="805891" name="Picture 3" descr="P1010021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763" y="3579813"/>
            <a:ext cx="4021137" cy="3016250"/>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05896" name="Picture 8" descr="DSCN1054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763" y="369888"/>
            <a:ext cx="4005262" cy="3003550"/>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 name="Picture 11" descr="DSCN15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9938" y="4751388"/>
            <a:ext cx="2782887" cy="1816100"/>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313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1026" descr="DSCN1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50" y="263525"/>
            <a:ext cx="4229100" cy="1792288"/>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71427" name="Picture 1027" descr="DSCN1203_2_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300" y="1617663"/>
            <a:ext cx="2859088" cy="2249487"/>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sp>
        <p:nvSpPr>
          <p:cNvPr id="871428" name="Text Box 1028"/>
          <p:cNvSpPr txBox="1">
            <a:spLocks noChangeArrowheads="1"/>
          </p:cNvSpPr>
          <p:nvPr/>
        </p:nvSpPr>
        <p:spPr bwMode="auto">
          <a:xfrm>
            <a:off x="4376738" y="190500"/>
            <a:ext cx="3937000" cy="1200150"/>
          </a:xfrm>
          <a:prstGeom prst="rect">
            <a:avLst/>
          </a:prstGeom>
          <a:solidFill>
            <a:srgbClr val="0F4192"/>
          </a:solidFill>
          <a:ln w="9525">
            <a:solidFill>
              <a:schemeClr val="tx1"/>
            </a:solidFill>
            <a:miter lim="800000"/>
            <a:headEnd/>
            <a:tailEnd/>
          </a:ln>
          <a:effectLst>
            <a:outerShdw blurRad="63500" dist="38099" dir="2700000" algn="ctr" rotWithShape="0">
              <a:schemeClr val="bg2">
                <a:alpha val="74997"/>
              </a:schemeClr>
            </a:outerShdw>
          </a:effectLst>
        </p:spPr>
        <p:txBody>
          <a:bodyPr>
            <a:spAutoFit/>
          </a:bodyPr>
          <a:lstStyle>
            <a:lvl1pPr defTabSz="457200">
              <a:defRPr>
                <a:solidFill>
                  <a:schemeClr val="tx1"/>
                </a:solidFill>
                <a:latin typeface="Arial" charset="0"/>
                <a:ea typeface="ＭＳ Ｐゴシック" charset="0"/>
                <a:cs typeface="ＭＳ Ｐゴシック" charset="0"/>
              </a:defRPr>
            </a:lvl1pPr>
            <a:lvl2pPr marL="742950" indent="-285750" defTabSz="457200">
              <a:defRPr>
                <a:solidFill>
                  <a:schemeClr val="tx1"/>
                </a:solidFill>
                <a:latin typeface="Arial" charset="0"/>
                <a:ea typeface="ＭＳ Ｐゴシック" charset="0"/>
              </a:defRPr>
            </a:lvl2pPr>
            <a:lvl3pPr marL="1143000" indent="-228600" defTabSz="457200">
              <a:defRPr>
                <a:solidFill>
                  <a:schemeClr val="tx1"/>
                </a:solidFill>
                <a:latin typeface="Arial" charset="0"/>
                <a:ea typeface="ＭＳ Ｐゴシック" charset="0"/>
              </a:defRPr>
            </a:lvl3pPr>
            <a:lvl4pPr marL="1600200" indent="-228600" defTabSz="457200">
              <a:defRPr>
                <a:solidFill>
                  <a:schemeClr val="tx1"/>
                </a:solidFill>
                <a:latin typeface="Arial" charset="0"/>
                <a:ea typeface="ＭＳ Ｐゴシック" charset="0"/>
              </a:defRPr>
            </a:lvl4pPr>
            <a:lvl5pPr marL="2057400" indent="-228600" defTabSz="4572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600">
                <a:solidFill>
                  <a:schemeClr val="bg1"/>
                </a:solidFill>
                <a:effectLst>
                  <a:outerShdw blurRad="38100" dist="38100" dir="2700000" algn="tl">
                    <a:srgbClr val="000000"/>
                  </a:outerShdw>
                </a:effectLst>
              </a:rPr>
              <a:t>Acknowledge and Recognize</a:t>
            </a:r>
          </a:p>
        </p:txBody>
      </p:sp>
      <p:pic>
        <p:nvPicPr>
          <p:cNvPr id="871429" name="Picture 1029" descr="DSCN11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 y="4376738"/>
            <a:ext cx="2759075" cy="2028825"/>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71430" name="Picture 1030" descr="WSTaR Stud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975" y="2259013"/>
            <a:ext cx="2840038" cy="1898650"/>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71431" name="Picture 1031" descr="WSTaR awa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0150" y="1560513"/>
            <a:ext cx="1919288" cy="2530475"/>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71432" name="Picture 1032" descr="DSCN079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3250" y="4211638"/>
            <a:ext cx="4252913" cy="2125662"/>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71433" name="Picture 1033" descr="Star Tickets_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54350" y="4776788"/>
            <a:ext cx="1243013" cy="1635125"/>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71434" name="Picture 1034" descr="IMG_000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41588" y="3465513"/>
            <a:ext cx="1490662" cy="1038225"/>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pic>
        <p:nvPicPr>
          <p:cNvPr id="871435" name="Picture 1035" descr="DSCF1042_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75125" y="3729038"/>
            <a:ext cx="2841625" cy="633412"/>
          </a:xfrm>
          <a:prstGeom prst="rect">
            <a:avLst/>
          </a:prstGeom>
          <a:noFill/>
          <a:ln w="9525">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22616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ChangeAspect="1" noChangeArrowheads="1"/>
          </p:cNvSpPr>
          <p:nvPr/>
        </p:nvSpPr>
        <p:spPr bwMode="auto">
          <a:xfrm>
            <a:off x="1482725" y="411163"/>
            <a:ext cx="69183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a:latin typeface="Times" charset="0"/>
            </a:endParaRPr>
          </a:p>
        </p:txBody>
      </p:sp>
      <p:sp>
        <p:nvSpPr>
          <p:cNvPr id="65539" name="Rectangle 4"/>
          <p:cNvSpPr>
            <a:spLocks noGrp="1" noChangeArrowheads="1"/>
          </p:cNvSpPr>
          <p:nvPr>
            <p:ph type="subTitle" idx="4294967295"/>
          </p:nvPr>
        </p:nvSpPr>
        <p:spPr>
          <a:xfrm>
            <a:off x="932487" y="3514725"/>
            <a:ext cx="7420938" cy="1693863"/>
          </a:xfrm>
        </p:spPr>
        <p:txBody>
          <a:bodyPr/>
          <a:lstStyle/>
          <a:p>
            <a:pPr marL="0" indent="0" eaLnBrk="1" hangingPunct="1">
              <a:buFontTx/>
              <a:buNone/>
            </a:pPr>
            <a:r>
              <a:rPr lang="en-US" sz="4400" dirty="0" smtClean="0">
                <a:solidFill>
                  <a:schemeClr val="tx2"/>
                </a:solidFill>
                <a:latin typeface="+mj-lt"/>
                <a:ea typeface="ＭＳ Ｐゴシック" charset="0"/>
              </a:rPr>
              <a:t>Correct </a:t>
            </a:r>
            <a:r>
              <a:rPr lang="en-US" sz="4400" dirty="0">
                <a:solidFill>
                  <a:schemeClr val="tx2"/>
                </a:solidFill>
                <a:latin typeface="+mj-lt"/>
                <a:ea typeface="ＭＳ Ｐゴシック" charset="0"/>
              </a:rPr>
              <a:t>Behavior Errors</a:t>
            </a:r>
          </a:p>
          <a:p>
            <a:pPr marL="0" indent="0" algn="ctr" eaLnBrk="1" hangingPunct="1">
              <a:buFontTx/>
              <a:buNone/>
            </a:pPr>
            <a:endParaRPr lang="en-US" dirty="0">
              <a:latin typeface="Times New Roman" charset="0"/>
              <a:ea typeface="ＭＳ Ｐゴシック" charset="0"/>
            </a:endParaRPr>
          </a:p>
        </p:txBody>
      </p:sp>
    </p:spTree>
    <p:extLst>
      <p:ext uri="{BB962C8B-B14F-4D97-AF65-F5344CB8AC3E}">
        <p14:creationId xmlns:p14="http://schemas.microsoft.com/office/powerpoint/2010/main" val="417635903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Text Placeholder 1"/>
          <p:cNvSpPr>
            <a:spLocks noGrp="1"/>
          </p:cNvSpPr>
          <p:nvPr>
            <p:ph type="body" sz="quarter" idx="4294967295"/>
          </p:nvPr>
        </p:nvSpPr>
        <p:spPr bwMode="auto">
          <a:xfrm>
            <a:off x="685800" y="522288"/>
            <a:ext cx="7772400" cy="5045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indent="0" algn="ctr">
              <a:buNone/>
            </a:pPr>
            <a:r>
              <a:rPr lang="en-US" altLang="en-US" sz="4000" dirty="0" smtClean="0"/>
              <a:t>When you treat student misbehavior as an instructional opportunity, you give students the chance to learn from their mistakes.</a:t>
            </a:r>
            <a:endParaRPr lang="en-US" altLang="en-US" sz="2000" dirty="0" smtClean="0"/>
          </a:p>
          <a:p>
            <a:pPr marL="0" indent="0" algn="r">
              <a:buNone/>
            </a:pPr>
            <a:r>
              <a:rPr lang="en-US" altLang="en-US" sz="2000" dirty="0" smtClean="0"/>
              <a:t>-Randy </a:t>
            </a:r>
            <a:r>
              <a:rPr lang="en-US" altLang="en-US" sz="2000" dirty="0" err="1" smtClean="0"/>
              <a:t>Sprick</a:t>
            </a:r>
            <a:r>
              <a:rPr lang="en-US" altLang="en-US" sz="2000" dirty="0" smtClean="0"/>
              <a:t>, </a:t>
            </a:r>
          </a:p>
          <a:p>
            <a:pPr marL="0" indent="0" algn="r">
              <a:buNone/>
            </a:pPr>
            <a:r>
              <a:rPr lang="en-US" altLang="en-US" sz="2000" dirty="0" smtClean="0"/>
              <a:t>Safe and Civil Schools</a:t>
            </a:r>
          </a:p>
          <a:p>
            <a:endParaRPr lang="en-US" altLang="en-US" dirty="0" smtClean="0"/>
          </a:p>
        </p:txBody>
      </p:sp>
      <p:pic>
        <p:nvPicPr>
          <p:cNvPr id="727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3881438"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52346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504825" y="633413"/>
            <a:ext cx="8134350" cy="1031875"/>
          </a:xfrm>
        </p:spPr>
        <p:txBody>
          <a:bodyPr/>
          <a:lstStyle/>
          <a:p>
            <a:pPr eaLnBrk="1" hangingPunct="1"/>
            <a:r>
              <a:rPr lang="en-US" dirty="0">
                <a:solidFill>
                  <a:srgbClr val="333399"/>
                </a:solidFill>
                <a:ea typeface="ＭＳ Ｐゴシック" charset="0"/>
              </a:rPr>
              <a:t>Negative consequences </a:t>
            </a:r>
            <a:r>
              <a:rPr lang="en-US" dirty="0" smtClean="0">
                <a:solidFill>
                  <a:srgbClr val="333399"/>
                </a:solidFill>
                <a:ea typeface="ＭＳ Ｐゴシック" charset="0"/>
              </a:rPr>
              <a:t>in PBIS</a:t>
            </a:r>
            <a:endParaRPr lang="en-US" dirty="0">
              <a:solidFill>
                <a:srgbClr val="333399"/>
              </a:solidFill>
              <a:ea typeface="ＭＳ Ｐゴシック" charset="0"/>
            </a:endParaRPr>
          </a:p>
        </p:txBody>
      </p:sp>
      <p:sp>
        <p:nvSpPr>
          <p:cNvPr id="67587" name="Rectangle 3"/>
          <p:cNvSpPr>
            <a:spLocks noGrp="1" noChangeArrowheads="1"/>
          </p:cNvSpPr>
          <p:nvPr>
            <p:ph idx="4294967295"/>
          </p:nvPr>
        </p:nvSpPr>
        <p:spPr>
          <a:xfrm>
            <a:off x="206548" y="2199438"/>
            <a:ext cx="8708851" cy="3552825"/>
          </a:xfrm>
        </p:spPr>
        <p:txBody>
          <a:bodyPr>
            <a:normAutofit lnSpcReduction="10000"/>
          </a:bodyPr>
          <a:lstStyle/>
          <a:p>
            <a:pPr eaLnBrk="1" hangingPunct="1">
              <a:spcAft>
                <a:spcPct val="20000"/>
              </a:spcAft>
            </a:pPr>
            <a:r>
              <a:rPr lang="en-US" sz="3400" dirty="0" smtClean="0">
                <a:solidFill>
                  <a:srgbClr val="000000"/>
                </a:solidFill>
                <a:ea typeface="ＭＳ Ｐゴシック" charset="0"/>
              </a:rPr>
              <a:t>Do not change behavior - TEACHING changes behavior!</a:t>
            </a:r>
          </a:p>
          <a:p>
            <a:pPr eaLnBrk="1" hangingPunct="1">
              <a:spcAft>
                <a:spcPct val="20000"/>
              </a:spcAft>
            </a:pPr>
            <a:r>
              <a:rPr lang="en-US" sz="3400" dirty="0" smtClean="0">
                <a:solidFill>
                  <a:srgbClr val="000000"/>
                </a:solidFill>
                <a:ea typeface="ＭＳ Ｐゴシック" charset="0"/>
              </a:rPr>
              <a:t>Are a </a:t>
            </a:r>
            <a:r>
              <a:rPr lang="en-US" sz="3400" dirty="0">
                <a:solidFill>
                  <a:srgbClr val="000000"/>
                </a:solidFill>
                <a:ea typeface="ＭＳ Ｐゴシック" charset="0"/>
              </a:rPr>
              <a:t>way to </a:t>
            </a:r>
            <a:r>
              <a:rPr lang="ja-JP" altLang="en-US" sz="3400" dirty="0">
                <a:solidFill>
                  <a:srgbClr val="000000"/>
                </a:solidFill>
                <a:ea typeface="ＭＳ Ｐゴシック" charset="0"/>
              </a:rPr>
              <a:t>“</a:t>
            </a:r>
            <a:r>
              <a:rPr lang="en-US" altLang="ja-JP" sz="3400" dirty="0">
                <a:solidFill>
                  <a:srgbClr val="000000"/>
                </a:solidFill>
                <a:ea typeface="ＭＳ Ｐゴシック" charset="0"/>
              </a:rPr>
              <a:t>keep the lid on</a:t>
            </a:r>
            <a:r>
              <a:rPr lang="ja-JP" altLang="en-US" sz="3400" dirty="0">
                <a:solidFill>
                  <a:srgbClr val="000000"/>
                </a:solidFill>
                <a:ea typeface="ＭＳ Ｐゴシック" charset="0"/>
              </a:rPr>
              <a:t>”</a:t>
            </a:r>
            <a:endParaRPr lang="en-US" altLang="ja-JP" sz="3400" dirty="0">
              <a:solidFill>
                <a:srgbClr val="000000"/>
              </a:solidFill>
              <a:ea typeface="ＭＳ Ｐゴシック" charset="0"/>
            </a:endParaRPr>
          </a:p>
          <a:p>
            <a:pPr eaLnBrk="1" hangingPunct="1">
              <a:spcAft>
                <a:spcPct val="20000"/>
              </a:spcAft>
            </a:pPr>
            <a:r>
              <a:rPr lang="en-US" sz="3400" dirty="0" smtClean="0">
                <a:solidFill>
                  <a:srgbClr val="000000"/>
                </a:solidFill>
                <a:ea typeface="ＭＳ Ｐゴシック" charset="0"/>
              </a:rPr>
              <a:t>Prevent </a:t>
            </a:r>
            <a:r>
              <a:rPr lang="en-US" sz="3400" dirty="0">
                <a:solidFill>
                  <a:srgbClr val="000000"/>
                </a:solidFill>
                <a:ea typeface="ＭＳ Ｐゴシック" charset="0"/>
              </a:rPr>
              <a:t>escalation of problem behaviors</a:t>
            </a:r>
          </a:p>
          <a:p>
            <a:pPr eaLnBrk="1" hangingPunct="1">
              <a:spcAft>
                <a:spcPct val="20000"/>
              </a:spcAft>
            </a:pPr>
            <a:r>
              <a:rPr lang="en-US" sz="3400" dirty="0" smtClean="0">
                <a:solidFill>
                  <a:srgbClr val="000000"/>
                </a:solidFill>
                <a:ea typeface="ＭＳ Ｐゴシック" charset="0"/>
              </a:rPr>
              <a:t>Prevent </a:t>
            </a:r>
            <a:r>
              <a:rPr lang="en-US" sz="3400" dirty="0">
                <a:solidFill>
                  <a:srgbClr val="000000"/>
                </a:solidFill>
                <a:ea typeface="ＭＳ Ｐゴシック" charset="0"/>
              </a:rPr>
              <a:t>or </a:t>
            </a:r>
            <a:r>
              <a:rPr lang="en-US" sz="3400" dirty="0" smtClean="0">
                <a:solidFill>
                  <a:srgbClr val="000000"/>
                </a:solidFill>
                <a:ea typeface="ＭＳ Ｐゴシック" charset="0"/>
              </a:rPr>
              <a:t>minimize </a:t>
            </a:r>
            <a:r>
              <a:rPr lang="en-US" sz="3400" dirty="0">
                <a:solidFill>
                  <a:srgbClr val="000000"/>
                </a:solidFill>
                <a:ea typeface="ＭＳ Ｐゴシック" charset="0"/>
              </a:rPr>
              <a:t>reward for problem behaviors </a:t>
            </a:r>
          </a:p>
        </p:txBody>
      </p:sp>
    </p:spTree>
    <p:extLst>
      <p:ext uri="{BB962C8B-B14F-4D97-AF65-F5344CB8AC3E}">
        <p14:creationId xmlns:p14="http://schemas.microsoft.com/office/powerpoint/2010/main" val="402225976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Text Placeholder 1"/>
          <p:cNvSpPr>
            <a:spLocks noGrp="1"/>
          </p:cNvSpPr>
          <p:nvPr>
            <p:ph type="body" sz="quarter" idx="4294967295"/>
          </p:nvPr>
        </p:nvSpPr>
        <p:spPr bwMode="auto">
          <a:xfrm>
            <a:off x="685800" y="1681163"/>
            <a:ext cx="7772400" cy="4735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lnSpcReduction="10000"/>
          </a:bodyPr>
          <a:lstStyle/>
          <a:p>
            <a:pPr marL="514350" indent="-514350">
              <a:buFont typeface="Arial" panose="020B0604020202020204" pitchFamily="34" charset="0"/>
              <a:buAutoNum type="arabicPeriod"/>
            </a:pPr>
            <a:r>
              <a:rPr lang="en-US" altLang="en-US" sz="2800" dirty="0" smtClean="0"/>
              <a:t>Clearly define problem behaviors in observable and measureable terms</a:t>
            </a:r>
          </a:p>
          <a:p>
            <a:pPr marL="514350" indent="-514350">
              <a:buFont typeface="Arial" panose="020B0604020202020204" pitchFamily="34" charset="0"/>
              <a:buAutoNum type="arabicPeriod"/>
            </a:pPr>
            <a:r>
              <a:rPr lang="en-US" altLang="en-US" sz="2800" dirty="0" smtClean="0"/>
              <a:t>Categorize behaviors </a:t>
            </a:r>
          </a:p>
          <a:p>
            <a:pPr marL="514350" indent="-514350">
              <a:buFont typeface="Arial" panose="020B0604020202020204" pitchFamily="34" charset="0"/>
              <a:buAutoNum type="arabicPeriod"/>
            </a:pPr>
            <a:r>
              <a:rPr lang="en-US" altLang="en-US" sz="2800" dirty="0" smtClean="0"/>
              <a:t>Develop a continuum of responses to behavioral errors</a:t>
            </a:r>
          </a:p>
          <a:p>
            <a:pPr marL="514350" indent="-514350">
              <a:buFont typeface="Arial" panose="020B0604020202020204" pitchFamily="34" charset="0"/>
              <a:buAutoNum type="arabicPeriod"/>
            </a:pPr>
            <a:r>
              <a:rPr lang="en-US" altLang="en-US" sz="2800" dirty="0" smtClean="0"/>
              <a:t>Procedures are in place for emergency and dangerous situations</a:t>
            </a:r>
          </a:p>
          <a:p>
            <a:pPr marL="514350" indent="-514350">
              <a:buFont typeface="Arial" panose="020B0604020202020204" pitchFamily="34" charset="0"/>
              <a:buAutoNum type="arabicPeriod"/>
            </a:pPr>
            <a:r>
              <a:rPr lang="en-US" altLang="en-US" sz="2800" dirty="0" smtClean="0"/>
              <a:t>System is written down</a:t>
            </a:r>
          </a:p>
          <a:p>
            <a:pPr marL="514350" indent="-514350">
              <a:buFont typeface="Arial" panose="020B0604020202020204" pitchFamily="34" charset="0"/>
              <a:buAutoNum type="arabicPeriod"/>
            </a:pPr>
            <a:r>
              <a:rPr lang="en-US" altLang="en-US" sz="2800" dirty="0" smtClean="0"/>
              <a:t>Plan for training all staff (including new staff and re-training existing staff)</a:t>
            </a:r>
          </a:p>
        </p:txBody>
      </p:sp>
      <p:sp>
        <p:nvSpPr>
          <p:cNvPr id="729091" name="Text Placeholder 2"/>
          <p:cNvSpPr>
            <a:spLocks noGrp="1"/>
          </p:cNvSpPr>
          <p:nvPr>
            <p:ph type="body" sz="quarter" idx="4294967295"/>
          </p:nvPr>
        </p:nvSpPr>
        <p:spPr bwMode="auto">
          <a:xfrm>
            <a:off x="685800" y="522288"/>
            <a:ext cx="7772400" cy="468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Autofit/>
          </a:bodyPr>
          <a:lstStyle/>
          <a:p>
            <a:pPr marL="0" indent="0" algn="ctr">
              <a:buNone/>
            </a:pPr>
            <a:r>
              <a:rPr lang="en-US" altLang="en-US" dirty="0" smtClean="0">
                <a:solidFill>
                  <a:schemeClr val="tx2"/>
                </a:solidFill>
              </a:rPr>
              <a:t>Correcting Behavioral Errors</a:t>
            </a:r>
          </a:p>
        </p:txBody>
      </p:sp>
    </p:spTree>
    <p:custDataLst>
      <p:tags r:id="rId1"/>
    </p:custDataLst>
    <p:extLst>
      <p:ext uri="{BB962C8B-B14F-4D97-AF65-F5344CB8AC3E}">
        <p14:creationId xmlns:p14="http://schemas.microsoft.com/office/powerpoint/2010/main" val="3246087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43"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altLang="en-US" sz="3600" dirty="0" smtClean="0">
                <a:ea typeface="ＭＳ Ｐゴシック" panose="020B0600070205080204" pitchFamily="34" charset="-128"/>
              </a:rPr>
              <a:t>What does SW-PBIS look like? </a:t>
            </a:r>
          </a:p>
        </p:txBody>
      </p:sp>
      <p:sp>
        <p:nvSpPr>
          <p:cNvPr id="368642"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lnSpcReduction="10000"/>
          </a:bodyPr>
          <a:lstStyle/>
          <a:p>
            <a:pPr marL="342900" indent="-342900" eaLnBrk="1" hangingPunct="1">
              <a:lnSpc>
                <a:spcPct val="90000"/>
              </a:lnSpc>
              <a:buClr>
                <a:schemeClr val="tx1"/>
              </a:buClr>
              <a:buFont typeface="Arial" panose="020B0604020202020204" pitchFamily="34" charset="0"/>
              <a:buChar char="•"/>
            </a:pPr>
            <a:r>
              <a:rPr lang="en-US" altLang="en-US" sz="2600" dirty="0" smtClean="0">
                <a:solidFill>
                  <a:srgbClr val="0070C0"/>
                </a:solidFill>
                <a:ea typeface="ＭＳ Ｐゴシック" panose="020B0600070205080204" pitchFamily="34" charset="-128"/>
                <a:cs typeface="Times New Roman" panose="02020603050405020304" pitchFamily="18" charset="0"/>
              </a:rPr>
              <a:t>&gt;80% of students </a:t>
            </a:r>
            <a:r>
              <a:rPr lang="en-US" altLang="en-US" sz="2600" dirty="0" smtClean="0">
                <a:ea typeface="ＭＳ Ｐゴシック" panose="020B0600070205080204" pitchFamily="34" charset="-128"/>
                <a:cs typeface="Times New Roman" panose="02020603050405020304" pitchFamily="18" charset="0"/>
              </a:rPr>
              <a:t>can tell you what is expected of them &amp; give behavioral example because they have been taught, actively supervised, practiced, &amp; acknowledged</a:t>
            </a:r>
          </a:p>
          <a:p>
            <a:pPr marL="342900" indent="-342900" eaLnBrk="1" hangingPunct="1">
              <a:lnSpc>
                <a:spcPct val="90000"/>
              </a:lnSpc>
              <a:buClr>
                <a:schemeClr val="tx1"/>
              </a:buClr>
              <a:buFont typeface="Arial" panose="020B0604020202020204" pitchFamily="34" charset="0"/>
              <a:buChar char="•"/>
            </a:pPr>
            <a:r>
              <a:rPr lang="en-US" altLang="en-US" sz="2600" dirty="0" smtClean="0">
                <a:solidFill>
                  <a:srgbClr val="0070C0"/>
                </a:solidFill>
                <a:ea typeface="ＭＳ Ｐゴシック" panose="020B0600070205080204" pitchFamily="34" charset="-128"/>
                <a:cs typeface="Times New Roman" panose="02020603050405020304" pitchFamily="18" charset="0"/>
              </a:rPr>
              <a:t>Positive</a:t>
            </a:r>
            <a:r>
              <a:rPr lang="en-US" altLang="en-US" sz="2600" dirty="0" smtClean="0">
                <a:ea typeface="ＭＳ Ｐゴシック" panose="020B0600070205080204" pitchFamily="34" charset="-128"/>
                <a:cs typeface="Times New Roman" panose="02020603050405020304" pitchFamily="18" charset="0"/>
              </a:rPr>
              <a:t> adult-to-student </a:t>
            </a:r>
            <a:r>
              <a:rPr lang="en-US" altLang="en-US" sz="2600" dirty="0" smtClean="0">
                <a:solidFill>
                  <a:srgbClr val="0070C0"/>
                </a:solidFill>
                <a:ea typeface="ＭＳ Ｐゴシック" panose="020B0600070205080204" pitchFamily="34" charset="-128"/>
                <a:cs typeface="Times New Roman" panose="02020603050405020304" pitchFamily="18" charset="0"/>
              </a:rPr>
              <a:t>interactions</a:t>
            </a:r>
            <a:r>
              <a:rPr lang="en-US" altLang="en-US" sz="2600" dirty="0" smtClean="0">
                <a:ea typeface="ＭＳ Ｐゴシック" panose="020B0600070205080204" pitchFamily="34" charset="-128"/>
                <a:cs typeface="Times New Roman" panose="02020603050405020304" pitchFamily="18" charset="0"/>
              </a:rPr>
              <a:t> exceed negative interactions</a:t>
            </a:r>
          </a:p>
          <a:p>
            <a:pPr marL="342900" indent="-342900" eaLnBrk="1" hangingPunct="1">
              <a:lnSpc>
                <a:spcPct val="90000"/>
              </a:lnSpc>
              <a:buClr>
                <a:schemeClr val="tx1"/>
              </a:buClr>
              <a:buFont typeface="Arial" panose="020B0604020202020204" pitchFamily="34" charset="0"/>
              <a:buChar char="•"/>
            </a:pPr>
            <a:r>
              <a:rPr lang="en-US" altLang="en-US" sz="2600" dirty="0" smtClean="0">
                <a:solidFill>
                  <a:srgbClr val="0070C0"/>
                </a:solidFill>
                <a:ea typeface="ＭＳ Ｐゴシック" panose="020B0600070205080204" pitchFamily="34" charset="-128"/>
                <a:cs typeface="Times New Roman" panose="02020603050405020304" pitchFamily="18" charset="0"/>
              </a:rPr>
              <a:t>Function based behavior support </a:t>
            </a:r>
            <a:r>
              <a:rPr lang="en-US" altLang="en-US" sz="2600" dirty="0" smtClean="0">
                <a:ea typeface="ＭＳ Ｐゴシック" panose="020B0600070205080204" pitchFamily="34" charset="-128"/>
                <a:cs typeface="Times New Roman" panose="02020603050405020304" pitchFamily="18" charset="0"/>
              </a:rPr>
              <a:t>is foundation for addressing problem behavior</a:t>
            </a:r>
          </a:p>
          <a:p>
            <a:pPr marL="342900" indent="-342900" eaLnBrk="1" hangingPunct="1">
              <a:lnSpc>
                <a:spcPct val="90000"/>
              </a:lnSpc>
              <a:buClr>
                <a:schemeClr val="tx1"/>
              </a:buClr>
              <a:buFont typeface="Arial" panose="020B0604020202020204" pitchFamily="34" charset="0"/>
              <a:buChar char="•"/>
            </a:pPr>
            <a:r>
              <a:rPr lang="en-US" altLang="en-US" sz="2600" dirty="0" smtClean="0">
                <a:solidFill>
                  <a:srgbClr val="0070C0"/>
                </a:solidFill>
                <a:ea typeface="ＭＳ Ｐゴシック" panose="020B0600070205080204" pitchFamily="34" charset="-128"/>
                <a:cs typeface="Times New Roman" panose="02020603050405020304" pitchFamily="18" charset="0"/>
              </a:rPr>
              <a:t>Data- &amp; team-based </a:t>
            </a:r>
            <a:r>
              <a:rPr lang="en-US" altLang="en-US" sz="2600" dirty="0" smtClean="0">
                <a:ea typeface="ＭＳ Ｐゴシック" panose="020B0600070205080204" pitchFamily="34" charset="-128"/>
                <a:cs typeface="Times New Roman" panose="02020603050405020304" pitchFamily="18" charset="0"/>
              </a:rPr>
              <a:t>action planning &amp; implementation are operating</a:t>
            </a:r>
          </a:p>
          <a:p>
            <a:pPr marL="342900" indent="-342900" eaLnBrk="1" hangingPunct="1">
              <a:lnSpc>
                <a:spcPct val="90000"/>
              </a:lnSpc>
              <a:buClr>
                <a:schemeClr val="tx1"/>
              </a:buClr>
              <a:buFont typeface="Arial" panose="020B0604020202020204" pitchFamily="34" charset="0"/>
              <a:buChar char="•"/>
            </a:pPr>
            <a:r>
              <a:rPr lang="en-US" altLang="en-US" sz="2600" dirty="0" smtClean="0">
                <a:solidFill>
                  <a:srgbClr val="0070C0"/>
                </a:solidFill>
                <a:ea typeface="ＭＳ Ｐゴシック" panose="020B0600070205080204" pitchFamily="34" charset="-128"/>
                <a:cs typeface="Times New Roman" panose="02020603050405020304" pitchFamily="18" charset="0"/>
              </a:rPr>
              <a:t>Administrators</a:t>
            </a:r>
            <a:r>
              <a:rPr lang="en-US" altLang="en-US" sz="2600" dirty="0" smtClean="0">
                <a:solidFill>
                  <a:srgbClr val="FF0000"/>
                </a:solidFill>
                <a:ea typeface="ＭＳ Ｐゴシック" panose="020B0600070205080204" pitchFamily="34" charset="-128"/>
                <a:cs typeface="Times New Roman" panose="02020603050405020304" pitchFamily="18" charset="0"/>
              </a:rPr>
              <a:t> </a:t>
            </a:r>
            <a:r>
              <a:rPr lang="en-US" altLang="en-US" sz="2600" dirty="0" smtClean="0">
                <a:ea typeface="ＭＳ Ｐゴシック" panose="020B0600070205080204" pitchFamily="34" charset="-128"/>
                <a:cs typeface="Times New Roman" panose="02020603050405020304" pitchFamily="18" charset="0"/>
              </a:rPr>
              <a:t>are active participants</a:t>
            </a:r>
          </a:p>
          <a:p>
            <a:pPr marL="342900" indent="-342900" eaLnBrk="1" hangingPunct="1">
              <a:lnSpc>
                <a:spcPct val="90000"/>
              </a:lnSpc>
              <a:buClr>
                <a:schemeClr val="tx1"/>
              </a:buClr>
              <a:buFont typeface="Arial" panose="020B0604020202020204" pitchFamily="34" charset="0"/>
              <a:buChar char="•"/>
            </a:pPr>
            <a:r>
              <a:rPr lang="en-US" altLang="en-US" sz="2600" dirty="0" smtClean="0">
                <a:solidFill>
                  <a:srgbClr val="0070C0"/>
                </a:solidFill>
                <a:ea typeface="ＭＳ Ｐゴシック" panose="020B0600070205080204" pitchFamily="34" charset="-128"/>
                <a:cs typeface="Times New Roman" panose="02020603050405020304" pitchFamily="18" charset="0"/>
              </a:rPr>
              <a:t>Full continuum of behavior support </a:t>
            </a:r>
            <a:r>
              <a:rPr lang="en-US" altLang="en-US" sz="2600" dirty="0" smtClean="0">
                <a:ea typeface="ＭＳ Ｐゴシック" panose="020B0600070205080204" pitchFamily="34" charset="-128"/>
                <a:cs typeface="Times New Roman" panose="02020603050405020304" pitchFamily="18" charset="0"/>
              </a:rPr>
              <a:t>is available to all students</a:t>
            </a:r>
          </a:p>
        </p:txBody>
      </p:sp>
      <p:pic>
        <p:nvPicPr>
          <p:cNvPr id="368644" name="Picture 12" descr="PBIS 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59538"/>
            <a:ext cx="11811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3216486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Text Placeholder 2"/>
          <p:cNvSpPr>
            <a:spLocks noGrp="1"/>
          </p:cNvSpPr>
          <p:nvPr>
            <p:ph type="body" sz="quarter" idx="4294967295"/>
          </p:nvPr>
        </p:nvSpPr>
        <p:spPr bwMode="auto">
          <a:xfrm>
            <a:off x="685800" y="141288"/>
            <a:ext cx="7772400" cy="468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92500" lnSpcReduction="20000"/>
          </a:bodyPr>
          <a:lstStyle/>
          <a:p>
            <a:pPr marL="0" indent="0" algn="ctr" eaLnBrk="1" hangingPunct="1">
              <a:buNone/>
            </a:pPr>
            <a:r>
              <a:rPr lang="en-US" altLang="en-US" dirty="0" smtClean="0">
                <a:solidFill>
                  <a:schemeClr val="tx2"/>
                </a:solidFill>
              </a:rPr>
              <a:t>Process for Major vs. Minor Problem Behaviors</a:t>
            </a:r>
          </a:p>
        </p:txBody>
      </p:sp>
      <p:pic>
        <p:nvPicPr>
          <p:cNvPr id="738307" name="Picture 3" descr="SWIS_Problem_Behavior_Flowchart (4) copy.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609600"/>
            <a:ext cx="5334000" cy="66660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59305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3668" name="Object 1"/>
          <p:cNvGraphicFramePr>
            <a:graphicFrameLocks noChangeAspect="1"/>
          </p:cNvGraphicFramePr>
          <p:nvPr>
            <p:extLst>
              <p:ext uri="{D42A27DB-BD31-4B8C-83A1-F6EECF244321}">
                <p14:modId xmlns:p14="http://schemas.microsoft.com/office/powerpoint/2010/main" val="1024255277"/>
              </p:ext>
            </p:extLst>
          </p:nvPr>
        </p:nvGraphicFramePr>
        <p:xfrm>
          <a:off x="315266" y="609600"/>
          <a:ext cx="8513469" cy="6248400"/>
        </p:xfrm>
        <a:graphic>
          <a:graphicData uri="http://schemas.openxmlformats.org/presentationml/2006/ole">
            <mc:AlternateContent xmlns:mc="http://schemas.openxmlformats.org/markup-compatibility/2006">
              <mc:Choice xmlns:v="urn:schemas-microsoft-com:vml" Requires="v">
                <p:oleObj spid="_x0000_s1030" name="Acrobat Document" r:id="rId5" imgW="7543768" imgH="5829216" progId="AcroExch.Document.7">
                  <p:embed/>
                </p:oleObj>
              </mc:Choice>
              <mc:Fallback>
                <p:oleObj name="Acrobat Document" r:id="rId5" imgW="7543768" imgH="5829216"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66" y="609600"/>
                        <a:ext cx="8513469" cy="6248400"/>
                      </a:xfrm>
                      <a:prstGeom prst="rect">
                        <a:avLst/>
                      </a:prstGeom>
                      <a:noFill/>
                      <a:ln>
                        <a:noFill/>
                      </a:ln>
                    </p:spPr>
                  </p:pic>
                </p:oleObj>
              </mc:Fallback>
            </mc:AlternateContent>
          </a:graphicData>
        </a:graphic>
      </p:graphicFrame>
      <p:sp>
        <p:nvSpPr>
          <p:cNvPr id="753666" name="Text Placeholder 2"/>
          <p:cNvSpPr>
            <a:spLocks noGrp="1"/>
          </p:cNvSpPr>
          <p:nvPr>
            <p:ph type="body" sz="quarter" idx="4294967295"/>
          </p:nvPr>
        </p:nvSpPr>
        <p:spPr bwMode="auto">
          <a:xfrm>
            <a:off x="685800" y="287338"/>
            <a:ext cx="7772400" cy="468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fontScale="92500" lnSpcReduction="20000"/>
          </a:bodyPr>
          <a:lstStyle/>
          <a:p>
            <a:pPr marL="0" indent="0" algn="ctr">
              <a:buNone/>
            </a:pPr>
            <a:r>
              <a:rPr lang="en-US" altLang="en-US" dirty="0" smtClean="0">
                <a:solidFill>
                  <a:schemeClr val="tx2"/>
                </a:solidFill>
              </a:rPr>
              <a:t>Correct Behavioral Errors Fluently</a:t>
            </a:r>
          </a:p>
        </p:txBody>
      </p:sp>
    </p:spTree>
    <p:custDataLst>
      <p:tags r:id="rId2"/>
    </p:custDataLst>
    <p:extLst>
      <p:ext uri="{BB962C8B-B14F-4D97-AF65-F5344CB8AC3E}">
        <p14:creationId xmlns:p14="http://schemas.microsoft.com/office/powerpoint/2010/main" val="24027134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ChangeAspect="1" noChangeArrowheads="1"/>
          </p:cNvSpPr>
          <p:nvPr/>
        </p:nvSpPr>
        <p:spPr bwMode="auto">
          <a:xfrm>
            <a:off x="1482725" y="411163"/>
            <a:ext cx="69183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a:latin typeface="Times" charset="0"/>
            </a:endParaRPr>
          </a:p>
        </p:txBody>
      </p:sp>
      <p:sp>
        <p:nvSpPr>
          <p:cNvPr id="65539" name="Rectangle 4"/>
          <p:cNvSpPr>
            <a:spLocks noGrp="1" noChangeArrowheads="1"/>
          </p:cNvSpPr>
          <p:nvPr>
            <p:ph type="subTitle" idx="4294967295"/>
          </p:nvPr>
        </p:nvSpPr>
        <p:spPr>
          <a:xfrm>
            <a:off x="932487" y="3514725"/>
            <a:ext cx="7420938" cy="1693863"/>
          </a:xfrm>
        </p:spPr>
        <p:txBody>
          <a:bodyPr/>
          <a:lstStyle/>
          <a:p>
            <a:pPr marL="0" indent="0" eaLnBrk="1" hangingPunct="1">
              <a:buFontTx/>
              <a:buNone/>
            </a:pPr>
            <a:r>
              <a:rPr lang="en-US" sz="4400" dirty="0" smtClean="0">
                <a:solidFill>
                  <a:schemeClr val="tx2"/>
                </a:solidFill>
                <a:latin typeface="+mj-lt"/>
                <a:ea typeface="ＭＳ Ｐゴシック" charset="0"/>
              </a:rPr>
              <a:t>Using Data for Decision-Making</a:t>
            </a:r>
            <a:endParaRPr lang="en-US" sz="4400" dirty="0">
              <a:solidFill>
                <a:schemeClr val="tx2"/>
              </a:solidFill>
              <a:latin typeface="+mj-lt"/>
              <a:ea typeface="ＭＳ Ｐゴシック" charset="0"/>
            </a:endParaRPr>
          </a:p>
          <a:p>
            <a:pPr marL="0" indent="0" algn="ctr" eaLnBrk="1" hangingPunct="1">
              <a:buFontTx/>
              <a:buNone/>
            </a:pPr>
            <a:endParaRPr lang="en-US" dirty="0">
              <a:latin typeface="Times New Roman" charset="0"/>
              <a:ea typeface="ＭＳ Ｐゴシック" charset="0"/>
            </a:endParaRPr>
          </a:p>
        </p:txBody>
      </p:sp>
    </p:spTree>
    <p:extLst>
      <p:ext uri="{BB962C8B-B14F-4D97-AF65-F5344CB8AC3E}">
        <p14:creationId xmlns:p14="http://schemas.microsoft.com/office/powerpoint/2010/main" val="366140022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126942108"/>
              </p:ext>
            </p:extLst>
          </p:nvPr>
        </p:nvGraphicFramePr>
        <p:xfrm>
          <a:off x="685800" y="1204100"/>
          <a:ext cx="6305676" cy="4438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a:spLocks noChangeArrowheads="1"/>
          </p:cNvSpPr>
          <p:nvPr/>
        </p:nvSpPr>
        <p:spPr bwMode="auto">
          <a:xfrm>
            <a:off x="3200400" y="76200"/>
            <a:ext cx="5715000" cy="1446550"/>
          </a:xfrm>
          <a:prstGeom prst="rect">
            <a:avLst/>
          </a:prstGeom>
          <a:solidFill>
            <a:srgbClr val="92D050"/>
          </a:solidFill>
          <a:ln w="25400">
            <a:solidFill>
              <a:srgbClr val="000000"/>
            </a:solidFill>
            <a:miter lim="800000"/>
            <a:headEnd/>
            <a:tailEnd/>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dirty="0">
                <a:solidFill>
                  <a:srgbClr val="000000"/>
                </a:solidFill>
              </a:rPr>
              <a:t>Are we </a:t>
            </a:r>
            <a:r>
              <a:rPr lang="en-US" altLang="en-US" sz="4400" dirty="0" smtClean="0">
                <a:solidFill>
                  <a:srgbClr val="000000"/>
                </a:solidFill>
              </a:rPr>
              <a:t>doing what we said we would do?</a:t>
            </a:r>
            <a:endParaRPr lang="en-US" altLang="en-US" sz="4400" dirty="0">
              <a:solidFill>
                <a:srgbClr val="000000"/>
              </a:solidFill>
            </a:endParaRPr>
          </a:p>
        </p:txBody>
      </p:sp>
      <p:sp>
        <p:nvSpPr>
          <p:cNvPr id="4" name="Right Arrow 3"/>
          <p:cNvSpPr/>
          <p:nvPr/>
        </p:nvSpPr>
        <p:spPr>
          <a:xfrm rot="19468519">
            <a:off x="2330363" y="945954"/>
            <a:ext cx="793931" cy="38165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TextBox 4"/>
          <p:cNvSpPr txBox="1">
            <a:spLocks noChangeArrowheads="1"/>
          </p:cNvSpPr>
          <p:nvPr/>
        </p:nvSpPr>
        <p:spPr bwMode="auto">
          <a:xfrm>
            <a:off x="3733800" y="5257800"/>
            <a:ext cx="4445000" cy="1447800"/>
          </a:xfrm>
          <a:prstGeom prst="rect">
            <a:avLst/>
          </a:prstGeom>
          <a:solidFill>
            <a:srgbClr val="92D050"/>
          </a:solidFill>
          <a:ln w="25400">
            <a:solidFill>
              <a:srgbClr val="000000"/>
            </a:solidFill>
            <a:miter lim="800000"/>
            <a:headEnd/>
            <a:tailEnd/>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dirty="0">
                <a:solidFill>
                  <a:srgbClr val="000000"/>
                </a:solidFill>
              </a:rPr>
              <a:t>Is what we are doing working?</a:t>
            </a:r>
          </a:p>
        </p:txBody>
      </p:sp>
      <p:sp>
        <p:nvSpPr>
          <p:cNvPr id="6" name="Right Arrow 5"/>
          <p:cNvSpPr/>
          <p:nvPr/>
        </p:nvSpPr>
        <p:spPr>
          <a:xfrm rot="904304">
            <a:off x="2555156" y="5154833"/>
            <a:ext cx="1025525" cy="44760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custDataLst>
      <p:tags r:id="rId1"/>
    </p:custDataLst>
    <p:extLst>
      <p:ext uri="{BB962C8B-B14F-4D97-AF65-F5344CB8AC3E}">
        <p14:creationId xmlns:p14="http://schemas.microsoft.com/office/powerpoint/2010/main" val="2245383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8" name="Picture 5"/>
          <p:cNvPicPr>
            <a:picLocks noChangeAspect="1" noChangeArrowheads="1"/>
          </p:cNvPicPr>
          <p:nvPr/>
        </p:nvPicPr>
        <p:blipFill>
          <a:blip r:embed="rId4"/>
          <a:srcRect/>
          <a:stretch>
            <a:fillRect/>
          </a:stretch>
        </p:blipFill>
        <p:spPr bwMode="auto">
          <a:xfrm>
            <a:off x="2979738" y="3895272"/>
            <a:ext cx="6021388"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62149" name="Picture 4"/>
          <p:cNvPicPr>
            <a:picLocks noChangeAspect="1" noChangeArrowheads="1"/>
          </p:cNvPicPr>
          <p:nvPr/>
        </p:nvPicPr>
        <p:blipFill>
          <a:blip r:embed="rId5"/>
          <a:srcRect/>
          <a:stretch>
            <a:fillRect/>
          </a:stretch>
        </p:blipFill>
        <p:spPr bwMode="auto">
          <a:xfrm>
            <a:off x="228600" y="493713"/>
            <a:ext cx="4608512"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97318" name="TextBox 1"/>
          <p:cNvSpPr txBox="1">
            <a:spLocks noChangeArrowheads="1"/>
          </p:cNvSpPr>
          <p:nvPr/>
        </p:nvSpPr>
        <p:spPr bwMode="auto">
          <a:xfrm>
            <a:off x="1677987" y="5287736"/>
            <a:ext cx="1452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dirty="0"/>
              <a:t>SWIS</a:t>
            </a:r>
          </a:p>
        </p:txBody>
      </p:sp>
      <p:sp>
        <p:nvSpPr>
          <p:cNvPr id="397319" name="TextBox 2"/>
          <p:cNvSpPr txBox="1">
            <a:spLocks noChangeArrowheads="1"/>
          </p:cNvSpPr>
          <p:nvPr/>
        </p:nvSpPr>
        <p:spPr bwMode="auto">
          <a:xfrm>
            <a:off x="5257800" y="1143000"/>
            <a:ext cx="34766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dirty="0"/>
              <a:t>BENCHMARKS OF </a:t>
            </a:r>
          </a:p>
          <a:p>
            <a:pPr eaLnBrk="1" hangingPunct="1"/>
            <a:r>
              <a:rPr lang="en-US" altLang="en-US" sz="2800" b="1" dirty="0"/>
              <a:t>QUALITY (</a:t>
            </a:r>
            <a:r>
              <a:rPr lang="en-US" altLang="en-US" sz="2800" b="1" dirty="0" err="1"/>
              <a:t>BoQ</a:t>
            </a:r>
            <a:r>
              <a:rPr lang="en-US" altLang="en-US" sz="2800" b="1" dirty="0"/>
              <a:t>)</a:t>
            </a:r>
          </a:p>
        </p:txBody>
      </p:sp>
      <p:sp>
        <p:nvSpPr>
          <p:cNvPr id="4" name="Rectangle 3"/>
          <p:cNvSpPr/>
          <p:nvPr/>
        </p:nvSpPr>
        <p:spPr>
          <a:xfrm>
            <a:off x="1924050" y="3925888"/>
            <a:ext cx="1055688" cy="141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ustDataLst>
      <p:tags r:id="rId1"/>
    </p:custDataLst>
    <p:extLst>
      <p:ext uri="{BB962C8B-B14F-4D97-AF65-F5344CB8AC3E}">
        <p14:creationId xmlns:p14="http://schemas.microsoft.com/office/powerpoint/2010/main" val="32969606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Make it fun!</a:t>
            </a:r>
            <a:endParaRPr lang="en-US" dirty="0">
              <a:solidFill>
                <a:schemeClr val="tx2"/>
              </a:solidFill>
            </a:endParaRPr>
          </a:p>
        </p:txBody>
      </p:sp>
      <p:pic>
        <p:nvPicPr>
          <p:cNvPr id="3" name="11vJZry6PMg"/>
          <p:cNvPicPr>
            <a:picLocks noRot="1" noChangeAspect="1"/>
          </p:cNvPicPr>
          <p:nvPr>
            <a:videoFile r:link="rId1"/>
          </p:nvPr>
        </p:nvPicPr>
        <p:blipFill>
          <a:blip r:embed="rId3"/>
          <a:stretch>
            <a:fillRect/>
          </a:stretch>
        </p:blipFill>
        <p:spPr>
          <a:xfrm>
            <a:off x="127000" y="1524000"/>
            <a:ext cx="8890000" cy="5000625"/>
          </a:xfrm>
          <a:prstGeom prst="rect">
            <a:avLst/>
          </a:prstGeom>
        </p:spPr>
      </p:pic>
    </p:spTree>
    <p:extLst>
      <p:ext uri="{BB962C8B-B14F-4D97-AF65-F5344CB8AC3E}">
        <p14:creationId xmlns:p14="http://schemas.microsoft.com/office/powerpoint/2010/main" val="4988733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68300" y="609600"/>
            <a:ext cx="7772400" cy="1143000"/>
          </a:xfrm>
        </p:spPr>
        <p:txBody>
          <a:bodyPr/>
          <a:lstStyle/>
          <a:p>
            <a:r>
              <a:rPr lang="en-US" dirty="0" smtClean="0">
                <a:latin typeface="Times New Roman" charset="0"/>
                <a:ea typeface="ＭＳ Ｐゴシック" charset="0"/>
              </a:rPr>
              <a:t>Thank you!</a:t>
            </a:r>
            <a:endParaRPr lang="en-US" dirty="0">
              <a:latin typeface="Times New Roman" charset="0"/>
              <a:ea typeface="ＭＳ Ｐゴシック" charset="0"/>
            </a:endParaRPr>
          </a:p>
        </p:txBody>
      </p:sp>
      <p:sp>
        <p:nvSpPr>
          <p:cNvPr id="93187" name="Rectangle 3"/>
          <p:cNvSpPr>
            <a:spLocks noGrp="1" noChangeArrowheads="1"/>
          </p:cNvSpPr>
          <p:nvPr>
            <p:ph type="body" idx="1"/>
          </p:nvPr>
        </p:nvSpPr>
        <p:spPr>
          <a:xfrm>
            <a:off x="330200" y="1981200"/>
            <a:ext cx="7772400" cy="4114800"/>
          </a:xfrm>
        </p:spPr>
        <p:txBody>
          <a:bodyPr>
            <a:normAutofit lnSpcReduction="10000"/>
          </a:bodyPr>
          <a:lstStyle/>
          <a:p>
            <a:r>
              <a:rPr lang="en-US">
                <a:latin typeface="Times New Roman" charset="0"/>
                <a:ea typeface="ＭＳ Ｐゴシック" charset="0"/>
              </a:rPr>
              <a:t>More information can be found at</a:t>
            </a:r>
          </a:p>
          <a:p>
            <a:pPr lvl="1"/>
            <a:r>
              <a:rPr lang="en-US">
                <a:latin typeface="Times New Roman" charset="0"/>
                <a:ea typeface="ＭＳ Ｐゴシック" charset="0"/>
                <a:hlinkClick r:id="rId2"/>
              </a:rPr>
              <a:t>www.miblsi.cenmi.org</a:t>
            </a:r>
            <a:r>
              <a:rPr lang="en-US">
                <a:latin typeface="Times New Roman" charset="0"/>
                <a:ea typeface="ＭＳ Ｐゴシック" charset="0"/>
              </a:rPr>
              <a:t>	</a:t>
            </a:r>
          </a:p>
          <a:p>
            <a:pPr lvl="1"/>
            <a:r>
              <a:rPr lang="en-US">
                <a:latin typeface="Times New Roman" charset="0"/>
                <a:ea typeface="ＭＳ Ｐゴシック" charset="0"/>
                <a:hlinkClick r:id="rId3"/>
              </a:rPr>
              <a:t>www.pbis.org</a:t>
            </a:r>
            <a:endParaRPr lang="en-US">
              <a:latin typeface="Times New Roman" charset="0"/>
              <a:ea typeface="ＭＳ Ｐゴシック" charset="0"/>
            </a:endParaRPr>
          </a:p>
          <a:p>
            <a:pPr lvl="1"/>
            <a:r>
              <a:rPr lang="en-US">
                <a:latin typeface="Times New Roman" charset="0"/>
                <a:ea typeface="ＭＳ Ｐゴシック" charset="0"/>
                <a:hlinkClick r:id="rId4"/>
              </a:rPr>
              <a:t>www.apbs.org</a:t>
            </a:r>
            <a:r>
              <a:rPr lang="en-US">
                <a:latin typeface="Times New Roman" charset="0"/>
                <a:ea typeface="ＭＳ Ｐゴシック" charset="0"/>
              </a:rPr>
              <a:t>	</a:t>
            </a:r>
          </a:p>
          <a:p>
            <a:r>
              <a:rPr lang="en-US">
                <a:latin typeface="Times New Roman" charset="0"/>
                <a:ea typeface="ＭＳ Ｐゴシック" charset="0"/>
              </a:rPr>
              <a:t>Please feel free to contact me at anytime!</a:t>
            </a:r>
          </a:p>
          <a:p>
            <a:pPr lvl="1">
              <a:buFontTx/>
              <a:buNone/>
            </a:pPr>
            <a:r>
              <a:rPr lang="en-US">
                <a:latin typeface="Times New Roman" charset="0"/>
                <a:ea typeface="ＭＳ Ｐゴシック" charset="0"/>
              </a:rPr>
              <a:t>Kirsten Rice</a:t>
            </a:r>
          </a:p>
          <a:p>
            <a:pPr lvl="1">
              <a:buFontTx/>
              <a:buNone/>
            </a:pPr>
            <a:r>
              <a:rPr lang="en-US">
                <a:latin typeface="Times New Roman" charset="0"/>
                <a:ea typeface="ＭＳ Ｐゴシック" charset="0"/>
                <a:hlinkClick r:id="rId5"/>
              </a:rPr>
              <a:t>kirstenrice@kentisd.org</a:t>
            </a:r>
            <a:endParaRPr lang="en-US">
              <a:latin typeface="Times New Roman" charset="0"/>
              <a:ea typeface="ＭＳ Ｐゴシック" charset="0"/>
            </a:endParaRPr>
          </a:p>
          <a:p>
            <a:pPr lvl="1">
              <a:buFontTx/>
              <a:buNone/>
            </a:pPr>
            <a:r>
              <a:rPr lang="en-US">
                <a:latin typeface="Times New Roman" charset="0"/>
                <a:ea typeface="ＭＳ Ｐゴシック" charset="0"/>
              </a:rPr>
              <a:t>365-2293</a:t>
            </a:r>
          </a:p>
          <a:p>
            <a:pPr lvl="1">
              <a:buFontTx/>
              <a:buNone/>
            </a:pPr>
            <a:endParaRPr lang="en-US">
              <a:latin typeface="Times New Roman" charset="0"/>
              <a:ea typeface="ＭＳ Ｐゴシック" charset="0"/>
            </a:endParaRPr>
          </a:p>
          <a:p>
            <a:pPr lvl="1">
              <a:buFontTx/>
              <a:buNone/>
            </a:pPr>
            <a:endParaRPr lang="en-US">
              <a:latin typeface="Times New Roman" charset="0"/>
              <a:ea typeface="ＭＳ Ｐゴシック" charset="0"/>
            </a:endParaRPr>
          </a:p>
        </p:txBody>
      </p:sp>
    </p:spTree>
    <p:extLst>
      <p:ext uri="{BB962C8B-B14F-4D97-AF65-F5344CB8AC3E}">
        <p14:creationId xmlns:p14="http://schemas.microsoft.com/office/powerpoint/2010/main" val="2772357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p:cNvSpPr txBox="1">
            <a:spLocks/>
          </p:cNvSpPr>
          <p:nvPr/>
        </p:nvSpPr>
        <p:spPr bwMode="auto">
          <a:xfrm>
            <a:off x="239713" y="2697638"/>
            <a:ext cx="8428037" cy="1470025"/>
          </a:xfrm>
          <a:prstGeom prst="rect">
            <a:avLst/>
          </a:prstGeom>
          <a:noFill/>
          <a:ln w="9525">
            <a:noFill/>
            <a:miter lim="800000"/>
            <a:headEnd/>
            <a:tailEnd/>
          </a:ln>
        </p:spPr>
        <p:txBody>
          <a:bodyPr anchor="ctr"/>
          <a:lstStyle/>
          <a:p>
            <a:pPr eaLnBrk="0" hangingPunct="0">
              <a:lnSpc>
                <a:spcPct val="90000"/>
              </a:lnSpc>
              <a:spcAft>
                <a:spcPct val="20000"/>
              </a:spcAft>
            </a:pPr>
            <a:r>
              <a:rPr lang="en-US" sz="3200" dirty="0">
                <a:solidFill>
                  <a:schemeClr val="tx2"/>
                </a:solidFill>
                <a:latin typeface="Arial" pitchFamily="34" charset="0"/>
                <a:cs typeface="Arial" pitchFamily="34" charset="0"/>
              </a:rPr>
              <a:t>Implementation of </a:t>
            </a:r>
            <a:r>
              <a:rPr lang="en-US" sz="3200" dirty="0" err="1">
                <a:solidFill>
                  <a:schemeClr val="tx2"/>
                </a:solidFill>
                <a:latin typeface="Arial" pitchFamily="34" charset="0"/>
                <a:cs typeface="Arial" pitchFamily="34" charset="0"/>
              </a:rPr>
              <a:t>schoolwide</a:t>
            </a:r>
            <a:r>
              <a:rPr lang="en-US" sz="3200" dirty="0">
                <a:solidFill>
                  <a:schemeClr val="tx2"/>
                </a:solidFill>
                <a:latin typeface="Arial" pitchFamily="34" charset="0"/>
                <a:cs typeface="Arial" pitchFamily="34" charset="0"/>
              </a:rPr>
              <a:t> positive behavior support leads to increased academic engaged time and enhanced academic outcomes </a:t>
            </a:r>
            <a:br>
              <a:rPr lang="en-US" sz="3200" dirty="0">
                <a:solidFill>
                  <a:schemeClr val="tx2"/>
                </a:solidFill>
                <a:latin typeface="Arial" pitchFamily="34" charset="0"/>
                <a:cs typeface="Arial" pitchFamily="34" charset="0"/>
              </a:rPr>
            </a:br>
            <a:endParaRPr lang="en-US" sz="3200" dirty="0">
              <a:solidFill>
                <a:schemeClr val="tx2"/>
              </a:solidFill>
              <a:latin typeface="Arial" pitchFamily="34" charset="0"/>
              <a:cs typeface="Arial" pitchFamily="34" charset="0"/>
            </a:endParaRPr>
          </a:p>
        </p:txBody>
      </p:sp>
      <p:sp>
        <p:nvSpPr>
          <p:cNvPr id="49154" name="Subtitle 4"/>
          <p:cNvSpPr txBox="1">
            <a:spLocks/>
          </p:cNvSpPr>
          <p:nvPr/>
        </p:nvSpPr>
        <p:spPr bwMode="auto">
          <a:xfrm>
            <a:off x="323850" y="4533588"/>
            <a:ext cx="8229600" cy="1752600"/>
          </a:xfrm>
          <a:prstGeom prst="rect">
            <a:avLst/>
          </a:prstGeom>
          <a:noFill/>
          <a:ln w="9525">
            <a:noFill/>
            <a:miter lim="800000"/>
            <a:headEnd/>
            <a:tailEnd/>
          </a:ln>
        </p:spPr>
        <p:txBody>
          <a:bodyPr/>
          <a:lstStyle/>
          <a:p>
            <a:pPr marL="0" lvl="1" eaLnBrk="0" hangingPunct="0">
              <a:spcBef>
                <a:spcPct val="20000"/>
              </a:spcBef>
            </a:pPr>
            <a:r>
              <a:rPr lang="en-US" dirty="0">
                <a:latin typeface="Arial" pitchFamily="34" charset="0"/>
                <a:cs typeface="Arial" pitchFamily="34" charset="0"/>
              </a:rPr>
              <a:t>(</a:t>
            </a:r>
            <a:r>
              <a:rPr lang="en-US" dirty="0" err="1">
                <a:latin typeface="Arial" pitchFamily="34" charset="0"/>
                <a:cs typeface="Arial" pitchFamily="34" charset="0"/>
              </a:rPr>
              <a:t>Algozzine</a:t>
            </a:r>
            <a:r>
              <a:rPr lang="en-US" dirty="0">
                <a:latin typeface="Arial" pitchFamily="34" charset="0"/>
                <a:cs typeface="Arial" pitchFamily="34" charset="0"/>
              </a:rPr>
              <a:t> &amp; </a:t>
            </a:r>
            <a:r>
              <a:rPr lang="en-US" dirty="0" err="1">
                <a:latin typeface="Arial" pitchFamily="34" charset="0"/>
                <a:cs typeface="Arial" pitchFamily="34" charset="0"/>
              </a:rPr>
              <a:t>Algozzine</a:t>
            </a:r>
            <a:r>
              <a:rPr lang="en-US" dirty="0">
                <a:latin typeface="Arial" pitchFamily="34" charset="0"/>
                <a:cs typeface="Arial" pitchFamily="34" charset="0"/>
              </a:rPr>
              <a:t>, 2007; Horner et al., 2009; Lassen, Steele, &amp; Sailor, 2006)</a:t>
            </a:r>
            <a:endParaRPr lang="en-US" sz="2600" dirty="0">
              <a:latin typeface="Arial" pitchFamily="34" charset="0"/>
              <a:cs typeface="Arial" pitchFamily="34" charset="0"/>
            </a:endParaRPr>
          </a:p>
        </p:txBody>
      </p:sp>
      <p:sp>
        <p:nvSpPr>
          <p:cNvPr id="2" name="TextBox 1"/>
          <p:cNvSpPr txBox="1"/>
          <p:nvPr/>
        </p:nvSpPr>
        <p:spPr>
          <a:xfrm>
            <a:off x="562708" y="659075"/>
            <a:ext cx="7170503" cy="769441"/>
          </a:xfrm>
          <a:prstGeom prst="rect">
            <a:avLst/>
          </a:prstGeom>
          <a:noFill/>
        </p:spPr>
        <p:txBody>
          <a:bodyPr wrap="square" rtlCol="0">
            <a:spAutoFit/>
          </a:bodyPr>
          <a:lstStyle/>
          <a:p>
            <a:pPr algn="ctr"/>
            <a:r>
              <a:rPr lang="en-US" sz="4400" dirty="0" smtClean="0">
                <a:solidFill>
                  <a:srgbClr val="333399"/>
                </a:solidFill>
              </a:rPr>
              <a:t>Why Behavior Supports?</a:t>
            </a:r>
            <a:endParaRPr lang="en-US" sz="4400" dirty="0">
              <a:solidFill>
                <a:srgbClr val="333399"/>
              </a:solidFill>
            </a:endParaRPr>
          </a:p>
        </p:txBody>
      </p:sp>
    </p:spTree>
    <p:extLst>
      <p:ext uri="{BB962C8B-B14F-4D97-AF65-F5344CB8AC3E}">
        <p14:creationId xmlns:p14="http://schemas.microsoft.com/office/powerpoint/2010/main" val="20864436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7938" y="0"/>
            <a:ext cx="8305801" cy="852488"/>
          </a:xfrm>
        </p:spPr>
        <p:txBody>
          <a:bodyPr lIns="82030" tIns="41016" rIns="82030" bIns="41016"/>
          <a:lstStyle/>
          <a:p>
            <a:pPr eaLnBrk="1" hangingPunct="1"/>
            <a:r>
              <a:rPr lang="en-US" sz="4000">
                <a:latin typeface="Helvetica" charset="0"/>
                <a:ea typeface="ＭＳ Ｐゴシック" charset="0"/>
              </a:rPr>
              <a:t>Big Ideas to Improve Behavior</a:t>
            </a:r>
          </a:p>
        </p:txBody>
      </p:sp>
      <p:sp>
        <p:nvSpPr>
          <p:cNvPr id="15363" name="Rectangle 3"/>
          <p:cNvSpPr>
            <a:spLocks noGrp="1" noChangeArrowheads="1"/>
          </p:cNvSpPr>
          <p:nvPr>
            <p:ph type="body" sz="half" idx="4294967295"/>
          </p:nvPr>
        </p:nvSpPr>
        <p:spPr>
          <a:xfrm>
            <a:off x="0" y="1103313"/>
            <a:ext cx="5857875" cy="3937000"/>
          </a:xfrm>
        </p:spPr>
        <p:txBody>
          <a:bodyPr lIns="82030" tIns="41016" rIns="82030" bIns="41016">
            <a:normAutofit fontScale="92500" lnSpcReduction="10000"/>
          </a:bodyPr>
          <a:lstStyle/>
          <a:p>
            <a:pPr marL="306388" indent="-306388" eaLnBrk="1" hangingPunct="1"/>
            <a:r>
              <a:rPr lang="en-US" sz="2800" dirty="0">
                <a:ea typeface="ＭＳ Ｐゴシック" charset="0"/>
                <a:cs typeface="Arial" charset="0"/>
              </a:rPr>
              <a:t>Identify &amp; define behavior </a:t>
            </a:r>
            <a:r>
              <a:rPr lang="en-US" sz="2800" dirty="0" smtClean="0">
                <a:ea typeface="ＭＳ Ｐゴシック" charset="0"/>
                <a:cs typeface="Arial" charset="0"/>
              </a:rPr>
              <a:t>expectations</a:t>
            </a:r>
            <a:endParaRPr lang="en-US" sz="1000" dirty="0" smtClean="0">
              <a:ea typeface="ＭＳ Ｐゴシック" charset="0"/>
              <a:cs typeface="Arial" charset="0"/>
            </a:endParaRPr>
          </a:p>
          <a:p>
            <a:pPr marL="0" indent="0" eaLnBrk="1" hangingPunct="1">
              <a:buNone/>
            </a:pPr>
            <a:endParaRPr lang="en-US" sz="1000" dirty="0">
              <a:ea typeface="ＭＳ Ｐゴシック" charset="0"/>
              <a:cs typeface="Arial" charset="0"/>
            </a:endParaRPr>
          </a:p>
          <a:p>
            <a:pPr marL="306388" indent="-306388" eaLnBrk="1" hangingPunct="1"/>
            <a:r>
              <a:rPr lang="en-US" sz="2800" dirty="0">
                <a:ea typeface="ＭＳ Ｐゴシック" charset="0"/>
                <a:cs typeface="Arial" charset="0"/>
              </a:rPr>
              <a:t>Teach behavior </a:t>
            </a:r>
            <a:r>
              <a:rPr lang="en-US" sz="2800" dirty="0" smtClean="0">
                <a:ea typeface="ＭＳ Ｐゴシック" charset="0"/>
                <a:cs typeface="Arial" charset="0"/>
              </a:rPr>
              <a:t>expectations</a:t>
            </a:r>
          </a:p>
          <a:p>
            <a:pPr marL="0" indent="0" eaLnBrk="1" hangingPunct="1">
              <a:buNone/>
            </a:pPr>
            <a:endParaRPr lang="en-US" sz="1000" dirty="0">
              <a:ea typeface="ＭＳ Ｐゴシック" charset="0"/>
              <a:cs typeface="Arial" charset="0"/>
            </a:endParaRPr>
          </a:p>
          <a:p>
            <a:pPr marL="306388" indent="-306388" eaLnBrk="1" hangingPunct="1"/>
            <a:r>
              <a:rPr lang="en-US" sz="2800" dirty="0">
                <a:ea typeface="ＭＳ Ｐゴシック" charset="0"/>
                <a:cs typeface="Arial" charset="0"/>
              </a:rPr>
              <a:t>Monitor expected </a:t>
            </a:r>
            <a:r>
              <a:rPr lang="en-US" sz="2800" dirty="0" smtClean="0">
                <a:ea typeface="ＭＳ Ｐゴシック" charset="0"/>
                <a:cs typeface="Arial" charset="0"/>
              </a:rPr>
              <a:t>behavior</a:t>
            </a:r>
          </a:p>
          <a:p>
            <a:pPr marL="0" indent="0" eaLnBrk="1" hangingPunct="1">
              <a:buNone/>
            </a:pPr>
            <a:endParaRPr lang="en-US" sz="1000" dirty="0">
              <a:ea typeface="ＭＳ Ｐゴシック" charset="0"/>
              <a:cs typeface="Arial" charset="0"/>
            </a:endParaRPr>
          </a:p>
          <a:p>
            <a:pPr marL="306388" indent="-306388" eaLnBrk="1" hangingPunct="1"/>
            <a:r>
              <a:rPr lang="en-US" sz="2800" dirty="0">
                <a:ea typeface="ＭＳ Ｐゴシック" charset="0"/>
                <a:cs typeface="Arial" charset="0"/>
              </a:rPr>
              <a:t>Encourage/acknowledge appropriate </a:t>
            </a:r>
            <a:r>
              <a:rPr lang="en-US" sz="2800" dirty="0" smtClean="0">
                <a:ea typeface="ＭＳ Ｐゴシック" charset="0"/>
                <a:cs typeface="Arial" charset="0"/>
              </a:rPr>
              <a:t>behavior</a:t>
            </a:r>
          </a:p>
          <a:p>
            <a:pPr marL="0" indent="0" eaLnBrk="1" hangingPunct="1">
              <a:buNone/>
            </a:pPr>
            <a:endParaRPr lang="en-US" sz="1000" dirty="0">
              <a:ea typeface="ＭＳ Ｐゴシック" charset="0"/>
              <a:cs typeface="Arial" charset="0"/>
            </a:endParaRPr>
          </a:p>
          <a:p>
            <a:pPr marL="306388" indent="-306388" eaLnBrk="1" hangingPunct="1"/>
            <a:r>
              <a:rPr lang="en-US" sz="2800" dirty="0">
                <a:ea typeface="ＭＳ Ｐゴシック" charset="0"/>
                <a:cs typeface="Arial" charset="0"/>
              </a:rPr>
              <a:t>Correct inappropriate </a:t>
            </a:r>
            <a:r>
              <a:rPr lang="en-US" sz="2800" dirty="0" smtClean="0">
                <a:ea typeface="ＭＳ Ｐゴシック" charset="0"/>
                <a:cs typeface="Arial" charset="0"/>
              </a:rPr>
              <a:t>behavior</a:t>
            </a:r>
          </a:p>
          <a:p>
            <a:pPr marL="0" indent="0" eaLnBrk="1" hangingPunct="1">
              <a:buNone/>
            </a:pPr>
            <a:endParaRPr lang="en-US" sz="1000" dirty="0">
              <a:ea typeface="ＭＳ Ｐゴシック" charset="0"/>
              <a:cs typeface="Arial" charset="0"/>
            </a:endParaRPr>
          </a:p>
          <a:p>
            <a:pPr marL="306388" indent="-306388" eaLnBrk="1" hangingPunct="1"/>
            <a:r>
              <a:rPr lang="en-US" sz="2800" dirty="0">
                <a:ea typeface="ＭＳ Ｐゴシック" charset="0"/>
                <a:cs typeface="Arial" charset="0"/>
              </a:rPr>
              <a:t>Use data for decision making</a:t>
            </a:r>
          </a:p>
          <a:p>
            <a:pPr marL="306388" indent="-306388" eaLnBrk="1" hangingPunct="1">
              <a:buFontTx/>
              <a:buNone/>
            </a:pPr>
            <a:endParaRPr lang="en-US" sz="3300" dirty="0">
              <a:latin typeface="Times New Roman" charset="0"/>
              <a:ea typeface="ＭＳ Ｐゴシック" charset="0"/>
              <a:cs typeface="Arial" charset="0"/>
            </a:endParaRPr>
          </a:p>
        </p:txBody>
      </p:sp>
      <p:pic>
        <p:nvPicPr>
          <p:cNvPr id="153604" name="Picture 4" descr="Untitled 5"/>
          <p:cNvPicPr>
            <a:picLocks noChangeAspect="1" noChangeArrowheads="1"/>
          </p:cNvPicPr>
          <p:nvPr/>
        </p:nvPicPr>
        <p:blipFill>
          <a:blip r:embed="rId3" cstate="print"/>
          <a:srcRect/>
          <a:stretch>
            <a:fillRect/>
          </a:stretch>
        </p:blipFill>
        <p:spPr bwMode="auto">
          <a:xfrm>
            <a:off x="5737225" y="812800"/>
            <a:ext cx="2555875" cy="1924050"/>
          </a:xfrm>
          <a:prstGeom prst="rect">
            <a:avLst/>
          </a:prstGeom>
          <a:noFill/>
          <a:ln w="9525">
            <a:solidFill>
              <a:schemeClr val="tx1"/>
            </a:solidFill>
            <a:miter lim="800000"/>
            <a:headEnd/>
            <a:tailEnd/>
          </a:ln>
          <a:effectLst>
            <a:outerShdw dist="35921" dir="2700000" algn="ctr" rotWithShape="0">
              <a:srgbClr val="808080"/>
            </a:outerShdw>
          </a:effectLst>
        </p:spPr>
      </p:pic>
      <p:pic>
        <p:nvPicPr>
          <p:cNvPr id="153605" name="Picture 5" descr="Untitled 6"/>
          <p:cNvPicPr>
            <a:picLocks noChangeAspect="1" noChangeArrowheads="1"/>
          </p:cNvPicPr>
          <p:nvPr/>
        </p:nvPicPr>
        <p:blipFill>
          <a:blip r:embed="rId4" cstate="print"/>
          <a:srcRect/>
          <a:stretch>
            <a:fillRect/>
          </a:stretch>
        </p:blipFill>
        <p:spPr bwMode="auto">
          <a:xfrm>
            <a:off x="5738813" y="4918075"/>
            <a:ext cx="2554287" cy="1882775"/>
          </a:xfrm>
          <a:prstGeom prst="rect">
            <a:avLst/>
          </a:prstGeom>
          <a:noFill/>
          <a:ln w="9525">
            <a:solidFill>
              <a:schemeClr val="tx1"/>
            </a:solidFill>
            <a:miter lim="800000"/>
            <a:headEnd/>
            <a:tailEnd/>
          </a:ln>
          <a:effectLst>
            <a:outerShdw dist="35921" dir="2700000" algn="ctr" rotWithShape="0">
              <a:srgbClr val="808080"/>
            </a:outerShdw>
          </a:effectLst>
        </p:spPr>
      </p:pic>
      <p:pic>
        <p:nvPicPr>
          <p:cNvPr id="153606" name="Picture 6" descr="P1010016"/>
          <p:cNvPicPr>
            <a:picLocks noChangeAspect="1" noChangeArrowheads="1"/>
          </p:cNvPicPr>
          <p:nvPr/>
        </p:nvPicPr>
        <p:blipFill>
          <a:blip r:embed="rId5" cstate="print"/>
          <a:srcRect/>
          <a:stretch>
            <a:fillRect/>
          </a:stretch>
        </p:blipFill>
        <p:spPr bwMode="auto">
          <a:xfrm>
            <a:off x="5756275" y="2863850"/>
            <a:ext cx="2536825" cy="1900238"/>
          </a:xfrm>
          <a:prstGeom prst="rect">
            <a:avLst/>
          </a:prstGeom>
          <a:noFill/>
          <a:ln w="9525">
            <a:solidFill>
              <a:schemeClr val="tx1"/>
            </a:solidFill>
            <a:miter lim="800000"/>
            <a:headEnd/>
            <a:tailEnd/>
          </a:ln>
          <a:effectLst>
            <a:outerShdw dist="35921" dir="2700000" algn="ctr" rotWithShape="0">
              <a:srgbClr val="808080"/>
            </a:outerShdw>
          </a:effectLst>
        </p:spPr>
      </p:pic>
    </p:spTree>
    <p:extLst>
      <p:ext uri="{BB962C8B-B14F-4D97-AF65-F5344CB8AC3E}">
        <p14:creationId xmlns:p14="http://schemas.microsoft.com/office/powerpoint/2010/main" val="5628334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spect="1" noChangeArrowheads="1"/>
          </p:cNvSpPr>
          <p:nvPr/>
        </p:nvSpPr>
        <p:spPr bwMode="auto">
          <a:xfrm>
            <a:off x="1482725" y="411163"/>
            <a:ext cx="69183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p>
        </p:txBody>
      </p:sp>
      <p:sp>
        <p:nvSpPr>
          <p:cNvPr id="2" name="Title 1"/>
          <p:cNvSpPr>
            <a:spLocks noGrp="1"/>
          </p:cNvSpPr>
          <p:nvPr>
            <p:ph type="title"/>
          </p:nvPr>
        </p:nvSpPr>
        <p:spPr/>
        <p:txBody>
          <a:bodyPr>
            <a:normAutofit fontScale="90000"/>
          </a:bodyPr>
          <a:lstStyle/>
          <a:p>
            <a:r>
              <a:rPr lang="en-US" dirty="0" smtClean="0">
                <a:solidFill>
                  <a:srgbClr val="333399"/>
                </a:solidFill>
                <a:latin typeface="+mn-lt"/>
                <a:ea typeface="ＭＳ Ｐゴシック" charset="0"/>
                <a:cs typeface="Arial" charset="0"/>
              </a:rPr>
              <a:t>Identify </a:t>
            </a:r>
            <a:r>
              <a:rPr lang="en-US" dirty="0">
                <a:solidFill>
                  <a:srgbClr val="333399"/>
                </a:solidFill>
                <a:latin typeface="+mn-lt"/>
                <a:ea typeface="ＭＳ Ｐゴシック" charset="0"/>
                <a:cs typeface="Arial" charset="0"/>
              </a:rPr>
              <a:t>and </a:t>
            </a:r>
            <a:r>
              <a:rPr lang="en-US" dirty="0" smtClean="0">
                <a:solidFill>
                  <a:srgbClr val="333399"/>
                </a:solidFill>
                <a:latin typeface="+mn-lt"/>
                <a:ea typeface="ＭＳ Ｐゴシック" charset="0"/>
                <a:cs typeface="Arial" charset="0"/>
              </a:rPr>
              <a:t>Define </a:t>
            </a:r>
            <a:r>
              <a:rPr lang="en-US" dirty="0">
                <a:solidFill>
                  <a:srgbClr val="333399"/>
                </a:solidFill>
                <a:latin typeface="+mn-lt"/>
                <a:ea typeface="ＭＳ Ｐゴシック" charset="0"/>
                <a:cs typeface="Arial" charset="0"/>
              </a:rPr>
              <a:t>Expectations</a:t>
            </a:r>
            <a:br>
              <a:rPr lang="en-US" dirty="0">
                <a:solidFill>
                  <a:srgbClr val="333399"/>
                </a:solidFill>
                <a:latin typeface="+mn-lt"/>
                <a:ea typeface="ＭＳ Ｐゴシック" charset="0"/>
                <a:cs typeface="Arial" charset="0"/>
              </a:rPr>
            </a:br>
            <a:endParaRPr lang="en-US" dirty="0">
              <a:solidFill>
                <a:srgbClr val="333399"/>
              </a:solidFill>
              <a:latin typeface="+mn-lt"/>
            </a:endParaRPr>
          </a:p>
        </p:txBody>
      </p:sp>
      <p:sp>
        <p:nvSpPr>
          <p:cNvPr id="17411" name="Rectangle 3"/>
          <p:cNvSpPr>
            <a:spLocks noGrp="1" noChangeArrowheads="1"/>
          </p:cNvSpPr>
          <p:nvPr>
            <p:ph type="body" idx="1"/>
          </p:nvPr>
        </p:nvSpPr>
        <p:spPr/>
        <p:txBody>
          <a:bodyPr lIns="82030" tIns="41016" rIns="82030" bIns="41016"/>
          <a:lstStyle/>
          <a:p>
            <a:pPr marL="0" indent="0" algn="ctr" eaLnBrk="1" hangingPunct="1">
              <a:buFontTx/>
              <a:buNone/>
            </a:pPr>
            <a:endParaRPr lang="en-US" sz="1400" b="1" dirty="0">
              <a:solidFill>
                <a:srgbClr val="172F83"/>
              </a:solidFill>
              <a:latin typeface="Times New Roman" charset="0"/>
              <a:ea typeface="ＭＳ Ｐゴシック" charset="0"/>
              <a:cs typeface="Arial" charset="0"/>
            </a:endParaRPr>
          </a:p>
          <a:p>
            <a:pPr marL="0" indent="0" algn="ctr" eaLnBrk="1" hangingPunct="1">
              <a:buFontTx/>
              <a:buNone/>
            </a:pPr>
            <a:r>
              <a:rPr lang="en-US" sz="4200" b="1" dirty="0">
                <a:solidFill>
                  <a:srgbClr val="172F83"/>
                </a:solidFill>
                <a:latin typeface="Times New Roman" charset="0"/>
                <a:ea typeface="ＭＳ Ｐゴシック" charset="0"/>
                <a:cs typeface="Arial" charset="0"/>
              </a:rPr>
              <a:t> </a:t>
            </a:r>
            <a:endParaRPr lang="en-US" sz="4200" b="1" dirty="0">
              <a:solidFill>
                <a:schemeClr val="accent2"/>
              </a:solidFill>
              <a:latin typeface="Times New Roman" charset="0"/>
              <a:ea typeface="ＭＳ Ｐゴシック" charset="0"/>
              <a:cs typeface="Arial" charset="0"/>
            </a:endParaRPr>
          </a:p>
        </p:txBody>
      </p:sp>
    </p:spTree>
    <p:extLst>
      <p:ext uri="{BB962C8B-B14F-4D97-AF65-F5344CB8AC3E}">
        <p14:creationId xmlns:p14="http://schemas.microsoft.com/office/powerpoint/2010/main" val="402462212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0-03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rot="-191901">
            <a:off x="3136900" y="2354263"/>
            <a:ext cx="3276600" cy="2168525"/>
          </a:xfrm>
          <a:prstGeom prst="rect">
            <a:avLst/>
          </a:prstGeom>
          <a:solidFill>
            <a:srgbClr val="6699FF"/>
          </a:solidFill>
          <a:ln w="9525">
            <a:solidFill>
              <a:schemeClr val="tx1"/>
            </a:solidFill>
            <a:miter lim="800000"/>
            <a:headEnd/>
            <a:tailEnd/>
          </a:ln>
        </p:spPr>
        <p:txBody>
          <a:bodyPr wrap="none" anchor="ctr"/>
          <a:lstStyle/>
          <a:p>
            <a:pPr algn="ctr" defTabSz="457200" eaLnBrk="1" hangingPunct="1"/>
            <a:r>
              <a:rPr lang="en-US" u="sng">
                <a:solidFill>
                  <a:schemeClr val="accent2"/>
                </a:solidFill>
                <a:latin typeface="Arial Black" charset="0"/>
                <a:cs typeface="Arial" charset="0"/>
              </a:rPr>
              <a:t>School Rules</a:t>
            </a:r>
          </a:p>
          <a:p>
            <a:pPr algn="ctr" defTabSz="457200" eaLnBrk="1" hangingPunct="1"/>
            <a:r>
              <a:rPr lang="en-US">
                <a:solidFill>
                  <a:srgbClr val="FF3300"/>
                </a:solidFill>
                <a:latin typeface="Arial Black" charset="0"/>
                <a:cs typeface="Arial" charset="0"/>
              </a:rPr>
              <a:t>NO</a:t>
            </a:r>
            <a:r>
              <a:rPr lang="en-US">
                <a:solidFill>
                  <a:schemeClr val="accent2"/>
                </a:solidFill>
                <a:latin typeface="Arial Black" charset="0"/>
                <a:cs typeface="Arial" charset="0"/>
              </a:rPr>
              <a:t> Food</a:t>
            </a:r>
          </a:p>
          <a:p>
            <a:pPr algn="ctr" defTabSz="457200" eaLnBrk="1" hangingPunct="1"/>
            <a:r>
              <a:rPr lang="en-US">
                <a:solidFill>
                  <a:srgbClr val="FF3300"/>
                </a:solidFill>
                <a:latin typeface="Arial Black" charset="0"/>
                <a:cs typeface="Arial" charset="0"/>
              </a:rPr>
              <a:t>NO</a:t>
            </a:r>
            <a:r>
              <a:rPr lang="en-US">
                <a:solidFill>
                  <a:schemeClr val="accent2"/>
                </a:solidFill>
                <a:latin typeface="Arial Black" charset="0"/>
                <a:cs typeface="Arial" charset="0"/>
              </a:rPr>
              <a:t> Weapons</a:t>
            </a:r>
          </a:p>
          <a:p>
            <a:pPr algn="ctr" defTabSz="457200" eaLnBrk="1" hangingPunct="1"/>
            <a:r>
              <a:rPr lang="en-US">
                <a:solidFill>
                  <a:srgbClr val="FF3300"/>
                </a:solidFill>
                <a:latin typeface="Arial Black" charset="0"/>
                <a:cs typeface="Arial" charset="0"/>
              </a:rPr>
              <a:t>NO</a:t>
            </a:r>
            <a:r>
              <a:rPr lang="en-US">
                <a:solidFill>
                  <a:schemeClr val="accent2"/>
                </a:solidFill>
                <a:latin typeface="Arial Black" charset="0"/>
                <a:cs typeface="Arial" charset="0"/>
              </a:rPr>
              <a:t> Backpacks</a:t>
            </a:r>
          </a:p>
          <a:p>
            <a:pPr algn="ctr" defTabSz="457200" eaLnBrk="1" hangingPunct="1"/>
            <a:r>
              <a:rPr lang="en-US">
                <a:solidFill>
                  <a:srgbClr val="FF3300"/>
                </a:solidFill>
                <a:latin typeface="Arial Black" charset="0"/>
                <a:cs typeface="Arial" charset="0"/>
              </a:rPr>
              <a:t>NO</a:t>
            </a:r>
            <a:r>
              <a:rPr lang="en-US">
                <a:solidFill>
                  <a:schemeClr val="accent2"/>
                </a:solidFill>
                <a:latin typeface="Arial Black" charset="0"/>
                <a:cs typeface="Arial" charset="0"/>
              </a:rPr>
              <a:t> Drugs/Smoking</a:t>
            </a:r>
          </a:p>
          <a:p>
            <a:pPr algn="ctr" defTabSz="457200" eaLnBrk="1" hangingPunct="1"/>
            <a:r>
              <a:rPr lang="en-US">
                <a:solidFill>
                  <a:srgbClr val="FF3300"/>
                </a:solidFill>
                <a:latin typeface="Arial Black" charset="0"/>
                <a:cs typeface="Arial" charset="0"/>
              </a:rPr>
              <a:t>NO</a:t>
            </a:r>
            <a:r>
              <a:rPr lang="en-US">
                <a:solidFill>
                  <a:schemeClr val="accent2"/>
                </a:solidFill>
                <a:latin typeface="Arial Black" charset="0"/>
                <a:cs typeface="Arial" charset="0"/>
              </a:rPr>
              <a:t> Bullying</a:t>
            </a:r>
          </a:p>
        </p:txBody>
      </p:sp>
      <p:sp>
        <p:nvSpPr>
          <p:cNvPr id="22532" name="Text Box 4"/>
          <p:cNvSpPr txBox="1">
            <a:spLocks noChangeArrowheads="1"/>
          </p:cNvSpPr>
          <p:nvPr/>
        </p:nvSpPr>
        <p:spPr bwMode="auto">
          <a:xfrm>
            <a:off x="0" y="0"/>
            <a:ext cx="9144000" cy="120015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a:spAutoFit/>
          </a:bodyPr>
          <a:lstStyle/>
          <a:p>
            <a:pPr algn="ctr" defTabSz="457200" eaLnBrk="1" fontAlgn="auto" hangingPunct="1">
              <a:spcBef>
                <a:spcPts val="0"/>
              </a:spcBef>
              <a:spcAft>
                <a:spcPts val="0"/>
              </a:spcAft>
              <a:defRPr/>
            </a:pPr>
            <a:r>
              <a:rPr lang="en-US" sz="3600">
                <a:latin typeface="+mn-lt"/>
                <a:ea typeface="+mn-ea"/>
                <a:cs typeface="+mn-cs"/>
              </a:rPr>
              <a:t>Consider your impressions </a:t>
            </a:r>
          </a:p>
          <a:p>
            <a:pPr algn="ctr" defTabSz="457200" eaLnBrk="1" fontAlgn="auto" hangingPunct="1">
              <a:spcBef>
                <a:spcPts val="0"/>
              </a:spcBef>
              <a:spcAft>
                <a:spcPts val="0"/>
              </a:spcAft>
              <a:defRPr/>
            </a:pPr>
            <a:r>
              <a:rPr lang="en-US" sz="3600">
                <a:latin typeface="+mn-lt"/>
                <a:ea typeface="+mn-ea"/>
                <a:cs typeface="+mn-cs"/>
              </a:rPr>
              <a:t>of this school</a:t>
            </a:r>
          </a:p>
        </p:txBody>
      </p:sp>
      <p:pic>
        <p:nvPicPr>
          <p:cNvPr id="20485" name="Picture 5" descr="PBIS 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59538"/>
            <a:ext cx="11811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817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2531"/>
                                        </p:tgtEl>
                                        <p:attrNameLst>
                                          <p:attrName>ppt_x</p:attrName>
                                        </p:attrNameLst>
                                      </p:cBhvr>
                                      <p:tavLst>
                                        <p:tav tm="0">
                                          <p:val>
                                            <p:strVal val="ppt_x"/>
                                          </p:val>
                                        </p:tav>
                                        <p:tav tm="100000">
                                          <p:val>
                                            <p:strVal val="ppt_x"/>
                                          </p:val>
                                        </p:tav>
                                      </p:tavLst>
                                    </p:anim>
                                    <p:anim calcmode="lin" valueType="num">
                                      <p:cBhvr additive="base">
                                        <p:cTn id="7" dur="500"/>
                                        <p:tgtEl>
                                          <p:spTgt spid="22531"/>
                                        </p:tgtEl>
                                        <p:attrNameLst>
                                          <p:attrName>ppt_y</p:attrName>
                                        </p:attrNameLst>
                                      </p:cBhvr>
                                      <p:tavLst>
                                        <p:tav tm="0">
                                          <p:val>
                                            <p:strVal val="ppt_y"/>
                                          </p:val>
                                        </p:tav>
                                        <p:tav tm="100000">
                                          <p:val>
                                            <p:strVal val="1+ppt_h/2"/>
                                          </p:val>
                                        </p:tav>
                                      </p:tavLst>
                                    </p:anim>
                                    <p:set>
                                      <p:cBhvr>
                                        <p:cTn id="8" dur="1" fill="hold">
                                          <p:stCondLst>
                                            <p:cond delay="499"/>
                                          </p:stCondLst>
                                        </p:cTn>
                                        <p:tgtEl>
                                          <p:spTgt spid="225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444500"/>
            <a:ext cx="8305800" cy="1143000"/>
          </a:xfrm>
        </p:spPr>
        <p:txBody>
          <a:bodyPr lIns="82030" tIns="41016" rIns="82030" bIns="41016">
            <a:normAutofit fontScale="90000"/>
          </a:bodyPr>
          <a:lstStyle/>
          <a:p>
            <a:pPr eaLnBrk="1" hangingPunct="1"/>
            <a:r>
              <a:rPr lang="en-US" sz="4200" dirty="0" smtClean="0">
                <a:solidFill>
                  <a:srgbClr val="333399"/>
                </a:solidFill>
                <a:latin typeface="Helvetica" charset="0"/>
                <a:ea typeface="ＭＳ Ｐゴシック" charset="0"/>
              </a:rPr>
              <a:t>Identify </a:t>
            </a:r>
            <a:r>
              <a:rPr lang="en-US" sz="4200" dirty="0">
                <a:solidFill>
                  <a:srgbClr val="333399"/>
                </a:solidFill>
                <a:latin typeface="Helvetica" charset="0"/>
                <a:ea typeface="ＭＳ Ｐゴシック" charset="0"/>
              </a:rPr>
              <a:t>School</a:t>
            </a:r>
            <a:r>
              <a:rPr lang="en-US" sz="4200" dirty="0" smtClean="0">
                <a:solidFill>
                  <a:srgbClr val="333399"/>
                </a:solidFill>
                <a:latin typeface="Helvetica" charset="0"/>
                <a:ea typeface="ＭＳ Ｐゴシック" charset="0"/>
              </a:rPr>
              <a:t>-Wide </a:t>
            </a:r>
            <a:r>
              <a:rPr lang="en-US" sz="4200" dirty="0">
                <a:solidFill>
                  <a:srgbClr val="333399"/>
                </a:solidFill>
                <a:latin typeface="Helvetica" charset="0"/>
                <a:ea typeface="ＭＳ Ｐゴシック" charset="0"/>
              </a:rPr>
              <a:t>Expectations</a:t>
            </a:r>
            <a:br>
              <a:rPr lang="en-US" sz="4200" dirty="0">
                <a:solidFill>
                  <a:srgbClr val="333399"/>
                </a:solidFill>
                <a:latin typeface="Helvetica" charset="0"/>
                <a:ea typeface="ＭＳ Ｐゴシック" charset="0"/>
              </a:rPr>
            </a:br>
            <a:r>
              <a:rPr lang="en-US" sz="4200" dirty="0">
                <a:solidFill>
                  <a:srgbClr val="333399"/>
                </a:solidFill>
                <a:latin typeface="Helvetica" charset="0"/>
                <a:ea typeface="ＭＳ Ｐゴシック" charset="0"/>
              </a:rPr>
              <a:t>for Social Behavior</a:t>
            </a:r>
          </a:p>
        </p:txBody>
      </p:sp>
      <p:sp>
        <p:nvSpPr>
          <p:cNvPr id="21507" name="Rectangle 3"/>
          <p:cNvSpPr>
            <a:spLocks noGrp="1" noChangeArrowheads="1"/>
          </p:cNvSpPr>
          <p:nvPr>
            <p:ph idx="4294967295"/>
          </p:nvPr>
        </p:nvSpPr>
        <p:spPr>
          <a:xfrm>
            <a:off x="330200" y="1982788"/>
            <a:ext cx="7561263" cy="4081462"/>
          </a:xfrm>
        </p:spPr>
        <p:txBody>
          <a:bodyPr lIns="82030" tIns="41016" rIns="82030" bIns="41016"/>
          <a:lstStyle/>
          <a:p>
            <a:pPr marL="306388" indent="-306388" eaLnBrk="1" hangingPunct="1">
              <a:spcBef>
                <a:spcPct val="15000"/>
              </a:spcBef>
              <a:spcAft>
                <a:spcPct val="15000"/>
              </a:spcAft>
            </a:pPr>
            <a:r>
              <a:rPr lang="en-US" sz="3500" dirty="0" smtClean="0">
                <a:solidFill>
                  <a:srgbClr val="000000"/>
                </a:solidFill>
                <a:ea typeface="ＭＳ Ｐゴシック" charset="0"/>
              </a:rPr>
              <a:t>3</a:t>
            </a:r>
            <a:r>
              <a:rPr lang="en-US" sz="3500" dirty="0">
                <a:solidFill>
                  <a:srgbClr val="000000"/>
                </a:solidFill>
                <a:ea typeface="ＭＳ Ｐゴシック" charset="0"/>
              </a:rPr>
              <a:t>-5 Expectations</a:t>
            </a:r>
          </a:p>
          <a:p>
            <a:pPr marL="306388" indent="-306388" eaLnBrk="1" hangingPunct="1">
              <a:spcBef>
                <a:spcPct val="15000"/>
              </a:spcBef>
              <a:spcAft>
                <a:spcPct val="15000"/>
              </a:spcAft>
            </a:pPr>
            <a:r>
              <a:rPr lang="en-US" sz="3500" dirty="0">
                <a:solidFill>
                  <a:srgbClr val="000000"/>
                </a:solidFill>
                <a:ea typeface="ＭＳ Ｐゴシック" charset="0"/>
              </a:rPr>
              <a:t>Short statements</a:t>
            </a:r>
          </a:p>
          <a:p>
            <a:pPr marL="306388" indent="-306388" eaLnBrk="1" hangingPunct="1">
              <a:spcBef>
                <a:spcPct val="15000"/>
              </a:spcBef>
              <a:spcAft>
                <a:spcPct val="15000"/>
              </a:spcAft>
            </a:pPr>
            <a:r>
              <a:rPr lang="en-US" sz="3500" dirty="0">
                <a:solidFill>
                  <a:srgbClr val="000000"/>
                </a:solidFill>
                <a:ea typeface="ＭＳ Ｐゴシック" charset="0"/>
              </a:rPr>
              <a:t>Positive Statements (what to do, not what to avoid doing)</a:t>
            </a:r>
          </a:p>
          <a:p>
            <a:pPr marL="306388" indent="-306388" eaLnBrk="1" hangingPunct="1">
              <a:spcBef>
                <a:spcPct val="15000"/>
              </a:spcBef>
              <a:spcAft>
                <a:spcPct val="15000"/>
              </a:spcAft>
            </a:pPr>
            <a:r>
              <a:rPr lang="en-US" sz="3500" dirty="0" smtClean="0">
                <a:solidFill>
                  <a:srgbClr val="000000"/>
                </a:solidFill>
                <a:ea typeface="ＭＳ Ｐゴシック" charset="0"/>
              </a:rPr>
              <a:t>Memorable </a:t>
            </a:r>
          </a:p>
          <a:p>
            <a:pPr marL="306388" indent="-306388" eaLnBrk="1" hangingPunct="1">
              <a:spcBef>
                <a:spcPct val="15000"/>
              </a:spcBef>
              <a:spcAft>
                <a:spcPct val="15000"/>
              </a:spcAft>
            </a:pPr>
            <a:r>
              <a:rPr lang="en-US" sz="3500" dirty="0" smtClean="0">
                <a:solidFill>
                  <a:srgbClr val="000000"/>
                </a:solidFill>
                <a:ea typeface="ＭＳ Ｐゴシック" charset="0"/>
              </a:rPr>
              <a:t>Visible</a:t>
            </a:r>
            <a:endParaRPr lang="en-US" sz="3500" dirty="0">
              <a:solidFill>
                <a:srgbClr val="000000"/>
              </a:solidFill>
              <a:ea typeface="ＭＳ Ｐゴシック" charset="0"/>
            </a:endParaRPr>
          </a:p>
        </p:txBody>
      </p:sp>
    </p:spTree>
    <p:extLst>
      <p:ext uri="{BB962C8B-B14F-4D97-AF65-F5344CB8AC3E}">
        <p14:creationId xmlns:p14="http://schemas.microsoft.com/office/powerpoint/2010/main" val="268668546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ctrTitle" idx="4294967295"/>
          </p:nvPr>
        </p:nvSpPr>
        <p:spPr>
          <a:xfrm>
            <a:off x="0" y="280275"/>
            <a:ext cx="8316913" cy="1143000"/>
          </a:xfrm>
        </p:spPr>
        <p:txBody>
          <a:bodyPr lIns="82030" tIns="41016" rIns="82030" bIns="41016"/>
          <a:lstStyle/>
          <a:p>
            <a:pPr eaLnBrk="1" hangingPunct="1"/>
            <a:r>
              <a:rPr lang="en-US" dirty="0" smtClean="0">
                <a:solidFill>
                  <a:srgbClr val="333399"/>
                </a:solidFill>
                <a:ea typeface="ＭＳ Ｐゴシック" charset="0"/>
              </a:rPr>
              <a:t>Define Expectations</a:t>
            </a:r>
            <a:endParaRPr lang="en-US" dirty="0">
              <a:solidFill>
                <a:srgbClr val="333399"/>
              </a:solidFill>
              <a:ea typeface="ＭＳ Ｐゴシック" charset="0"/>
            </a:endParaRPr>
          </a:p>
        </p:txBody>
      </p:sp>
      <p:sp>
        <p:nvSpPr>
          <p:cNvPr id="24579" name="Rectangle 5"/>
          <p:cNvSpPr>
            <a:spLocks noGrp="1" noChangeArrowheads="1"/>
          </p:cNvSpPr>
          <p:nvPr>
            <p:ph type="subTitle" idx="4294967295"/>
          </p:nvPr>
        </p:nvSpPr>
        <p:spPr>
          <a:xfrm>
            <a:off x="273315" y="2186201"/>
            <a:ext cx="7845754" cy="3170024"/>
          </a:xfrm>
        </p:spPr>
        <p:txBody>
          <a:bodyPr lIns="82030" tIns="41016" rIns="82030" bIns="41016"/>
          <a:lstStyle/>
          <a:p>
            <a:pPr marL="0" indent="0" eaLnBrk="1" hangingPunct="1">
              <a:buFontTx/>
              <a:buNone/>
            </a:pPr>
            <a:r>
              <a:rPr lang="en-US" dirty="0">
                <a:ea typeface="ＭＳ Ｐゴシック" charset="0"/>
              </a:rPr>
              <a:t>Transform broad school-wide </a:t>
            </a:r>
            <a:r>
              <a:rPr lang="en-US" dirty="0" smtClean="0">
                <a:ea typeface="ＭＳ Ｐゴシック" charset="0"/>
              </a:rPr>
              <a:t>expectations</a:t>
            </a:r>
            <a:endParaRPr lang="en-US" sz="800" dirty="0" smtClean="0">
              <a:ea typeface="ＭＳ Ｐゴシック" charset="0"/>
            </a:endParaRPr>
          </a:p>
          <a:p>
            <a:pPr marL="0" indent="0" eaLnBrk="1" hangingPunct="1">
              <a:buFontTx/>
              <a:buNone/>
            </a:pPr>
            <a:r>
              <a:rPr lang="en-US" sz="800" dirty="0" smtClean="0">
                <a:ea typeface="ＭＳ Ｐゴシック" charset="0"/>
              </a:rPr>
              <a:t> </a:t>
            </a:r>
          </a:p>
          <a:p>
            <a:pPr lvl="1" eaLnBrk="1" hangingPunct="1">
              <a:buFont typeface="Arial"/>
              <a:buChar char="•"/>
            </a:pPr>
            <a:r>
              <a:rPr lang="en-US" dirty="0">
                <a:ea typeface="ＭＳ Ｐゴシック" charset="0"/>
              </a:rPr>
              <a:t>s</a:t>
            </a:r>
            <a:r>
              <a:rPr lang="en-US" dirty="0" smtClean="0">
                <a:ea typeface="ＭＳ Ｐゴシック" charset="0"/>
              </a:rPr>
              <a:t>pecific, observable behaviors</a:t>
            </a:r>
          </a:p>
          <a:p>
            <a:pPr marL="457200" lvl="1" indent="0" eaLnBrk="1" hangingPunct="1">
              <a:buNone/>
            </a:pPr>
            <a:endParaRPr lang="en-US" sz="800" dirty="0">
              <a:ea typeface="ＭＳ Ｐゴシック" charset="0"/>
            </a:endParaRPr>
          </a:p>
          <a:p>
            <a:pPr lvl="1" eaLnBrk="1" hangingPunct="1">
              <a:buFont typeface="Arial"/>
              <a:buChar char="•"/>
            </a:pPr>
            <a:r>
              <a:rPr lang="en-US" dirty="0">
                <a:ea typeface="ＭＳ Ｐゴシック" charset="0"/>
              </a:rPr>
              <a:t>p</a:t>
            </a:r>
            <a:r>
              <a:rPr lang="en-US" dirty="0" smtClean="0">
                <a:ea typeface="ＭＳ Ｐゴシック" charset="0"/>
              </a:rPr>
              <a:t>ositively stated</a:t>
            </a:r>
          </a:p>
          <a:p>
            <a:pPr marL="457200" lvl="1" indent="0" eaLnBrk="1" hangingPunct="1">
              <a:buNone/>
            </a:pPr>
            <a:endParaRPr lang="en-US" sz="800" dirty="0" smtClean="0">
              <a:ea typeface="ＭＳ Ｐゴシック" charset="0"/>
            </a:endParaRPr>
          </a:p>
          <a:p>
            <a:pPr lvl="1" eaLnBrk="1" hangingPunct="1">
              <a:buFont typeface="Arial"/>
              <a:buChar char="•"/>
            </a:pPr>
            <a:r>
              <a:rPr lang="en-US" dirty="0">
                <a:ea typeface="ＭＳ Ｐゴシック" charset="0"/>
              </a:rPr>
              <a:t>l</a:t>
            </a:r>
            <a:r>
              <a:rPr lang="en-US" dirty="0" smtClean="0">
                <a:ea typeface="ＭＳ Ｐゴシック" charset="0"/>
              </a:rPr>
              <a:t>ocation-specific</a:t>
            </a:r>
          </a:p>
        </p:txBody>
      </p:sp>
    </p:spTree>
    <p:extLst>
      <p:ext uri="{BB962C8B-B14F-4D97-AF65-F5344CB8AC3E}">
        <p14:creationId xmlns:p14="http://schemas.microsoft.com/office/powerpoint/2010/main" val="4671727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1742</Words>
  <Application>Microsoft Office PowerPoint</Application>
  <PresentationFormat>On-screen Show (4:3)</PresentationFormat>
  <Paragraphs>214</Paragraphs>
  <Slides>36</Slides>
  <Notes>30</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9" baseType="lpstr">
      <vt:lpstr>ＭＳ Ｐゴシック</vt:lpstr>
      <vt:lpstr>Arial</vt:lpstr>
      <vt:lpstr>Arial Black</vt:lpstr>
      <vt:lpstr>Calibri</vt:lpstr>
      <vt:lpstr>Helvetica</vt:lpstr>
      <vt:lpstr>Lucida Handwriting</vt:lpstr>
      <vt:lpstr>Times</vt:lpstr>
      <vt:lpstr>Times New Roman</vt:lpstr>
      <vt:lpstr>Webdings</vt:lpstr>
      <vt:lpstr>Wingdings</vt:lpstr>
      <vt:lpstr>Zapf Dingbats</vt:lpstr>
      <vt:lpstr>Office Theme</vt:lpstr>
      <vt:lpstr>Acrobat Document</vt:lpstr>
      <vt:lpstr>Positive Behavioral Interventions and Supports</vt:lpstr>
      <vt:lpstr>Goal</vt:lpstr>
      <vt:lpstr>What does SW-PBIS look like? </vt:lpstr>
      <vt:lpstr>PowerPoint Presentation</vt:lpstr>
      <vt:lpstr>Big Ideas to Improve Behavior</vt:lpstr>
      <vt:lpstr>Identify and Define Expectations </vt:lpstr>
      <vt:lpstr>PowerPoint Presentation</vt:lpstr>
      <vt:lpstr>Identify School-Wide Expectations for Social Behavior</vt:lpstr>
      <vt:lpstr>Define Expectations</vt:lpstr>
      <vt:lpstr>Sometimes, we have too many to remember!</vt:lpstr>
      <vt:lpstr>PowerPoint Presentation</vt:lpstr>
      <vt:lpstr>Specific Setting Descriptions of the Behavior Expectations</vt:lpstr>
      <vt:lpstr>PowerPoint Presentation</vt:lpstr>
      <vt:lpstr>PowerPoint Presentation</vt:lpstr>
      <vt:lpstr>PowerPoint Presentation</vt:lpstr>
      <vt:lpstr>PowerPoint Presentation</vt:lpstr>
      <vt:lpstr>PowerPoint Presentation</vt:lpstr>
      <vt:lpstr>Active Supervision</vt:lpstr>
      <vt:lpstr>Five Positives to One Negative Ratio</vt:lpstr>
      <vt:lpstr>PowerPoint Presentation</vt:lpstr>
      <vt:lpstr>Acknowledging SW Expectations: Rationale</vt:lpstr>
      <vt:lpstr>Many schools use a ticket system</vt:lpstr>
      <vt:lpstr>Quick Acknowledgements</vt:lpstr>
      <vt:lpstr>Tickets used in raffle, to participate in celebrations, or to “purchase” items from school store</vt:lpstr>
      <vt:lpstr>PowerPoint Presentation</vt:lpstr>
      <vt:lpstr>PowerPoint Presentation</vt:lpstr>
      <vt:lpstr>PowerPoint Presentation</vt:lpstr>
      <vt:lpstr>Negative consequences in PBIS</vt:lpstr>
      <vt:lpstr>PowerPoint Presentation</vt:lpstr>
      <vt:lpstr>PowerPoint Presentation</vt:lpstr>
      <vt:lpstr>PowerPoint Presentation</vt:lpstr>
      <vt:lpstr>PowerPoint Presentation</vt:lpstr>
      <vt:lpstr>PowerPoint Presentation</vt:lpstr>
      <vt:lpstr>PowerPoint Presentation</vt:lpstr>
      <vt:lpstr>Make it fun!</vt:lpstr>
      <vt:lpstr>Thank you!</vt:lpstr>
    </vt:vector>
  </TitlesOfParts>
  <Company>Kent 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Universals: Connect Points To Families</dc:title>
  <dc:creator>Kirsten Rice</dc:creator>
  <cp:lastModifiedBy>Joan Meyer</cp:lastModifiedBy>
  <cp:revision>25</cp:revision>
  <dcterms:created xsi:type="dcterms:W3CDTF">2013-11-08T16:19:18Z</dcterms:created>
  <dcterms:modified xsi:type="dcterms:W3CDTF">2015-03-24T12:35:46Z</dcterms:modified>
</cp:coreProperties>
</file>