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303" r:id="rId3"/>
    <p:sldId id="277" r:id="rId4"/>
    <p:sldId id="309" r:id="rId5"/>
    <p:sldId id="312" r:id="rId6"/>
    <p:sldId id="296" r:id="rId7"/>
    <p:sldId id="298" r:id="rId8"/>
    <p:sldId id="320" r:id="rId9"/>
    <p:sldId id="294" r:id="rId10"/>
    <p:sldId id="316" r:id="rId11"/>
    <p:sldId id="30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C86DF0-D3A2-3049-A38C-238B5AFF43C7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CDA3A-418C-2547-903C-96307BC6BE13}">
      <dgm:prSet phldrT="[Text]"/>
      <dgm:spPr/>
      <dgm:t>
        <a:bodyPr/>
        <a:lstStyle/>
        <a:p>
          <a:r>
            <a:rPr lang="en-US" dirty="0" smtClean="0"/>
            <a:t>Extended Learning</a:t>
          </a:r>
          <a:endParaRPr lang="en-US" dirty="0"/>
        </a:p>
      </dgm:t>
    </dgm:pt>
    <dgm:pt modelId="{9BC3CE9D-D6B6-AA4F-AA42-C30EE75DCC07}" type="parTrans" cxnId="{BFAEA510-72D0-BE41-9EA7-E124911CAE3B}">
      <dgm:prSet/>
      <dgm:spPr/>
      <dgm:t>
        <a:bodyPr/>
        <a:lstStyle/>
        <a:p>
          <a:endParaRPr lang="en-US"/>
        </a:p>
      </dgm:t>
    </dgm:pt>
    <dgm:pt modelId="{1BF0A35D-5DF0-D54D-8870-30B0E503517E}" type="sibTrans" cxnId="{BFAEA510-72D0-BE41-9EA7-E124911CAE3B}">
      <dgm:prSet/>
      <dgm:spPr/>
      <dgm:t>
        <a:bodyPr/>
        <a:lstStyle/>
        <a:p>
          <a:endParaRPr lang="en-US"/>
        </a:p>
      </dgm:t>
    </dgm:pt>
    <dgm:pt modelId="{9A2AD48B-B9EC-4E4A-A699-34931503349C}">
      <dgm:prSet phldrT="[Text]"/>
      <dgm:spPr/>
      <dgm:t>
        <a:bodyPr/>
        <a:lstStyle/>
        <a:p>
          <a:r>
            <a:rPr lang="en-US" dirty="0" smtClean="0"/>
            <a:t>Safety, mentors</a:t>
          </a:r>
          <a:endParaRPr lang="en-US" dirty="0"/>
        </a:p>
      </dgm:t>
    </dgm:pt>
    <dgm:pt modelId="{C5D88539-7ACB-BC48-B6A4-C1DF7C388A57}" type="parTrans" cxnId="{C6FF8783-6412-DD4B-88A2-CAF0250E89D6}">
      <dgm:prSet/>
      <dgm:spPr/>
      <dgm:t>
        <a:bodyPr/>
        <a:lstStyle/>
        <a:p>
          <a:endParaRPr lang="en-US"/>
        </a:p>
      </dgm:t>
    </dgm:pt>
    <dgm:pt modelId="{10E1CDB4-D6CE-BA41-8146-D52CA0681DC8}" type="sibTrans" cxnId="{C6FF8783-6412-DD4B-88A2-CAF0250E89D6}">
      <dgm:prSet/>
      <dgm:spPr/>
      <dgm:t>
        <a:bodyPr/>
        <a:lstStyle/>
        <a:p>
          <a:endParaRPr lang="en-US"/>
        </a:p>
      </dgm:t>
    </dgm:pt>
    <dgm:pt modelId="{9C968B49-3E8F-A940-958A-D15C251C935A}">
      <dgm:prSet phldrT="[Text]"/>
      <dgm:spPr/>
      <dgm:t>
        <a:bodyPr/>
        <a:lstStyle/>
        <a:p>
          <a:r>
            <a:rPr lang="en-US" dirty="0" smtClean="0"/>
            <a:t>Community partners</a:t>
          </a:r>
          <a:endParaRPr lang="en-US" dirty="0"/>
        </a:p>
      </dgm:t>
    </dgm:pt>
    <dgm:pt modelId="{C3104ED5-8FDE-984D-9DE6-3AF4C8DDEABF}" type="parTrans" cxnId="{F46E51A0-ABA4-0C44-B057-E52539CCB371}">
      <dgm:prSet/>
      <dgm:spPr/>
      <dgm:t>
        <a:bodyPr/>
        <a:lstStyle/>
        <a:p>
          <a:endParaRPr lang="en-US"/>
        </a:p>
      </dgm:t>
    </dgm:pt>
    <dgm:pt modelId="{E3A4692A-9BFE-4849-887B-0AA18387CBEA}" type="sibTrans" cxnId="{F46E51A0-ABA4-0C44-B057-E52539CCB371}">
      <dgm:prSet/>
      <dgm:spPr/>
      <dgm:t>
        <a:bodyPr/>
        <a:lstStyle/>
        <a:p>
          <a:endParaRPr lang="en-US"/>
        </a:p>
      </dgm:t>
    </dgm:pt>
    <dgm:pt modelId="{5314CD87-731D-6D4F-A317-53C1879EDBBD}">
      <dgm:prSet phldrT="[Text]"/>
      <dgm:spPr/>
      <dgm:t>
        <a:bodyPr/>
        <a:lstStyle/>
        <a:p>
          <a:r>
            <a:rPr lang="en-US" dirty="0" smtClean="0"/>
            <a:t>Family</a:t>
          </a:r>
        </a:p>
        <a:p>
          <a:r>
            <a:rPr lang="en-US" dirty="0" smtClean="0"/>
            <a:t>engagement</a:t>
          </a:r>
          <a:endParaRPr lang="en-US" dirty="0"/>
        </a:p>
      </dgm:t>
    </dgm:pt>
    <dgm:pt modelId="{1CD33C19-6622-9E4C-8E56-31EB84CC8100}" type="parTrans" cxnId="{F0269B3F-EB16-DF4E-B356-74AC47B3D371}">
      <dgm:prSet/>
      <dgm:spPr/>
      <dgm:t>
        <a:bodyPr/>
        <a:lstStyle/>
        <a:p>
          <a:endParaRPr lang="en-US"/>
        </a:p>
      </dgm:t>
    </dgm:pt>
    <dgm:pt modelId="{499BB020-E796-2046-9698-184E911360C5}" type="sibTrans" cxnId="{F0269B3F-EB16-DF4E-B356-74AC47B3D371}">
      <dgm:prSet/>
      <dgm:spPr/>
      <dgm:t>
        <a:bodyPr/>
        <a:lstStyle/>
        <a:p>
          <a:endParaRPr lang="en-US"/>
        </a:p>
      </dgm:t>
    </dgm:pt>
    <dgm:pt modelId="{B56B5BC7-5EFA-6A49-88C7-F811B5711E7D}">
      <dgm:prSet phldrT="[Text]"/>
      <dgm:spPr/>
      <dgm:t>
        <a:bodyPr/>
        <a:lstStyle/>
        <a:p>
          <a:r>
            <a:rPr lang="en-US" dirty="0" smtClean="0"/>
            <a:t>Health and Nutrition</a:t>
          </a:r>
          <a:endParaRPr lang="en-US" dirty="0"/>
        </a:p>
      </dgm:t>
    </dgm:pt>
    <dgm:pt modelId="{A9A8FC73-3A40-3541-AC96-5CC8B5E92D80}" type="parTrans" cxnId="{799FC771-BA17-764B-B261-1460BF7FBEA7}">
      <dgm:prSet/>
      <dgm:spPr/>
      <dgm:t>
        <a:bodyPr/>
        <a:lstStyle/>
        <a:p>
          <a:endParaRPr lang="en-US"/>
        </a:p>
      </dgm:t>
    </dgm:pt>
    <dgm:pt modelId="{AF0B2A84-1DC5-B14A-93CA-39C0788D4AB6}" type="sibTrans" cxnId="{799FC771-BA17-764B-B261-1460BF7FBEA7}">
      <dgm:prSet/>
      <dgm:spPr/>
      <dgm:t>
        <a:bodyPr/>
        <a:lstStyle/>
        <a:p>
          <a:endParaRPr lang="en-US"/>
        </a:p>
      </dgm:t>
    </dgm:pt>
    <dgm:pt modelId="{912E1C19-A684-8146-8812-37A166751031}">
      <dgm:prSet phldrT="[Text]"/>
      <dgm:spPr/>
      <dgm:t>
        <a:bodyPr/>
        <a:lstStyle/>
        <a:p>
          <a:r>
            <a:rPr lang="en-US" dirty="0" smtClean="0"/>
            <a:t>Teaching and Learning</a:t>
          </a:r>
          <a:endParaRPr lang="en-US" dirty="0"/>
        </a:p>
      </dgm:t>
    </dgm:pt>
    <dgm:pt modelId="{E7388696-6A5F-EA48-8BEF-EF298BB9FDA7}" type="parTrans" cxnId="{6C583C77-4A61-FF43-B6E0-C863A2C65AEF}">
      <dgm:prSet/>
      <dgm:spPr/>
      <dgm:t>
        <a:bodyPr/>
        <a:lstStyle/>
        <a:p>
          <a:endParaRPr lang="en-US"/>
        </a:p>
      </dgm:t>
    </dgm:pt>
    <dgm:pt modelId="{DC10AEA4-F767-B040-94D9-A2A4233317AA}" type="sibTrans" cxnId="{6C583C77-4A61-FF43-B6E0-C863A2C65AEF}">
      <dgm:prSet/>
      <dgm:spPr/>
      <dgm:t>
        <a:bodyPr/>
        <a:lstStyle/>
        <a:p>
          <a:endParaRPr lang="en-US"/>
        </a:p>
      </dgm:t>
    </dgm:pt>
    <dgm:pt modelId="{F7A4FF54-FBAE-0A4B-A0DF-E2009B6A2E1C}" type="pres">
      <dgm:prSet presAssocID="{B7C86DF0-D3A2-3049-A38C-238B5AFF43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1B7DEA-1B05-6D40-9969-5D2F069C7843}" type="pres">
      <dgm:prSet presAssocID="{912E1C19-A684-8146-8812-37A16675103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F5841-81BA-1B4C-B698-25533DD5D1F8}" type="pres">
      <dgm:prSet presAssocID="{912E1C19-A684-8146-8812-37A166751031}" presName="spNode" presStyleCnt="0"/>
      <dgm:spPr/>
    </dgm:pt>
    <dgm:pt modelId="{0E00742B-4F1E-A04A-A4D3-367C49C0C9DA}" type="pres">
      <dgm:prSet presAssocID="{DC10AEA4-F767-B040-94D9-A2A4233317A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653FCAF9-239D-B046-A7C2-BCB60B5834E2}" type="pres">
      <dgm:prSet presAssocID="{BBFCDA3A-418C-2547-903C-96307BC6BE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FD4D2-C85E-2847-91D6-73DE2D9E0D2F}" type="pres">
      <dgm:prSet presAssocID="{BBFCDA3A-418C-2547-903C-96307BC6BE13}" presName="spNode" presStyleCnt="0"/>
      <dgm:spPr/>
    </dgm:pt>
    <dgm:pt modelId="{5CC3B4F0-24F2-8D4B-A270-37D732BB212A}" type="pres">
      <dgm:prSet presAssocID="{1BF0A35D-5DF0-D54D-8870-30B0E503517E}" presName="sibTrans" presStyleLbl="sibTrans1D1" presStyleIdx="1" presStyleCnt="6"/>
      <dgm:spPr/>
      <dgm:t>
        <a:bodyPr/>
        <a:lstStyle/>
        <a:p>
          <a:endParaRPr lang="en-US"/>
        </a:p>
      </dgm:t>
    </dgm:pt>
    <dgm:pt modelId="{C29A7984-74D1-0446-BF53-464B4E76DB4F}" type="pres">
      <dgm:prSet presAssocID="{9A2AD48B-B9EC-4E4A-A699-34931503349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1A5DB-3C14-A147-AE7C-80D3DDC5FCE8}" type="pres">
      <dgm:prSet presAssocID="{9A2AD48B-B9EC-4E4A-A699-34931503349C}" presName="spNode" presStyleCnt="0"/>
      <dgm:spPr/>
    </dgm:pt>
    <dgm:pt modelId="{77EE9E0A-3097-B845-9E0D-AA9B6E9CA4C0}" type="pres">
      <dgm:prSet presAssocID="{10E1CDB4-D6CE-BA41-8146-D52CA0681DC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98AFBA9D-AD69-5348-84EA-116C444C3C4F}" type="pres">
      <dgm:prSet presAssocID="{9C968B49-3E8F-A940-958A-D15C251C935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0EDF2-83FC-7C4F-80BC-557912CEE9DD}" type="pres">
      <dgm:prSet presAssocID="{9C968B49-3E8F-A940-958A-D15C251C935A}" presName="spNode" presStyleCnt="0"/>
      <dgm:spPr/>
    </dgm:pt>
    <dgm:pt modelId="{7D4624D3-D6B6-6844-BABE-EA90C82EB806}" type="pres">
      <dgm:prSet presAssocID="{E3A4692A-9BFE-4849-887B-0AA18387CBEA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5D18090-CF45-8B42-82FF-CEE56E6CCDED}" type="pres">
      <dgm:prSet presAssocID="{5314CD87-731D-6D4F-A317-53C1879EDBB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F946F-0188-C442-A27E-0D1DAF4D9AE7}" type="pres">
      <dgm:prSet presAssocID="{5314CD87-731D-6D4F-A317-53C1879EDBBD}" presName="spNode" presStyleCnt="0"/>
      <dgm:spPr/>
    </dgm:pt>
    <dgm:pt modelId="{B1B4FB5B-DE6C-6549-A420-2CE8E6920469}" type="pres">
      <dgm:prSet presAssocID="{499BB020-E796-2046-9698-184E911360C5}" presName="sibTrans" presStyleLbl="sibTrans1D1" presStyleIdx="4" presStyleCnt="6"/>
      <dgm:spPr/>
      <dgm:t>
        <a:bodyPr/>
        <a:lstStyle/>
        <a:p>
          <a:endParaRPr lang="en-US"/>
        </a:p>
      </dgm:t>
    </dgm:pt>
    <dgm:pt modelId="{5189AC33-77E3-984D-A801-936884005647}" type="pres">
      <dgm:prSet presAssocID="{B56B5BC7-5EFA-6A49-88C7-F811B5711E7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FE3BB-3286-2C4C-AE89-A3ACB7FA7FAA}" type="pres">
      <dgm:prSet presAssocID="{B56B5BC7-5EFA-6A49-88C7-F811B5711E7D}" presName="spNode" presStyleCnt="0"/>
      <dgm:spPr/>
    </dgm:pt>
    <dgm:pt modelId="{0F8ED448-A9ED-5946-B57F-FBDDFDA9CED2}" type="pres">
      <dgm:prSet presAssocID="{AF0B2A84-1DC5-B14A-93CA-39C0788D4AB6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07DDF283-E169-BC4C-88A6-C5124A0183A0}" type="presOf" srcId="{912E1C19-A684-8146-8812-37A166751031}" destId="{571B7DEA-1B05-6D40-9969-5D2F069C7843}" srcOrd="0" destOrd="0" presId="urn:microsoft.com/office/officeart/2005/8/layout/cycle6"/>
    <dgm:cxn modelId="{6C583C77-4A61-FF43-B6E0-C863A2C65AEF}" srcId="{B7C86DF0-D3A2-3049-A38C-238B5AFF43C7}" destId="{912E1C19-A684-8146-8812-37A166751031}" srcOrd="0" destOrd="0" parTransId="{E7388696-6A5F-EA48-8BEF-EF298BB9FDA7}" sibTransId="{DC10AEA4-F767-B040-94D9-A2A4233317AA}"/>
    <dgm:cxn modelId="{9C85CBB5-552D-7946-A269-45655722043F}" type="presOf" srcId="{B7C86DF0-D3A2-3049-A38C-238B5AFF43C7}" destId="{F7A4FF54-FBAE-0A4B-A0DF-E2009B6A2E1C}" srcOrd="0" destOrd="0" presId="urn:microsoft.com/office/officeart/2005/8/layout/cycle6"/>
    <dgm:cxn modelId="{18FACD51-9455-0E41-BBE7-B620F40D4CFE}" type="presOf" srcId="{499BB020-E796-2046-9698-184E911360C5}" destId="{B1B4FB5B-DE6C-6549-A420-2CE8E6920469}" srcOrd="0" destOrd="0" presId="urn:microsoft.com/office/officeart/2005/8/layout/cycle6"/>
    <dgm:cxn modelId="{F0269B3F-EB16-DF4E-B356-74AC47B3D371}" srcId="{B7C86DF0-D3A2-3049-A38C-238B5AFF43C7}" destId="{5314CD87-731D-6D4F-A317-53C1879EDBBD}" srcOrd="4" destOrd="0" parTransId="{1CD33C19-6622-9E4C-8E56-31EB84CC8100}" sibTransId="{499BB020-E796-2046-9698-184E911360C5}"/>
    <dgm:cxn modelId="{610888CF-1A0C-E64D-9E47-E5B9AC2C1BBC}" type="presOf" srcId="{1BF0A35D-5DF0-D54D-8870-30B0E503517E}" destId="{5CC3B4F0-24F2-8D4B-A270-37D732BB212A}" srcOrd="0" destOrd="0" presId="urn:microsoft.com/office/officeart/2005/8/layout/cycle6"/>
    <dgm:cxn modelId="{42B5AEFA-21D2-6A4E-8E64-CB00D16DC0AF}" type="presOf" srcId="{B56B5BC7-5EFA-6A49-88C7-F811B5711E7D}" destId="{5189AC33-77E3-984D-A801-936884005647}" srcOrd="0" destOrd="0" presId="urn:microsoft.com/office/officeart/2005/8/layout/cycle6"/>
    <dgm:cxn modelId="{4D836431-4B8C-CC41-92D7-8D7270380A6C}" type="presOf" srcId="{E3A4692A-9BFE-4849-887B-0AA18387CBEA}" destId="{7D4624D3-D6B6-6844-BABE-EA90C82EB806}" srcOrd="0" destOrd="0" presId="urn:microsoft.com/office/officeart/2005/8/layout/cycle6"/>
    <dgm:cxn modelId="{BFAEA510-72D0-BE41-9EA7-E124911CAE3B}" srcId="{B7C86DF0-D3A2-3049-A38C-238B5AFF43C7}" destId="{BBFCDA3A-418C-2547-903C-96307BC6BE13}" srcOrd="1" destOrd="0" parTransId="{9BC3CE9D-D6B6-AA4F-AA42-C30EE75DCC07}" sibTransId="{1BF0A35D-5DF0-D54D-8870-30B0E503517E}"/>
    <dgm:cxn modelId="{A359EB9B-768F-B549-9C4C-44C1BA8C8CA3}" type="presOf" srcId="{9C968B49-3E8F-A940-958A-D15C251C935A}" destId="{98AFBA9D-AD69-5348-84EA-116C444C3C4F}" srcOrd="0" destOrd="0" presId="urn:microsoft.com/office/officeart/2005/8/layout/cycle6"/>
    <dgm:cxn modelId="{799FC771-BA17-764B-B261-1460BF7FBEA7}" srcId="{B7C86DF0-D3A2-3049-A38C-238B5AFF43C7}" destId="{B56B5BC7-5EFA-6A49-88C7-F811B5711E7D}" srcOrd="5" destOrd="0" parTransId="{A9A8FC73-3A40-3541-AC96-5CC8B5E92D80}" sibTransId="{AF0B2A84-1DC5-B14A-93CA-39C0788D4AB6}"/>
    <dgm:cxn modelId="{C6FF8783-6412-DD4B-88A2-CAF0250E89D6}" srcId="{B7C86DF0-D3A2-3049-A38C-238B5AFF43C7}" destId="{9A2AD48B-B9EC-4E4A-A699-34931503349C}" srcOrd="2" destOrd="0" parTransId="{C5D88539-7ACB-BC48-B6A4-C1DF7C388A57}" sibTransId="{10E1CDB4-D6CE-BA41-8146-D52CA0681DC8}"/>
    <dgm:cxn modelId="{5E235C37-0961-D14B-9679-DC5F78829812}" type="presOf" srcId="{9A2AD48B-B9EC-4E4A-A699-34931503349C}" destId="{C29A7984-74D1-0446-BF53-464B4E76DB4F}" srcOrd="0" destOrd="0" presId="urn:microsoft.com/office/officeart/2005/8/layout/cycle6"/>
    <dgm:cxn modelId="{899A259D-6CEC-0F4C-AD96-B96F5008148C}" type="presOf" srcId="{BBFCDA3A-418C-2547-903C-96307BC6BE13}" destId="{653FCAF9-239D-B046-A7C2-BCB60B5834E2}" srcOrd="0" destOrd="0" presId="urn:microsoft.com/office/officeart/2005/8/layout/cycle6"/>
    <dgm:cxn modelId="{F46E51A0-ABA4-0C44-B057-E52539CCB371}" srcId="{B7C86DF0-D3A2-3049-A38C-238B5AFF43C7}" destId="{9C968B49-3E8F-A940-958A-D15C251C935A}" srcOrd="3" destOrd="0" parTransId="{C3104ED5-8FDE-984D-9DE6-3AF4C8DDEABF}" sibTransId="{E3A4692A-9BFE-4849-887B-0AA18387CBEA}"/>
    <dgm:cxn modelId="{3F267136-4226-8541-A2C7-0B7BED302BE6}" type="presOf" srcId="{5314CD87-731D-6D4F-A317-53C1879EDBBD}" destId="{85D18090-CF45-8B42-82FF-CEE56E6CCDED}" srcOrd="0" destOrd="0" presId="urn:microsoft.com/office/officeart/2005/8/layout/cycle6"/>
    <dgm:cxn modelId="{87B27958-1794-234D-B7F4-41F7857EB095}" type="presOf" srcId="{DC10AEA4-F767-B040-94D9-A2A4233317AA}" destId="{0E00742B-4F1E-A04A-A4D3-367C49C0C9DA}" srcOrd="0" destOrd="0" presId="urn:microsoft.com/office/officeart/2005/8/layout/cycle6"/>
    <dgm:cxn modelId="{AA32B289-DDFB-2441-B1E6-679128E2706B}" type="presOf" srcId="{AF0B2A84-1DC5-B14A-93CA-39C0788D4AB6}" destId="{0F8ED448-A9ED-5946-B57F-FBDDFDA9CED2}" srcOrd="0" destOrd="0" presId="urn:microsoft.com/office/officeart/2005/8/layout/cycle6"/>
    <dgm:cxn modelId="{221E00C2-653A-D948-A863-B451D00F9B11}" type="presOf" srcId="{10E1CDB4-D6CE-BA41-8146-D52CA0681DC8}" destId="{77EE9E0A-3097-B845-9E0D-AA9B6E9CA4C0}" srcOrd="0" destOrd="0" presId="urn:microsoft.com/office/officeart/2005/8/layout/cycle6"/>
    <dgm:cxn modelId="{25F7A343-2EE6-6C48-B26B-EA622A4E855F}" type="presParOf" srcId="{F7A4FF54-FBAE-0A4B-A0DF-E2009B6A2E1C}" destId="{571B7DEA-1B05-6D40-9969-5D2F069C7843}" srcOrd="0" destOrd="0" presId="urn:microsoft.com/office/officeart/2005/8/layout/cycle6"/>
    <dgm:cxn modelId="{A0848A88-36D2-3744-8A5F-B7CD43C240ED}" type="presParOf" srcId="{F7A4FF54-FBAE-0A4B-A0DF-E2009B6A2E1C}" destId="{425F5841-81BA-1B4C-B698-25533DD5D1F8}" srcOrd="1" destOrd="0" presId="urn:microsoft.com/office/officeart/2005/8/layout/cycle6"/>
    <dgm:cxn modelId="{5211B96F-5B9C-A842-9EC4-27CA882C5A99}" type="presParOf" srcId="{F7A4FF54-FBAE-0A4B-A0DF-E2009B6A2E1C}" destId="{0E00742B-4F1E-A04A-A4D3-367C49C0C9DA}" srcOrd="2" destOrd="0" presId="urn:microsoft.com/office/officeart/2005/8/layout/cycle6"/>
    <dgm:cxn modelId="{AADC11AB-B7B3-234D-B6F2-60EC9DE2563B}" type="presParOf" srcId="{F7A4FF54-FBAE-0A4B-A0DF-E2009B6A2E1C}" destId="{653FCAF9-239D-B046-A7C2-BCB60B5834E2}" srcOrd="3" destOrd="0" presId="urn:microsoft.com/office/officeart/2005/8/layout/cycle6"/>
    <dgm:cxn modelId="{0AA42435-6E7B-2F4D-B239-BCF8C5B0E9D4}" type="presParOf" srcId="{F7A4FF54-FBAE-0A4B-A0DF-E2009B6A2E1C}" destId="{17EFD4D2-C85E-2847-91D6-73DE2D9E0D2F}" srcOrd="4" destOrd="0" presId="urn:microsoft.com/office/officeart/2005/8/layout/cycle6"/>
    <dgm:cxn modelId="{6C98ABE4-580B-2943-B235-BE394E6E192F}" type="presParOf" srcId="{F7A4FF54-FBAE-0A4B-A0DF-E2009B6A2E1C}" destId="{5CC3B4F0-24F2-8D4B-A270-37D732BB212A}" srcOrd="5" destOrd="0" presId="urn:microsoft.com/office/officeart/2005/8/layout/cycle6"/>
    <dgm:cxn modelId="{A85142DE-22CD-B74C-9480-25519DE4853B}" type="presParOf" srcId="{F7A4FF54-FBAE-0A4B-A0DF-E2009B6A2E1C}" destId="{C29A7984-74D1-0446-BF53-464B4E76DB4F}" srcOrd="6" destOrd="0" presId="urn:microsoft.com/office/officeart/2005/8/layout/cycle6"/>
    <dgm:cxn modelId="{69E2F659-5DB9-164A-9232-2120777A34B9}" type="presParOf" srcId="{F7A4FF54-FBAE-0A4B-A0DF-E2009B6A2E1C}" destId="{D7A1A5DB-3C14-A147-AE7C-80D3DDC5FCE8}" srcOrd="7" destOrd="0" presId="urn:microsoft.com/office/officeart/2005/8/layout/cycle6"/>
    <dgm:cxn modelId="{74654A22-A62F-F846-906B-E9292A987365}" type="presParOf" srcId="{F7A4FF54-FBAE-0A4B-A0DF-E2009B6A2E1C}" destId="{77EE9E0A-3097-B845-9E0D-AA9B6E9CA4C0}" srcOrd="8" destOrd="0" presId="urn:microsoft.com/office/officeart/2005/8/layout/cycle6"/>
    <dgm:cxn modelId="{46900A86-429F-F442-9452-92CFC8A710BE}" type="presParOf" srcId="{F7A4FF54-FBAE-0A4B-A0DF-E2009B6A2E1C}" destId="{98AFBA9D-AD69-5348-84EA-116C444C3C4F}" srcOrd="9" destOrd="0" presId="urn:microsoft.com/office/officeart/2005/8/layout/cycle6"/>
    <dgm:cxn modelId="{E279E726-7BB4-9043-9E1A-AA4FB67E518B}" type="presParOf" srcId="{F7A4FF54-FBAE-0A4B-A0DF-E2009B6A2E1C}" destId="{1280EDF2-83FC-7C4F-80BC-557912CEE9DD}" srcOrd="10" destOrd="0" presId="urn:microsoft.com/office/officeart/2005/8/layout/cycle6"/>
    <dgm:cxn modelId="{FDE2A1CC-D688-5940-9E68-E485589B0A54}" type="presParOf" srcId="{F7A4FF54-FBAE-0A4B-A0DF-E2009B6A2E1C}" destId="{7D4624D3-D6B6-6844-BABE-EA90C82EB806}" srcOrd="11" destOrd="0" presId="urn:microsoft.com/office/officeart/2005/8/layout/cycle6"/>
    <dgm:cxn modelId="{C8127B7D-FA1D-C041-BE40-7DB8D8D2B357}" type="presParOf" srcId="{F7A4FF54-FBAE-0A4B-A0DF-E2009B6A2E1C}" destId="{85D18090-CF45-8B42-82FF-CEE56E6CCDED}" srcOrd="12" destOrd="0" presId="urn:microsoft.com/office/officeart/2005/8/layout/cycle6"/>
    <dgm:cxn modelId="{292CB522-375B-154E-91A1-7A0A3E606B34}" type="presParOf" srcId="{F7A4FF54-FBAE-0A4B-A0DF-E2009B6A2E1C}" destId="{47BF946F-0188-C442-A27E-0D1DAF4D9AE7}" srcOrd="13" destOrd="0" presId="urn:microsoft.com/office/officeart/2005/8/layout/cycle6"/>
    <dgm:cxn modelId="{EB5FBD8F-F3E7-9D48-AD23-2F0CF896DC99}" type="presParOf" srcId="{F7A4FF54-FBAE-0A4B-A0DF-E2009B6A2E1C}" destId="{B1B4FB5B-DE6C-6549-A420-2CE8E6920469}" srcOrd="14" destOrd="0" presId="urn:microsoft.com/office/officeart/2005/8/layout/cycle6"/>
    <dgm:cxn modelId="{A58D7E4A-DD96-6E4A-87D3-07A68123B9E9}" type="presParOf" srcId="{F7A4FF54-FBAE-0A4B-A0DF-E2009B6A2E1C}" destId="{5189AC33-77E3-984D-A801-936884005647}" srcOrd="15" destOrd="0" presId="urn:microsoft.com/office/officeart/2005/8/layout/cycle6"/>
    <dgm:cxn modelId="{2160B746-E2DE-3E4B-B1F4-516808FF095C}" type="presParOf" srcId="{F7A4FF54-FBAE-0A4B-A0DF-E2009B6A2E1C}" destId="{BA2FE3BB-3286-2C4C-AE89-A3ACB7FA7FAA}" srcOrd="16" destOrd="0" presId="urn:microsoft.com/office/officeart/2005/8/layout/cycle6"/>
    <dgm:cxn modelId="{9F3F31C2-F9EE-D04C-8CC5-7433F72B8C5F}" type="presParOf" srcId="{F7A4FF54-FBAE-0A4B-A0DF-E2009B6A2E1C}" destId="{0F8ED448-A9ED-5946-B57F-FBDDFDA9CED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B7DEA-1B05-6D40-9969-5D2F069C7843}">
      <dsp:nvSpPr>
        <dsp:cNvPr id="0" name=""/>
        <dsp:cNvSpPr/>
      </dsp:nvSpPr>
      <dsp:spPr>
        <a:xfrm>
          <a:off x="2483941" y="1232"/>
          <a:ext cx="1128117" cy="733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Teaching and Learning</a:t>
          </a:r>
          <a:endParaRPr lang="en-US" sz="1400" kern="1200" dirty="0"/>
        </a:p>
      </dsp:txBody>
      <dsp:txXfrm>
        <a:off x="2519737" y="37028"/>
        <a:ext cx="1056525" cy="661684"/>
      </dsp:txXfrm>
    </dsp:sp>
    <dsp:sp modelId="{0E00742B-4F1E-A04A-A4D3-367C49C0C9DA}">
      <dsp:nvSpPr>
        <dsp:cNvPr id="0" name=""/>
        <dsp:cNvSpPr/>
      </dsp:nvSpPr>
      <dsp:spPr>
        <a:xfrm>
          <a:off x="1320370" y="367870"/>
          <a:ext cx="3455259" cy="3455259"/>
        </a:xfrm>
        <a:custGeom>
          <a:avLst/>
          <a:gdLst/>
          <a:ahLst/>
          <a:cxnLst/>
          <a:rect l="0" t="0" r="0" b="0"/>
          <a:pathLst>
            <a:path>
              <a:moveTo>
                <a:pt x="2298898" y="97182"/>
              </a:moveTo>
              <a:arcTo wR="1727629" hR="1727629" stAng="17358553" swAng="15013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FCAF9-239D-B046-A7C2-BCB60B5834E2}">
      <dsp:nvSpPr>
        <dsp:cNvPr id="0" name=""/>
        <dsp:cNvSpPr/>
      </dsp:nvSpPr>
      <dsp:spPr>
        <a:xfrm>
          <a:off x="3980112" y="865047"/>
          <a:ext cx="1128117" cy="733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Extended Learning</a:t>
          </a:r>
          <a:endParaRPr lang="en-US" sz="1400" kern="1200" dirty="0"/>
        </a:p>
      </dsp:txBody>
      <dsp:txXfrm>
        <a:off x="4015908" y="900843"/>
        <a:ext cx="1056525" cy="661684"/>
      </dsp:txXfrm>
    </dsp:sp>
    <dsp:sp modelId="{5CC3B4F0-24F2-8D4B-A270-37D732BB212A}">
      <dsp:nvSpPr>
        <dsp:cNvPr id="0" name=""/>
        <dsp:cNvSpPr/>
      </dsp:nvSpPr>
      <dsp:spPr>
        <a:xfrm>
          <a:off x="1320370" y="367870"/>
          <a:ext cx="3455259" cy="3455259"/>
        </a:xfrm>
        <a:custGeom>
          <a:avLst/>
          <a:gdLst/>
          <a:ahLst/>
          <a:cxnLst/>
          <a:rect l="0" t="0" r="0" b="0"/>
          <a:pathLst>
            <a:path>
              <a:moveTo>
                <a:pt x="3385009" y="1239984"/>
              </a:moveTo>
              <a:arcTo wR="1727629" hR="1727629" stAng="20616282" swAng="19674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A7984-74D1-0446-BF53-464B4E76DB4F}">
      <dsp:nvSpPr>
        <dsp:cNvPr id="0" name=""/>
        <dsp:cNvSpPr/>
      </dsp:nvSpPr>
      <dsp:spPr>
        <a:xfrm>
          <a:off x="3980112" y="2592676"/>
          <a:ext cx="1128117" cy="733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Safety, mentors</a:t>
          </a:r>
          <a:endParaRPr lang="en-US" sz="1400" kern="1200" dirty="0"/>
        </a:p>
      </dsp:txBody>
      <dsp:txXfrm>
        <a:off x="4015908" y="2628472"/>
        <a:ext cx="1056525" cy="661684"/>
      </dsp:txXfrm>
    </dsp:sp>
    <dsp:sp modelId="{77EE9E0A-3097-B845-9E0D-AA9B6E9CA4C0}">
      <dsp:nvSpPr>
        <dsp:cNvPr id="0" name=""/>
        <dsp:cNvSpPr/>
      </dsp:nvSpPr>
      <dsp:spPr>
        <a:xfrm>
          <a:off x="1320370" y="367870"/>
          <a:ext cx="3455259" cy="3455259"/>
        </a:xfrm>
        <a:custGeom>
          <a:avLst/>
          <a:gdLst/>
          <a:ahLst/>
          <a:cxnLst/>
          <a:rect l="0" t="0" r="0" b="0"/>
          <a:pathLst>
            <a:path>
              <a:moveTo>
                <a:pt x="2934900" y="2963429"/>
              </a:moveTo>
              <a:arcTo wR="1727629" hR="1727629" stAng="2740142" swAng="15013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FBA9D-AD69-5348-84EA-116C444C3C4F}">
      <dsp:nvSpPr>
        <dsp:cNvPr id="0" name=""/>
        <dsp:cNvSpPr/>
      </dsp:nvSpPr>
      <dsp:spPr>
        <a:xfrm>
          <a:off x="2483941" y="3456491"/>
          <a:ext cx="1128117" cy="733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Community partners</a:t>
          </a:r>
          <a:endParaRPr lang="en-US" sz="1400" kern="1200" dirty="0"/>
        </a:p>
      </dsp:txBody>
      <dsp:txXfrm>
        <a:off x="2519737" y="3492287"/>
        <a:ext cx="1056525" cy="661684"/>
      </dsp:txXfrm>
    </dsp:sp>
    <dsp:sp modelId="{7D4624D3-D6B6-6844-BABE-EA90C82EB806}">
      <dsp:nvSpPr>
        <dsp:cNvPr id="0" name=""/>
        <dsp:cNvSpPr/>
      </dsp:nvSpPr>
      <dsp:spPr>
        <a:xfrm>
          <a:off x="1320370" y="367870"/>
          <a:ext cx="3455259" cy="3455259"/>
        </a:xfrm>
        <a:custGeom>
          <a:avLst/>
          <a:gdLst/>
          <a:ahLst/>
          <a:cxnLst/>
          <a:rect l="0" t="0" r="0" b="0"/>
          <a:pathLst>
            <a:path>
              <a:moveTo>
                <a:pt x="1156361" y="3358076"/>
              </a:moveTo>
              <a:arcTo wR="1727629" hR="1727629" stAng="6558553" swAng="15013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18090-CF45-8B42-82FF-CEE56E6CCDED}">
      <dsp:nvSpPr>
        <dsp:cNvPr id="0" name=""/>
        <dsp:cNvSpPr/>
      </dsp:nvSpPr>
      <dsp:spPr>
        <a:xfrm>
          <a:off x="987770" y="2592676"/>
          <a:ext cx="1128117" cy="733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Family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engagement</a:t>
          </a:r>
          <a:endParaRPr lang="en-US" sz="1400" kern="1200" dirty="0"/>
        </a:p>
      </dsp:txBody>
      <dsp:txXfrm>
        <a:off x="1023566" y="2628472"/>
        <a:ext cx="1056525" cy="661684"/>
      </dsp:txXfrm>
    </dsp:sp>
    <dsp:sp modelId="{B1B4FB5B-DE6C-6549-A420-2CE8E6920469}">
      <dsp:nvSpPr>
        <dsp:cNvPr id="0" name=""/>
        <dsp:cNvSpPr/>
      </dsp:nvSpPr>
      <dsp:spPr>
        <a:xfrm>
          <a:off x="1320370" y="367870"/>
          <a:ext cx="3455259" cy="3455259"/>
        </a:xfrm>
        <a:custGeom>
          <a:avLst/>
          <a:gdLst/>
          <a:ahLst/>
          <a:cxnLst/>
          <a:rect l="0" t="0" r="0" b="0"/>
          <a:pathLst>
            <a:path>
              <a:moveTo>
                <a:pt x="70250" y="2215275"/>
              </a:moveTo>
              <a:arcTo wR="1727629" hR="1727629" stAng="9816282" swAng="19674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9AC33-77E3-984D-A801-936884005647}">
      <dsp:nvSpPr>
        <dsp:cNvPr id="0" name=""/>
        <dsp:cNvSpPr/>
      </dsp:nvSpPr>
      <dsp:spPr>
        <a:xfrm>
          <a:off x="987770" y="865047"/>
          <a:ext cx="1128117" cy="7332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Health and Nutrition</a:t>
          </a:r>
          <a:endParaRPr lang="en-US" sz="1400" kern="1200" dirty="0"/>
        </a:p>
      </dsp:txBody>
      <dsp:txXfrm>
        <a:off x="1023566" y="900843"/>
        <a:ext cx="1056525" cy="661684"/>
      </dsp:txXfrm>
    </dsp:sp>
    <dsp:sp modelId="{0F8ED448-A9ED-5946-B57F-FBDDFDA9CED2}">
      <dsp:nvSpPr>
        <dsp:cNvPr id="0" name=""/>
        <dsp:cNvSpPr/>
      </dsp:nvSpPr>
      <dsp:spPr>
        <a:xfrm>
          <a:off x="1320370" y="367870"/>
          <a:ext cx="3455259" cy="3455259"/>
        </a:xfrm>
        <a:custGeom>
          <a:avLst/>
          <a:gdLst/>
          <a:ahLst/>
          <a:cxnLst/>
          <a:rect l="0" t="0" r="0" b="0"/>
          <a:pathLst>
            <a:path>
              <a:moveTo>
                <a:pt x="520358" y="491830"/>
              </a:moveTo>
              <a:arcTo wR="1727629" hR="1727629" stAng="13540142" swAng="15013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8C8FD6-9949-4001-8C61-CE925B933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120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51AC7E9-56D4-4DC1-89CE-064F589DC6C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40F64-87A5-4258-9F99-D0054337F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08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9BB46-8081-43B4-AB4E-36EB1E5F4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63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E10E5-1037-410B-B994-A86E93BBB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91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7E3C0-3405-4F12-BFBC-B8904B93C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4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B1E46-4549-41B3-BAB4-A24EB9309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13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03E2F-B28F-43F9-B313-267884B5D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91F72-20D0-4174-B134-6B6F841ED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8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23FC8-3C5B-4038-B07F-C699FB2F1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9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E48A6-3E35-4B7F-B3E8-DA50ADA64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3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57804-5BBC-4B0B-BE07-2B7DCBAE6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36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30D6F-6963-49BD-A378-414E484DB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44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  <a:ea typeface="MS Pゴシック" pitchFamily="-92" charset="-128"/>
              </a:defRPr>
            </a:lvl1pPr>
          </a:lstStyle>
          <a:p>
            <a:fld id="{51E60ABB-C482-4EA8-828C-1975A9C89C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5400" b="1"/>
              <a:t>A Broader and Bolder Approach to School Reform:</a:t>
            </a:r>
            <a:r>
              <a:rPr lang="en-US" sz="4800"/>
              <a:t/>
            </a:r>
            <a:br>
              <a:rPr lang="en-US" sz="4800"/>
            </a:br>
            <a:r>
              <a:rPr lang="en-US" sz="2800"/>
              <a:t>Closing the opportunity gap and transforming schools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Pedro A. Noguera, Ph.D.</a:t>
            </a:r>
          </a:p>
          <a:p>
            <a:pPr eaLnBrk="1" hangingPunct="1">
              <a:defRPr/>
            </a:pPr>
            <a:r>
              <a:rPr lang="en-US" sz="2400" dirty="0" smtClean="0"/>
              <a:t>UCLA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expectations clear and standards explicit by modeling and exposing students to high quality work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Utilize diagnostic tools to check for understanding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 about their students interests in order to make their lessons culturally relevant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 on motivation and engagement by soliciting feedback and questions from students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Analyze student work with a focus on evidence of competence and mastery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smtClean="0">
                <a:solidFill>
                  <a:srgbClr val="404040"/>
                </a:solidFill>
              </a:rPr>
              <a:t>Teachers must focus on learning…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Stay focused on the right questions: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Instead of “How do we raise achievement?”</a:t>
            </a:r>
          </a:p>
          <a:p>
            <a:pPr lvl="1"/>
            <a:r>
              <a:rPr lang="en-US" altLang="en-US" sz="2400" smtClean="0">
                <a:ea typeface="MS PGothic" panose="020B0600070205080204" pitchFamily="34" charset="-128"/>
              </a:rPr>
              <a:t>How do we promote healthy development and get students </a:t>
            </a:r>
            <a:r>
              <a:rPr lang="en-US" altLang="en-US" sz="2400" i="1" smtClean="0">
                <a:ea typeface="MS PGothic" panose="020B0600070205080204" pitchFamily="34" charset="-128"/>
              </a:rPr>
              <a:t>excited about learning</a:t>
            </a:r>
            <a:r>
              <a:rPr lang="en-US" altLang="en-US" sz="2400" smtClean="0">
                <a:ea typeface="MS PGothic" panose="020B0600070205080204" pitchFamily="34" charset="-128"/>
              </a:rPr>
              <a:t>?</a:t>
            </a:r>
          </a:p>
          <a:p>
            <a:r>
              <a:rPr lang="en-US" altLang="en-US" sz="2400" smtClean="0"/>
              <a:t>Instead of “How do we hold teachers accountable?” </a:t>
            </a:r>
          </a:p>
          <a:p>
            <a:pPr lvl="1"/>
            <a:r>
              <a:rPr lang="en-US" altLang="en-US" sz="2000" smtClean="0"/>
              <a:t>How do we hold </a:t>
            </a:r>
            <a:r>
              <a:rPr lang="en-US" altLang="en-US" sz="2000" i="1" smtClean="0"/>
              <a:t>everyone accountable </a:t>
            </a:r>
            <a:r>
              <a:rPr lang="en-US" altLang="en-US" sz="2000" smtClean="0"/>
              <a:t>– Governors, Presidents, superintendents, teachers, students and parents?</a:t>
            </a:r>
          </a:p>
          <a:p>
            <a:r>
              <a:rPr lang="en-US" altLang="en-US" sz="2400" smtClean="0"/>
              <a:t>Instead of “How do we close the achievement gap?”</a:t>
            </a:r>
          </a:p>
          <a:p>
            <a:pPr lvl="1"/>
            <a:r>
              <a:rPr lang="en-US" altLang="en-US" sz="2400" smtClean="0">
                <a:ea typeface="MS PGothic" panose="020B0600070205080204" pitchFamily="34" charset="-128"/>
              </a:rPr>
              <a:t>How do we close opportunity gaps and create schools where a child’s </a:t>
            </a:r>
            <a:r>
              <a:rPr lang="en-US" altLang="en-US" sz="2400" i="1" smtClean="0">
                <a:ea typeface="MS PGothic" panose="020B0600070205080204" pitchFamily="34" charset="-128"/>
              </a:rPr>
              <a:t>race and class are not predictors</a:t>
            </a:r>
            <a:r>
              <a:rPr lang="en-US" altLang="en-US" sz="2400" smtClean="0">
                <a:ea typeface="MS PGothic" panose="020B0600070205080204" pitchFamily="34" charset="-128"/>
              </a:rPr>
              <a:t> of outcomes?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Helvetica" charset="0"/>
                <a:ea typeface="Osaka" charset="0"/>
                <a:cs typeface="Osaka" charset="0"/>
              </a:rPr>
              <a:t>The Reproduction Dilemma</a:t>
            </a:r>
            <a:endParaRPr lang="en-US">
              <a:latin typeface="Helvetica" charset="0"/>
              <a:ea typeface="Osaka" charset="0"/>
              <a:cs typeface="Osaka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" panose="020B0604020202020204" pitchFamily="34" charset="0"/>
                <a:ea typeface="Osaka" charset="-128"/>
              </a:rPr>
              <a:t>Rather than reducing poverty education is implicated in the reproduction of inequality across generations</a:t>
            </a:r>
          </a:p>
          <a:p>
            <a:pPr lvl="1" eaLnBrk="1" hangingPunct="1"/>
            <a:r>
              <a:rPr lang="en-US" altLang="en-US" sz="2400" smtClean="0">
                <a:latin typeface="Helvetica" panose="020B0604020202020204" pitchFamily="34" charset="0"/>
                <a:ea typeface="Osaka" charset="-128"/>
              </a:rPr>
              <a:t>Inequality in society reinforces inequitable outcomes – achievement gap</a:t>
            </a:r>
          </a:p>
          <a:p>
            <a:pPr lvl="1" eaLnBrk="1" hangingPunct="1"/>
            <a:r>
              <a:rPr lang="en-US" altLang="en-US" sz="2400" smtClean="0">
                <a:latin typeface="Helvetica" panose="020B0604020202020204" pitchFamily="34" charset="0"/>
                <a:ea typeface="Osaka" charset="-128"/>
              </a:rPr>
              <a:t>Significant disparities remain between </a:t>
            </a:r>
            <a:r>
              <a:rPr lang="ja-JP" altLang="en-US" sz="2400" smtClean="0">
                <a:latin typeface="Helvetica" panose="020B0604020202020204" pitchFamily="34" charset="0"/>
                <a:ea typeface="Osaka" charset="-128"/>
              </a:rPr>
              <a:t>“</a:t>
            </a:r>
            <a:r>
              <a:rPr lang="en-US" altLang="ja-JP" sz="2400" smtClean="0">
                <a:latin typeface="Helvetica" panose="020B0604020202020204" pitchFamily="34" charset="0"/>
                <a:ea typeface="Osaka" charset="-128"/>
              </a:rPr>
              <a:t>visible minorities</a:t>
            </a:r>
            <a:r>
              <a:rPr lang="ja-JP" altLang="en-US" sz="2400" smtClean="0">
                <a:latin typeface="Helvetica" panose="020B0604020202020204" pitchFamily="34" charset="0"/>
                <a:ea typeface="Osaka" charset="-128"/>
              </a:rPr>
              <a:t>”</a:t>
            </a:r>
            <a:r>
              <a:rPr lang="en-US" altLang="ja-JP" sz="2400" smtClean="0">
                <a:latin typeface="Helvetica" panose="020B0604020202020204" pitchFamily="34" charset="0"/>
                <a:ea typeface="Osaka" charset="-128"/>
              </a:rPr>
              <a:t> and white middle class students</a:t>
            </a:r>
          </a:p>
          <a:p>
            <a:pPr eaLnBrk="1" hangingPunct="1"/>
            <a:r>
              <a:rPr lang="en-US" altLang="en-US" sz="2800" smtClean="0">
                <a:latin typeface="Helvetica" panose="020B0604020202020204" pitchFamily="34" charset="0"/>
                <a:ea typeface="Osaka" charset="-128"/>
              </a:rPr>
              <a:t>US education policies have failed to disrupt these patterns or break the cycle of poverty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Narrow vs. Broad Approach</a:t>
            </a:r>
            <a:br>
              <a:rPr lang="en-US" dirty="0"/>
            </a:br>
            <a:r>
              <a:rPr lang="en-US" sz="2800" dirty="0" smtClean="0"/>
              <a:t>Narrow </a:t>
            </a:r>
            <a:r>
              <a:rPr lang="en-US" sz="2800" dirty="0"/>
              <a:t>			</a:t>
            </a:r>
            <a:r>
              <a:rPr lang="en-US" sz="2800" dirty="0" smtClean="0"/>
              <a:t>Broad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Use pressure to foster accountability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Focus exclusively on achievement 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Use test scores to rank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Adopt scripted teacher-proof curriculum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Hold principals accountable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Treat parents as consumers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Punitive approach to discipline</a:t>
            </a:r>
          </a:p>
          <a:p>
            <a:pPr>
              <a:buFont typeface="Wingdings" charset="2"/>
              <a:buChar char="§"/>
              <a:defRPr/>
            </a:pPr>
            <a:r>
              <a:rPr lang="en-US" sz="2000" dirty="0" smtClean="0"/>
              <a:t>Encourage competition among schools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smtClean="0"/>
              <a:t>- Focus on learning conditions  </a:t>
            </a:r>
          </a:p>
          <a:p>
            <a:pPr marL="0" indent="0"/>
            <a:r>
              <a:rPr lang="en-US" altLang="en-US" sz="2000" smtClean="0"/>
              <a:t>Use assessment to diagnose</a:t>
            </a:r>
          </a:p>
          <a:p>
            <a:pPr marL="0" indent="0"/>
            <a:r>
              <a:rPr lang="en-US" altLang="en-US" sz="2000" smtClean="0"/>
              <a:t>Develop teacher skills continuously</a:t>
            </a:r>
          </a:p>
          <a:p>
            <a:pPr marL="0" indent="0"/>
            <a:r>
              <a:rPr lang="en-US" altLang="en-US" sz="2000" smtClean="0"/>
              <a:t>Focus on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whole child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– health, nutrition, safety</a:t>
            </a:r>
          </a:p>
          <a:p>
            <a:pPr marL="0" indent="0"/>
            <a:r>
              <a:rPr lang="en-US" altLang="en-US" sz="2000" smtClean="0"/>
              <a:t>Hold all stake holders accountable</a:t>
            </a:r>
          </a:p>
          <a:p>
            <a:pPr marL="0" indent="0"/>
            <a:r>
              <a:rPr lang="en-US" altLang="en-US" sz="2000" smtClean="0"/>
              <a:t>Treat parents as partners</a:t>
            </a:r>
          </a:p>
          <a:p>
            <a:pPr marL="0" indent="0"/>
            <a:r>
              <a:rPr lang="en-US" altLang="en-US" sz="2000" smtClean="0"/>
              <a:t>Use discipline to develop character</a:t>
            </a:r>
          </a:p>
          <a:p>
            <a:pPr marL="0" indent="0"/>
            <a:r>
              <a:rPr lang="en-US" altLang="en-US" sz="2000" smtClean="0"/>
              <a:t>Expand learning opportunities</a:t>
            </a:r>
          </a:p>
          <a:p>
            <a:pPr marL="0" indent="0"/>
            <a:r>
              <a:rPr lang="en-US" altLang="en-US" sz="2000" smtClean="0"/>
              <a:t>Promote cooperation between and among schools</a:t>
            </a:r>
          </a:p>
          <a:p>
            <a:pPr marL="0" indent="0"/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1219200" y="2133600"/>
            <a:ext cx="632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000"/>
              <a:t>Not everything that can be counted counts.</a:t>
            </a:r>
          </a:p>
          <a:p>
            <a:r>
              <a:rPr lang="en-US" altLang="en-US" sz="4000"/>
              <a:t>Not everything that counts can be counted</a:t>
            </a:r>
            <a:r>
              <a:rPr lang="en-US" altLang="en-US" sz="3600"/>
              <a:t>. </a:t>
            </a:r>
          </a:p>
          <a:p>
            <a:r>
              <a:rPr lang="en-US" altLang="en-US"/>
              <a:t>William Bruce Cameron, 1963</a:t>
            </a:r>
            <a:endParaRPr lang="en-US" alt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Palatino" charset="0"/>
                <a:ea typeface="ＭＳ Ｐゴシック" charset="0"/>
                <a:cs typeface="ＭＳ Ｐゴシック" charset="0"/>
              </a:rPr>
              <a:t>The Biggest Obstacle: Normalization of Failure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Palatino" charset="0"/>
                <a:ea typeface="MS PGothic" panose="020B0600070205080204" pitchFamily="34" charset="-128"/>
              </a:rPr>
              <a:t>Tendency for staff to treat patterns of achievement as </a:t>
            </a:r>
            <a:r>
              <a:rPr lang="ja-JP" altLang="en-US" sz="2400" smtClean="0">
                <a:latin typeface="Palatino" charset="0"/>
                <a:ea typeface="MS PGothic" panose="020B0600070205080204" pitchFamily="34" charset="-128"/>
              </a:rPr>
              <a:t>“</a:t>
            </a:r>
            <a:r>
              <a:rPr lang="en-US" altLang="ja-JP" sz="2400" smtClean="0">
                <a:latin typeface="Palatino" charset="0"/>
                <a:ea typeface="MS PGothic" panose="020B0600070205080204" pitchFamily="34" charset="-128"/>
              </a:rPr>
              <a:t>normal</a:t>
            </a:r>
            <a:r>
              <a:rPr lang="ja-JP" altLang="en-US" sz="2400" smtClean="0">
                <a:latin typeface="Palatino" charset="0"/>
                <a:ea typeface="MS PGothic" panose="020B0600070205080204" pitchFamily="34" charset="-128"/>
              </a:rPr>
              <a:t>”</a:t>
            </a:r>
            <a:endParaRPr lang="en-US" altLang="ja-JP" sz="2400" smtClean="0">
              <a:latin typeface="Palatino" charset="0"/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Palatino" charset="0"/>
                <a:ea typeface="MS PGothic" panose="020B0600070205080204" pitchFamily="34" charset="-128"/>
              </a:rPr>
              <a:t>Complacency - Staff has grown accustomed to the predictability of academic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Palatino" charset="0"/>
                <a:ea typeface="MS PGothic" panose="020B0600070205080204" pitchFamily="34" charset="-128"/>
              </a:rPr>
              <a:t>Rationalizations - Teachers and administrators explain low achievement by blaming parents and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Palatino" charset="0"/>
                <a:ea typeface="MS PGothic" panose="020B0600070205080204" pitchFamily="34" charset="-128"/>
              </a:rPr>
              <a:t>Beliefs - Staff believes that culture and biology determine intelligence rather than access to resources and educational opportunity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/>
              <a:t>We need a new vision to create schools that can counter the effects of inequality</a:t>
            </a:r>
          </a:p>
        </p:txBody>
      </p:sp>
      <p:sp>
        <p:nvSpPr>
          <p:cNvPr id="20482" name="Process 2"/>
          <p:cNvSpPr>
            <a:spLocks noChangeArrowheads="1"/>
          </p:cNvSpPr>
          <p:nvPr/>
        </p:nvSpPr>
        <p:spPr bwMode="auto">
          <a:xfrm>
            <a:off x="4070350" y="3349625"/>
            <a:ext cx="822325" cy="8223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483" name="Extract 3"/>
          <p:cNvSpPr>
            <a:spLocks noChangeArrowheads="1"/>
          </p:cNvSpPr>
          <p:nvPr/>
        </p:nvSpPr>
        <p:spPr bwMode="auto">
          <a:xfrm>
            <a:off x="4083050" y="2532063"/>
            <a:ext cx="822325" cy="8223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981200"/>
          <a:ext cx="6096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We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Student achievement is affected by a variety of social, psychological and environmental factors</a:t>
            </a:r>
          </a:p>
          <a:p>
            <a:r>
              <a:rPr lang="en-US" altLang="en-US" sz="2800" smtClean="0"/>
              <a:t>Services must be provided in a coordinated manner to counter effects of poverty and improve developmental and learning outcomes</a:t>
            </a:r>
          </a:p>
          <a:p>
            <a:r>
              <a:rPr lang="en-US" altLang="en-US" sz="2800" smtClean="0"/>
              <a:t>Changing outcomes for youth requires a focus on the needs of the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whole child</a:t>
            </a:r>
            <a:r>
              <a:rPr lang="ja-JP" altLang="en-US" sz="2800" smtClean="0"/>
              <a:t>”</a:t>
            </a:r>
            <a:endParaRPr lang="en-US" altLang="ja-JP" sz="2800" smtClean="0"/>
          </a:p>
          <a:p>
            <a:pPr lvl="1"/>
            <a:r>
              <a:rPr lang="en-US" altLang="en-US" sz="2400" smtClean="0"/>
              <a:t>Physical, social, psychological and emotional needs</a:t>
            </a:r>
          </a:p>
          <a:p>
            <a:pPr lvl="1"/>
            <a:r>
              <a:rPr lang="en-US" altLang="en-US" sz="2400" smtClean="0"/>
              <a:t>Art, music and physical education must be included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MS PGothic" panose="020B0600070205080204" pitchFamily="34" charset="-128"/>
              </a:rPr>
              <a:t>Schools </a:t>
            </a:r>
            <a:r>
              <a:rPr lang="en-US" altLang="en-US" dirty="0" smtClean="0">
                <a:ea typeface="MS PGothic" panose="020B0600070205080204" pitchFamily="34" charset="-128"/>
              </a:rPr>
              <a:t>can’</a:t>
            </a:r>
            <a:r>
              <a:rPr lang="en-US" altLang="ja-JP" dirty="0" smtClean="0">
                <a:ea typeface="MS PGothic" panose="020B0600070205080204" pitchFamily="34" charset="-128"/>
              </a:rPr>
              <a:t>t </a:t>
            </a:r>
            <a:r>
              <a:rPr lang="en-US" altLang="ja-JP" dirty="0" smtClean="0">
                <a:ea typeface="MS PGothic" panose="020B0600070205080204" pitchFamily="34" charset="-128"/>
              </a:rPr>
              <a:t>address challenges related to poverty alone </a:t>
            </a:r>
            <a:endParaRPr lang="en-US" altLang="en-US" dirty="0" smtClean="0">
              <a:ea typeface="MS PGothic" panose="020B0600070205080204" pitchFamily="34" charset="-128"/>
            </a:endParaRPr>
          </a:p>
        </p:txBody>
      </p:sp>
      <p:pic>
        <p:nvPicPr>
          <p:cNvPr id="17410" name="Content Placeholder 3" descr="rab_083011_onpage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7" r="-5737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Key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800" dirty="0"/>
              <a:t>Poverty is not a learning disability but ignoring poverty can be disabling</a:t>
            </a:r>
          </a:p>
          <a:p>
            <a:pPr>
              <a:buFont typeface="Wingdings" charset="0"/>
              <a:buNone/>
              <a:defRPr/>
            </a:pPr>
            <a:r>
              <a:rPr lang="en-US" sz="2800" dirty="0"/>
              <a:t>Education </a:t>
            </a:r>
            <a:r>
              <a:rPr lang="en-US" sz="2800" dirty="0" smtClean="0"/>
              <a:t>must promote </a:t>
            </a:r>
            <a:r>
              <a:rPr lang="en-US" sz="2800" dirty="0"/>
              <a:t>empowerment.</a:t>
            </a:r>
          </a:p>
          <a:p>
            <a:pPr>
              <a:buFont typeface="Wingdings" charset="0"/>
              <a:buNone/>
              <a:defRPr/>
            </a:pPr>
            <a:r>
              <a:rPr lang="en-US" sz="2800" dirty="0"/>
              <a:t>Education must </a:t>
            </a:r>
            <a:r>
              <a:rPr lang="en-US" sz="2800" dirty="0" smtClean="0"/>
              <a:t>break stereotypes</a:t>
            </a:r>
            <a:r>
              <a:rPr lang="en-US" sz="2800" dirty="0"/>
              <a:t> </a:t>
            </a:r>
            <a:r>
              <a:rPr lang="en-US" sz="2800" dirty="0" smtClean="0"/>
              <a:t>and cultivate </a:t>
            </a:r>
            <a:r>
              <a:rPr lang="en-US" sz="2800" dirty="0"/>
              <a:t>mastery.</a:t>
            </a:r>
          </a:p>
          <a:p>
            <a:pPr>
              <a:buFont typeface="Wingdings" charset="0"/>
              <a:buNone/>
              <a:defRPr/>
            </a:pPr>
            <a:r>
              <a:rPr lang="en-US" sz="2800" dirty="0"/>
              <a:t>Schools must be organized to meet student </a:t>
            </a:r>
            <a:r>
              <a:rPr lang="en-US" sz="2800" dirty="0" smtClean="0"/>
              <a:t>needs</a:t>
            </a:r>
          </a:p>
          <a:p>
            <a:pPr>
              <a:buFont typeface="Wingdings" charset="0"/>
              <a:buNone/>
              <a:defRPr/>
            </a:pPr>
            <a:r>
              <a:rPr lang="en-US" sz="2800" dirty="0" smtClean="0"/>
              <a:t>Parents and the community must be partners</a:t>
            </a:r>
            <a:endParaRPr lang="en-US" sz="2800" dirty="0"/>
          </a:p>
          <a:p>
            <a:pPr>
              <a:buFont typeface="Wingdings" charset="0"/>
              <a:buChar char="§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Horizon">
  <a:themeElements>
    <a:clrScheme name="Custom 6">
      <a:dk1>
        <a:srgbClr val="000000"/>
      </a:dk1>
      <a:lt1>
        <a:srgbClr val="E8EAE9"/>
      </a:lt1>
      <a:dk2>
        <a:srgbClr val="000000"/>
      </a:dk2>
      <a:lt2>
        <a:srgbClr val="3E3E5C"/>
      </a:lt2>
      <a:accent1>
        <a:srgbClr val="60597B"/>
      </a:accent1>
      <a:accent2>
        <a:srgbClr val="6666FF"/>
      </a:accent2>
      <a:accent3>
        <a:srgbClr val="F2F3F2"/>
      </a:accent3>
      <a:accent4>
        <a:srgbClr val="000000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lue Horizon">
      <a:majorFont>
        <a:latin typeface="Times New Roman"/>
        <a:ea typeface="MS Pゴシック"/>
        <a:cs typeface="MS Pゴシック"/>
      </a:majorFont>
      <a:minorFont>
        <a:latin typeface="Times New Roman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2004:Templates:Presentations:Designs:Blue Horizon</Template>
  <TotalTime>716</TotalTime>
  <Words>545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MS PGothic</vt:lpstr>
      <vt:lpstr>Times New Roman</vt:lpstr>
      <vt:lpstr>MS Pゴシック</vt:lpstr>
      <vt:lpstr>Wingdings</vt:lpstr>
      <vt:lpstr>Helvetica</vt:lpstr>
      <vt:lpstr>Osaka</vt:lpstr>
      <vt:lpstr>Palatino</vt:lpstr>
      <vt:lpstr>Blue Horizon</vt:lpstr>
      <vt:lpstr>A Broader and Bolder Approach to School Reform: Closing the opportunity gap and transforming schools </vt:lpstr>
      <vt:lpstr>The Reproduction Dilemma</vt:lpstr>
      <vt:lpstr>Narrow vs. Broad Approach Narrow    Broad</vt:lpstr>
      <vt:lpstr>PowerPoint Presentation</vt:lpstr>
      <vt:lpstr>The Biggest Obstacle: Normalization of Failure</vt:lpstr>
      <vt:lpstr>We need a new vision to create schools that can counter the effects of inequality</vt:lpstr>
      <vt:lpstr>What We Know</vt:lpstr>
      <vt:lpstr>Schools can’t address challenges related to poverty alone </vt:lpstr>
      <vt:lpstr>Key Principles</vt:lpstr>
      <vt:lpstr>Teachers must focus on learning…</vt:lpstr>
      <vt:lpstr>Stay focused on the right questions:</vt:lpstr>
    </vt:vector>
  </TitlesOfParts>
  <Company>NYU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School Matter: Reducing the Dropout Rate</dc:title>
  <dc:creator>Julie Mushing</dc:creator>
  <cp:lastModifiedBy>Julie Mushing</cp:lastModifiedBy>
  <cp:revision>133</cp:revision>
  <dcterms:created xsi:type="dcterms:W3CDTF">2015-02-02T19:14:04Z</dcterms:created>
  <dcterms:modified xsi:type="dcterms:W3CDTF">2015-08-24T13:22:45Z</dcterms:modified>
</cp:coreProperties>
</file>