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2" r:id="rId1"/>
  </p:sldMasterIdLst>
  <p:notesMasterIdLst>
    <p:notesMasterId r:id="rId69"/>
  </p:notesMasterIdLst>
  <p:handoutMasterIdLst>
    <p:handoutMasterId r:id="rId70"/>
  </p:handoutMasterIdLst>
  <p:sldIdLst>
    <p:sldId id="256" r:id="rId2"/>
    <p:sldId id="308" r:id="rId3"/>
    <p:sldId id="516" r:id="rId4"/>
    <p:sldId id="517" r:id="rId5"/>
    <p:sldId id="514" r:id="rId6"/>
    <p:sldId id="457" r:id="rId7"/>
    <p:sldId id="458" r:id="rId8"/>
    <p:sldId id="459" r:id="rId9"/>
    <p:sldId id="460" r:id="rId10"/>
    <p:sldId id="467" r:id="rId11"/>
    <p:sldId id="468" r:id="rId12"/>
    <p:sldId id="491" r:id="rId13"/>
    <p:sldId id="492" r:id="rId14"/>
    <p:sldId id="493" r:id="rId15"/>
    <p:sldId id="494" r:id="rId16"/>
    <p:sldId id="495" r:id="rId17"/>
    <p:sldId id="496" r:id="rId18"/>
    <p:sldId id="322" r:id="rId19"/>
    <p:sldId id="410" r:id="rId20"/>
    <p:sldId id="394" r:id="rId21"/>
    <p:sldId id="395" r:id="rId22"/>
    <p:sldId id="396" r:id="rId23"/>
    <p:sldId id="479" r:id="rId24"/>
    <p:sldId id="307" r:id="rId25"/>
    <p:sldId id="264" r:id="rId26"/>
    <p:sldId id="486" r:id="rId27"/>
    <p:sldId id="324" r:id="rId28"/>
    <p:sldId id="325" r:id="rId29"/>
    <p:sldId id="326" r:id="rId30"/>
    <p:sldId id="327" r:id="rId31"/>
    <p:sldId id="352" r:id="rId32"/>
    <p:sldId id="487" r:id="rId33"/>
    <p:sldId id="488" r:id="rId34"/>
    <p:sldId id="276" r:id="rId35"/>
    <p:sldId id="266" r:id="rId36"/>
    <p:sldId id="356" r:id="rId37"/>
    <p:sldId id="414" r:id="rId38"/>
    <p:sldId id="397" r:id="rId39"/>
    <p:sldId id="306" r:id="rId40"/>
    <p:sldId id="434" r:id="rId41"/>
    <p:sldId id="433" r:id="rId42"/>
    <p:sldId id="435" r:id="rId43"/>
    <p:sldId id="504" r:id="rId44"/>
    <p:sldId id="503" r:id="rId45"/>
    <p:sldId id="436" r:id="rId46"/>
    <p:sldId id="431" r:id="rId47"/>
    <p:sldId id="438" r:id="rId48"/>
    <p:sldId id="513" r:id="rId49"/>
    <p:sldId id="512" r:id="rId50"/>
    <p:sldId id="518" r:id="rId51"/>
    <p:sldId id="519" r:id="rId52"/>
    <p:sldId id="520" r:id="rId53"/>
    <p:sldId id="521" r:id="rId54"/>
    <p:sldId id="522" r:id="rId55"/>
    <p:sldId id="523" r:id="rId56"/>
    <p:sldId id="524" r:id="rId57"/>
    <p:sldId id="525" r:id="rId58"/>
    <p:sldId id="526" r:id="rId59"/>
    <p:sldId id="534" r:id="rId60"/>
    <p:sldId id="528" r:id="rId61"/>
    <p:sldId id="529" r:id="rId62"/>
    <p:sldId id="530" r:id="rId63"/>
    <p:sldId id="531" r:id="rId64"/>
    <p:sldId id="532" r:id="rId65"/>
    <p:sldId id="533" r:id="rId66"/>
    <p:sldId id="478" r:id="rId67"/>
    <p:sldId id="348" r:id="rId6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6709" autoAdjust="0"/>
    <p:restoredTop sz="94660"/>
  </p:normalViewPr>
  <p:slideViewPr>
    <p:cSldViewPr>
      <p:cViewPr varScale="1">
        <p:scale>
          <a:sx n="77" d="100"/>
          <a:sy n="77" d="100"/>
        </p:scale>
        <p:origin x="-84" y="-5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762"/>
    </p:cViewPr>
  </p:sorterViewPr>
  <p:notesViewPr>
    <p:cSldViewPr>
      <p:cViewPr varScale="1">
        <p:scale>
          <a:sx n="79" d="100"/>
          <a:sy n="79" d="100"/>
        </p:scale>
        <p:origin x="-148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778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778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t>Putting the Radical Back into Social Justice Activism</a:t>
            </a:r>
          </a:p>
        </p:txBody>
      </p:sp>
      <p:sp>
        <p:nvSpPr>
          <p:cNvPr id="778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237B378-0CA4-4B78-9D99-876C4652E677}" type="slidenum">
              <a:rPr lang="en-US"/>
              <a:pPr/>
              <a:t>‹#›</a:t>
            </a:fld>
            <a:endParaRPr lang="en-US"/>
          </a:p>
        </p:txBody>
      </p:sp>
    </p:spTree>
    <p:extLst>
      <p:ext uri="{BB962C8B-B14F-4D97-AF65-F5344CB8AC3E}">
        <p14:creationId xmlns:p14="http://schemas.microsoft.com/office/powerpoint/2010/main" xmlns="" val="3592403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757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757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757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7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t>Putting the Radical Back into Social Justice Activism</a:t>
            </a:r>
          </a:p>
        </p:txBody>
      </p:sp>
      <p:sp>
        <p:nvSpPr>
          <p:cNvPr id="757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694D33B-F048-4857-8E64-472EB1F9294D}" type="slidenum">
              <a:rPr lang="en-US"/>
              <a:pPr/>
              <a:t>‹#›</a:t>
            </a:fld>
            <a:endParaRPr lang="en-US"/>
          </a:p>
        </p:txBody>
      </p:sp>
    </p:spTree>
    <p:extLst>
      <p:ext uri="{BB962C8B-B14F-4D97-AF65-F5344CB8AC3E}">
        <p14:creationId xmlns:p14="http://schemas.microsoft.com/office/powerpoint/2010/main" xmlns="" val="3782032444"/>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47108" name="Slide Number Placeholder 3"/>
          <p:cNvSpPr>
            <a:spLocks noGrp="1"/>
          </p:cNvSpPr>
          <p:nvPr>
            <p:ph type="sldNum" sz="quarter" idx="5"/>
          </p:nvPr>
        </p:nvSpPr>
        <p:spPr>
          <a:noFill/>
        </p:spPr>
        <p:txBody>
          <a:bodyPr/>
          <a:lstStyle/>
          <a:p>
            <a:fld id="{40D70775-CCD9-4F31-BD3A-F75C4724323B}"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637B1AEA-2C7B-4971-83F6-4D306CE73279}"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02756" indent="-270291">
              <a:defRPr>
                <a:solidFill>
                  <a:schemeClr val="tx1"/>
                </a:solidFill>
                <a:latin typeface="Arial" charset="0"/>
                <a:ea typeface="ＭＳ Ｐゴシック" charset="0"/>
              </a:defRPr>
            </a:lvl2pPr>
            <a:lvl3pPr marL="1081164" indent="-216233">
              <a:defRPr>
                <a:solidFill>
                  <a:schemeClr val="tx1"/>
                </a:solidFill>
                <a:latin typeface="Arial" charset="0"/>
                <a:ea typeface="ＭＳ Ｐゴシック" charset="0"/>
              </a:defRPr>
            </a:lvl3pPr>
            <a:lvl4pPr marL="1513629" indent="-216233">
              <a:defRPr>
                <a:solidFill>
                  <a:schemeClr val="tx1"/>
                </a:solidFill>
                <a:latin typeface="Arial" charset="0"/>
                <a:ea typeface="ＭＳ Ｐゴシック" charset="0"/>
              </a:defRPr>
            </a:lvl4pPr>
            <a:lvl5pPr marL="1946095" indent="-216233">
              <a:defRPr>
                <a:solidFill>
                  <a:schemeClr val="tx1"/>
                </a:solidFill>
                <a:latin typeface="Arial" charset="0"/>
                <a:ea typeface="ＭＳ Ｐゴシック" charset="0"/>
              </a:defRPr>
            </a:lvl5pPr>
            <a:lvl6pPr marL="2378560" indent="-216233" eaLnBrk="0" fontAlgn="base" hangingPunct="0">
              <a:spcBef>
                <a:spcPct val="0"/>
              </a:spcBef>
              <a:spcAft>
                <a:spcPct val="0"/>
              </a:spcAft>
              <a:defRPr>
                <a:solidFill>
                  <a:schemeClr val="tx1"/>
                </a:solidFill>
                <a:latin typeface="Arial" charset="0"/>
                <a:ea typeface="ＭＳ Ｐゴシック" charset="0"/>
              </a:defRPr>
            </a:lvl6pPr>
            <a:lvl7pPr marL="2811026" indent="-216233" eaLnBrk="0" fontAlgn="base" hangingPunct="0">
              <a:spcBef>
                <a:spcPct val="0"/>
              </a:spcBef>
              <a:spcAft>
                <a:spcPct val="0"/>
              </a:spcAft>
              <a:defRPr>
                <a:solidFill>
                  <a:schemeClr val="tx1"/>
                </a:solidFill>
                <a:latin typeface="Arial" charset="0"/>
                <a:ea typeface="ＭＳ Ｐゴシック" charset="0"/>
              </a:defRPr>
            </a:lvl7pPr>
            <a:lvl8pPr marL="3243491" indent="-216233" eaLnBrk="0" fontAlgn="base" hangingPunct="0">
              <a:spcBef>
                <a:spcPct val="0"/>
              </a:spcBef>
              <a:spcAft>
                <a:spcPct val="0"/>
              </a:spcAft>
              <a:defRPr>
                <a:solidFill>
                  <a:schemeClr val="tx1"/>
                </a:solidFill>
                <a:latin typeface="Arial" charset="0"/>
                <a:ea typeface="ＭＳ Ｐゴシック" charset="0"/>
              </a:defRPr>
            </a:lvl8pPr>
            <a:lvl9pPr marL="3675957" indent="-216233" eaLnBrk="0" fontAlgn="base" hangingPunct="0">
              <a:spcBef>
                <a:spcPct val="0"/>
              </a:spcBef>
              <a:spcAft>
                <a:spcPct val="0"/>
              </a:spcAft>
              <a:defRPr>
                <a:solidFill>
                  <a:schemeClr val="tx1"/>
                </a:solidFill>
                <a:latin typeface="Arial" charset="0"/>
                <a:ea typeface="ＭＳ Ｐゴシック" charset="0"/>
              </a:defRPr>
            </a:lvl9pPr>
          </a:lstStyle>
          <a:p>
            <a:fld id="{AC824D4C-35DB-E14F-A9F0-8E81DD8CBD91}"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02756" indent="-270291">
              <a:defRPr>
                <a:solidFill>
                  <a:schemeClr val="tx1"/>
                </a:solidFill>
                <a:latin typeface="Arial" charset="0"/>
                <a:ea typeface="ＭＳ Ｐゴシック" charset="0"/>
              </a:defRPr>
            </a:lvl2pPr>
            <a:lvl3pPr marL="1081164" indent="-216233">
              <a:defRPr>
                <a:solidFill>
                  <a:schemeClr val="tx1"/>
                </a:solidFill>
                <a:latin typeface="Arial" charset="0"/>
                <a:ea typeface="ＭＳ Ｐゴシック" charset="0"/>
              </a:defRPr>
            </a:lvl3pPr>
            <a:lvl4pPr marL="1513629" indent="-216233">
              <a:defRPr>
                <a:solidFill>
                  <a:schemeClr val="tx1"/>
                </a:solidFill>
                <a:latin typeface="Arial" charset="0"/>
                <a:ea typeface="ＭＳ Ｐゴシック" charset="0"/>
              </a:defRPr>
            </a:lvl4pPr>
            <a:lvl5pPr marL="1946095" indent="-216233">
              <a:defRPr>
                <a:solidFill>
                  <a:schemeClr val="tx1"/>
                </a:solidFill>
                <a:latin typeface="Arial" charset="0"/>
                <a:ea typeface="ＭＳ Ｐゴシック" charset="0"/>
              </a:defRPr>
            </a:lvl5pPr>
            <a:lvl6pPr marL="2378560" indent="-216233" eaLnBrk="0" fontAlgn="base" hangingPunct="0">
              <a:spcBef>
                <a:spcPct val="0"/>
              </a:spcBef>
              <a:spcAft>
                <a:spcPct val="0"/>
              </a:spcAft>
              <a:defRPr>
                <a:solidFill>
                  <a:schemeClr val="tx1"/>
                </a:solidFill>
                <a:latin typeface="Arial" charset="0"/>
                <a:ea typeface="ＭＳ Ｐゴシック" charset="0"/>
              </a:defRPr>
            </a:lvl6pPr>
            <a:lvl7pPr marL="2811026" indent="-216233" eaLnBrk="0" fontAlgn="base" hangingPunct="0">
              <a:spcBef>
                <a:spcPct val="0"/>
              </a:spcBef>
              <a:spcAft>
                <a:spcPct val="0"/>
              </a:spcAft>
              <a:defRPr>
                <a:solidFill>
                  <a:schemeClr val="tx1"/>
                </a:solidFill>
                <a:latin typeface="Arial" charset="0"/>
                <a:ea typeface="ＭＳ Ｐゴシック" charset="0"/>
              </a:defRPr>
            </a:lvl7pPr>
            <a:lvl8pPr marL="3243491" indent="-216233" eaLnBrk="0" fontAlgn="base" hangingPunct="0">
              <a:spcBef>
                <a:spcPct val="0"/>
              </a:spcBef>
              <a:spcAft>
                <a:spcPct val="0"/>
              </a:spcAft>
              <a:defRPr>
                <a:solidFill>
                  <a:schemeClr val="tx1"/>
                </a:solidFill>
                <a:latin typeface="Arial" charset="0"/>
                <a:ea typeface="ＭＳ Ｐゴシック" charset="0"/>
              </a:defRPr>
            </a:lvl8pPr>
            <a:lvl9pPr marL="3675957" indent="-216233" eaLnBrk="0" fontAlgn="base" hangingPunct="0">
              <a:spcBef>
                <a:spcPct val="0"/>
              </a:spcBef>
              <a:spcAft>
                <a:spcPct val="0"/>
              </a:spcAft>
              <a:defRPr>
                <a:solidFill>
                  <a:schemeClr val="tx1"/>
                </a:solidFill>
                <a:latin typeface="Arial" charset="0"/>
                <a:ea typeface="ＭＳ Ｐゴシック" charset="0"/>
              </a:defRPr>
            </a:lvl9pPr>
          </a:lstStyle>
          <a:p>
            <a:fld id="{AC824D4C-35DB-E14F-A9F0-8E81DD8CBD91}"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02756" indent="-270291">
              <a:defRPr>
                <a:solidFill>
                  <a:schemeClr val="tx1"/>
                </a:solidFill>
                <a:latin typeface="Arial" charset="0"/>
                <a:ea typeface="ＭＳ Ｐゴシック" charset="0"/>
              </a:defRPr>
            </a:lvl2pPr>
            <a:lvl3pPr marL="1081164" indent="-216233">
              <a:defRPr>
                <a:solidFill>
                  <a:schemeClr val="tx1"/>
                </a:solidFill>
                <a:latin typeface="Arial" charset="0"/>
                <a:ea typeface="ＭＳ Ｐゴシック" charset="0"/>
              </a:defRPr>
            </a:lvl3pPr>
            <a:lvl4pPr marL="1513629" indent="-216233">
              <a:defRPr>
                <a:solidFill>
                  <a:schemeClr val="tx1"/>
                </a:solidFill>
                <a:latin typeface="Arial" charset="0"/>
                <a:ea typeface="ＭＳ Ｐゴシック" charset="0"/>
              </a:defRPr>
            </a:lvl4pPr>
            <a:lvl5pPr marL="1946095" indent="-216233">
              <a:defRPr>
                <a:solidFill>
                  <a:schemeClr val="tx1"/>
                </a:solidFill>
                <a:latin typeface="Arial" charset="0"/>
                <a:ea typeface="ＭＳ Ｐゴシック" charset="0"/>
              </a:defRPr>
            </a:lvl5pPr>
            <a:lvl6pPr marL="2378560" indent="-216233" eaLnBrk="0" fontAlgn="base" hangingPunct="0">
              <a:spcBef>
                <a:spcPct val="0"/>
              </a:spcBef>
              <a:spcAft>
                <a:spcPct val="0"/>
              </a:spcAft>
              <a:defRPr>
                <a:solidFill>
                  <a:schemeClr val="tx1"/>
                </a:solidFill>
                <a:latin typeface="Arial" charset="0"/>
                <a:ea typeface="ＭＳ Ｐゴシック" charset="0"/>
              </a:defRPr>
            </a:lvl6pPr>
            <a:lvl7pPr marL="2811026" indent="-216233" eaLnBrk="0" fontAlgn="base" hangingPunct="0">
              <a:spcBef>
                <a:spcPct val="0"/>
              </a:spcBef>
              <a:spcAft>
                <a:spcPct val="0"/>
              </a:spcAft>
              <a:defRPr>
                <a:solidFill>
                  <a:schemeClr val="tx1"/>
                </a:solidFill>
                <a:latin typeface="Arial" charset="0"/>
                <a:ea typeface="ＭＳ Ｐゴシック" charset="0"/>
              </a:defRPr>
            </a:lvl7pPr>
            <a:lvl8pPr marL="3243491" indent="-216233" eaLnBrk="0" fontAlgn="base" hangingPunct="0">
              <a:spcBef>
                <a:spcPct val="0"/>
              </a:spcBef>
              <a:spcAft>
                <a:spcPct val="0"/>
              </a:spcAft>
              <a:defRPr>
                <a:solidFill>
                  <a:schemeClr val="tx1"/>
                </a:solidFill>
                <a:latin typeface="Arial" charset="0"/>
                <a:ea typeface="ＭＳ Ｐゴシック" charset="0"/>
              </a:defRPr>
            </a:lvl8pPr>
            <a:lvl9pPr marL="3675957" indent="-216233" eaLnBrk="0" fontAlgn="base" hangingPunct="0">
              <a:spcBef>
                <a:spcPct val="0"/>
              </a:spcBef>
              <a:spcAft>
                <a:spcPct val="0"/>
              </a:spcAft>
              <a:defRPr>
                <a:solidFill>
                  <a:schemeClr val="tx1"/>
                </a:solidFill>
                <a:latin typeface="Arial" charset="0"/>
                <a:ea typeface="ＭＳ Ｐゴシック" charset="0"/>
              </a:defRPr>
            </a:lvl9pPr>
          </a:lstStyle>
          <a:p>
            <a:fld id="{AC824D4C-35DB-E14F-A9F0-8E81DD8CBD91}"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02756" indent="-270291">
              <a:defRPr>
                <a:solidFill>
                  <a:schemeClr val="tx1"/>
                </a:solidFill>
                <a:latin typeface="Arial" charset="0"/>
                <a:ea typeface="ＭＳ Ｐゴシック" charset="0"/>
              </a:defRPr>
            </a:lvl2pPr>
            <a:lvl3pPr marL="1081164" indent="-216233">
              <a:defRPr>
                <a:solidFill>
                  <a:schemeClr val="tx1"/>
                </a:solidFill>
                <a:latin typeface="Arial" charset="0"/>
                <a:ea typeface="ＭＳ Ｐゴシック" charset="0"/>
              </a:defRPr>
            </a:lvl3pPr>
            <a:lvl4pPr marL="1513629" indent="-216233">
              <a:defRPr>
                <a:solidFill>
                  <a:schemeClr val="tx1"/>
                </a:solidFill>
                <a:latin typeface="Arial" charset="0"/>
                <a:ea typeface="ＭＳ Ｐゴシック" charset="0"/>
              </a:defRPr>
            </a:lvl4pPr>
            <a:lvl5pPr marL="1946095" indent="-216233">
              <a:defRPr>
                <a:solidFill>
                  <a:schemeClr val="tx1"/>
                </a:solidFill>
                <a:latin typeface="Arial" charset="0"/>
                <a:ea typeface="ＭＳ Ｐゴシック" charset="0"/>
              </a:defRPr>
            </a:lvl5pPr>
            <a:lvl6pPr marL="2378560" indent="-216233" eaLnBrk="0" fontAlgn="base" hangingPunct="0">
              <a:spcBef>
                <a:spcPct val="0"/>
              </a:spcBef>
              <a:spcAft>
                <a:spcPct val="0"/>
              </a:spcAft>
              <a:defRPr>
                <a:solidFill>
                  <a:schemeClr val="tx1"/>
                </a:solidFill>
                <a:latin typeface="Arial" charset="0"/>
                <a:ea typeface="ＭＳ Ｐゴシック" charset="0"/>
              </a:defRPr>
            </a:lvl6pPr>
            <a:lvl7pPr marL="2811026" indent="-216233" eaLnBrk="0" fontAlgn="base" hangingPunct="0">
              <a:spcBef>
                <a:spcPct val="0"/>
              </a:spcBef>
              <a:spcAft>
                <a:spcPct val="0"/>
              </a:spcAft>
              <a:defRPr>
                <a:solidFill>
                  <a:schemeClr val="tx1"/>
                </a:solidFill>
                <a:latin typeface="Arial" charset="0"/>
                <a:ea typeface="ＭＳ Ｐゴシック" charset="0"/>
              </a:defRPr>
            </a:lvl7pPr>
            <a:lvl8pPr marL="3243491" indent="-216233" eaLnBrk="0" fontAlgn="base" hangingPunct="0">
              <a:spcBef>
                <a:spcPct val="0"/>
              </a:spcBef>
              <a:spcAft>
                <a:spcPct val="0"/>
              </a:spcAft>
              <a:defRPr>
                <a:solidFill>
                  <a:schemeClr val="tx1"/>
                </a:solidFill>
                <a:latin typeface="Arial" charset="0"/>
                <a:ea typeface="ＭＳ Ｐゴシック" charset="0"/>
              </a:defRPr>
            </a:lvl8pPr>
            <a:lvl9pPr marL="3675957" indent="-216233" eaLnBrk="0" fontAlgn="base" hangingPunct="0">
              <a:spcBef>
                <a:spcPct val="0"/>
              </a:spcBef>
              <a:spcAft>
                <a:spcPct val="0"/>
              </a:spcAft>
              <a:defRPr>
                <a:solidFill>
                  <a:schemeClr val="tx1"/>
                </a:solidFill>
                <a:latin typeface="Arial" charset="0"/>
                <a:ea typeface="ＭＳ Ｐゴシック" charset="0"/>
              </a:defRPr>
            </a:lvl9pPr>
          </a:lstStyle>
          <a:p>
            <a:fld id="{4DDBABC5-9B6A-4C4E-A6FA-8150018A6425}"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02756" indent="-270291">
              <a:defRPr>
                <a:solidFill>
                  <a:schemeClr val="tx1"/>
                </a:solidFill>
                <a:latin typeface="Arial" charset="0"/>
                <a:ea typeface="ＭＳ Ｐゴシック" charset="0"/>
              </a:defRPr>
            </a:lvl2pPr>
            <a:lvl3pPr marL="1081164" indent="-216233">
              <a:defRPr>
                <a:solidFill>
                  <a:schemeClr val="tx1"/>
                </a:solidFill>
                <a:latin typeface="Arial" charset="0"/>
                <a:ea typeface="ＭＳ Ｐゴシック" charset="0"/>
              </a:defRPr>
            </a:lvl3pPr>
            <a:lvl4pPr marL="1513629" indent="-216233">
              <a:defRPr>
                <a:solidFill>
                  <a:schemeClr val="tx1"/>
                </a:solidFill>
                <a:latin typeface="Arial" charset="0"/>
                <a:ea typeface="ＭＳ Ｐゴシック" charset="0"/>
              </a:defRPr>
            </a:lvl4pPr>
            <a:lvl5pPr marL="1946095" indent="-216233">
              <a:defRPr>
                <a:solidFill>
                  <a:schemeClr val="tx1"/>
                </a:solidFill>
                <a:latin typeface="Arial" charset="0"/>
                <a:ea typeface="ＭＳ Ｐゴシック" charset="0"/>
              </a:defRPr>
            </a:lvl5pPr>
            <a:lvl6pPr marL="2378560" indent="-216233" eaLnBrk="0" fontAlgn="base" hangingPunct="0">
              <a:spcBef>
                <a:spcPct val="0"/>
              </a:spcBef>
              <a:spcAft>
                <a:spcPct val="0"/>
              </a:spcAft>
              <a:defRPr>
                <a:solidFill>
                  <a:schemeClr val="tx1"/>
                </a:solidFill>
                <a:latin typeface="Arial" charset="0"/>
                <a:ea typeface="ＭＳ Ｐゴシック" charset="0"/>
              </a:defRPr>
            </a:lvl6pPr>
            <a:lvl7pPr marL="2811026" indent="-216233" eaLnBrk="0" fontAlgn="base" hangingPunct="0">
              <a:spcBef>
                <a:spcPct val="0"/>
              </a:spcBef>
              <a:spcAft>
                <a:spcPct val="0"/>
              </a:spcAft>
              <a:defRPr>
                <a:solidFill>
                  <a:schemeClr val="tx1"/>
                </a:solidFill>
                <a:latin typeface="Arial" charset="0"/>
                <a:ea typeface="ＭＳ Ｐゴシック" charset="0"/>
              </a:defRPr>
            </a:lvl7pPr>
            <a:lvl8pPr marL="3243491" indent="-216233" eaLnBrk="0" fontAlgn="base" hangingPunct="0">
              <a:spcBef>
                <a:spcPct val="0"/>
              </a:spcBef>
              <a:spcAft>
                <a:spcPct val="0"/>
              </a:spcAft>
              <a:defRPr>
                <a:solidFill>
                  <a:schemeClr val="tx1"/>
                </a:solidFill>
                <a:latin typeface="Arial" charset="0"/>
                <a:ea typeface="ＭＳ Ｐゴシック" charset="0"/>
              </a:defRPr>
            </a:lvl8pPr>
            <a:lvl9pPr marL="3675957" indent="-216233" eaLnBrk="0" fontAlgn="base" hangingPunct="0">
              <a:spcBef>
                <a:spcPct val="0"/>
              </a:spcBef>
              <a:spcAft>
                <a:spcPct val="0"/>
              </a:spcAft>
              <a:defRPr>
                <a:solidFill>
                  <a:schemeClr val="tx1"/>
                </a:solidFill>
                <a:latin typeface="Arial" charset="0"/>
                <a:ea typeface="ＭＳ Ｐゴシック" charset="0"/>
              </a:defRPr>
            </a:lvl9pPr>
          </a:lstStyle>
          <a:p>
            <a:fld id="{4FC1146B-3FC4-8A49-84C5-4208353768DE}"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02756" indent="-270291">
              <a:defRPr>
                <a:solidFill>
                  <a:schemeClr val="tx1"/>
                </a:solidFill>
                <a:latin typeface="Arial" charset="0"/>
                <a:ea typeface="ＭＳ Ｐゴシック" charset="0"/>
              </a:defRPr>
            </a:lvl2pPr>
            <a:lvl3pPr marL="1081164" indent="-216233">
              <a:defRPr>
                <a:solidFill>
                  <a:schemeClr val="tx1"/>
                </a:solidFill>
                <a:latin typeface="Arial" charset="0"/>
                <a:ea typeface="ＭＳ Ｐゴシック" charset="0"/>
              </a:defRPr>
            </a:lvl3pPr>
            <a:lvl4pPr marL="1513629" indent="-216233">
              <a:defRPr>
                <a:solidFill>
                  <a:schemeClr val="tx1"/>
                </a:solidFill>
                <a:latin typeface="Arial" charset="0"/>
                <a:ea typeface="ＭＳ Ｐゴシック" charset="0"/>
              </a:defRPr>
            </a:lvl4pPr>
            <a:lvl5pPr marL="1946095" indent="-216233">
              <a:defRPr>
                <a:solidFill>
                  <a:schemeClr val="tx1"/>
                </a:solidFill>
                <a:latin typeface="Arial" charset="0"/>
                <a:ea typeface="ＭＳ Ｐゴシック" charset="0"/>
              </a:defRPr>
            </a:lvl5pPr>
            <a:lvl6pPr marL="2378560" indent="-216233" eaLnBrk="0" fontAlgn="base" hangingPunct="0">
              <a:spcBef>
                <a:spcPct val="0"/>
              </a:spcBef>
              <a:spcAft>
                <a:spcPct val="0"/>
              </a:spcAft>
              <a:defRPr>
                <a:solidFill>
                  <a:schemeClr val="tx1"/>
                </a:solidFill>
                <a:latin typeface="Arial" charset="0"/>
                <a:ea typeface="ＭＳ Ｐゴシック" charset="0"/>
              </a:defRPr>
            </a:lvl6pPr>
            <a:lvl7pPr marL="2811026" indent="-216233" eaLnBrk="0" fontAlgn="base" hangingPunct="0">
              <a:spcBef>
                <a:spcPct val="0"/>
              </a:spcBef>
              <a:spcAft>
                <a:spcPct val="0"/>
              </a:spcAft>
              <a:defRPr>
                <a:solidFill>
                  <a:schemeClr val="tx1"/>
                </a:solidFill>
                <a:latin typeface="Arial" charset="0"/>
                <a:ea typeface="ＭＳ Ｐゴシック" charset="0"/>
              </a:defRPr>
            </a:lvl7pPr>
            <a:lvl8pPr marL="3243491" indent="-216233" eaLnBrk="0" fontAlgn="base" hangingPunct="0">
              <a:spcBef>
                <a:spcPct val="0"/>
              </a:spcBef>
              <a:spcAft>
                <a:spcPct val="0"/>
              </a:spcAft>
              <a:defRPr>
                <a:solidFill>
                  <a:schemeClr val="tx1"/>
                </a:solidFill>
                <a:latin typeface="Arial" charset="0"/>
                <a:ea typeface="ＭＳ Ｐゴシック" charset="0"/>
              </a:defRPr>
            </a:lvl8pPr>
            <a:lvl9pPr marL="3675957" indent="-216233" eaLnBrk="0" fontAlgn="base" hangingPunct="0">
              <a:spcBef>
                <a:spcPct val="0"/>
              </a:spcBef>
              <a:spcAft>
                <a:spcPct val="0"/>
              </a:spcAft>
              <a:defRPr>
                <a:solidFill>
                  <a:schemeClr val="tx1"/>
                </a:solidFill>
                <a:latin typeface="Arial" charset="0"/>
                <a:ea typeface="ＭＳ Ｐゴシック" charset="0"/>
              </a:defRPr>
            </a:lvl9pPr>
          </a:lstStyle>
          <a:p>
            <a:fld id="{9E582FA5-CFA3-4B48-B3DB-AAB8DB5342ED}"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Putting the Radical Back into Social Justice Activism</a:t>
            </a:r>
          </a:p>
        </p:txBody>
      </p:sp>
      <p:sp>
        <p:nvSpPr>
          <p:cNvPr id="7" name="Rectangle 7"/>
          <p:cNvSpPr>
            <a:spLocks noGrp="1" noChangeArrowheads="1"/>
          </p:cNvSpPr>
          <p:nvPr>
            <p:ph type="sldNum" sz="quarter" idx="5"/>
          </p:nvPr>
        </p:nvSpPr>
        <p:spPr>
          <a:ln/>
        </p:spPr>
        <p:txBody>
          <a:bodyPr/>
          <a:lstStyle/>
          <a:p>
            <a:fld id="{ECA0C97C-F106-4ED2-9302-B4680DF66E4D}" type="slidenum">
              <a:rPr lang="en-US"/>
              <a:pPr/>
              <a:t>20</a:t>
            </a:fld>
            <a:endParaRPr lang="en-US"/>
          </a:p>
        </p:txBody>
      </p:sp>
      <p:sp>
        <p:nvSpPr>
          <p:cNvPr id="271362" name="Slide Image Placeholder 1"/>
          <p:cNvSpPr>
            <a:spLocks noGrp="1" noRot="1" noChangeAspect="1" noTextEdit="1"/>
          </p:cNvSpPr>
          <p:nvPr>
            <p:ph type="sldImg"/>
          </p:nvPr>
        </p:nvSpPr>
        <p:spPr>
          <a:ln/>
        </p:spPr>
      </p:sp>
      <p:sp>
        <p:nvSpPr>
          <p:cNvPr id="271363" name="Notes Placeholder 2"/>
          <p:cNvSpPr>
            <a:spLocks noGrp="1"/>
          </p:cNvSpPr>
          <p:nvPr>
            <p:ph type="body" idx="1"/>
          </p:nvPr>
        </p:nvSpPr>
        <p:spPr/>
        <p:txBody>
          <a:bodyPr/>
          <a:lstStyle/>
          <a:p>
            <a:endParaRPr lang="en-US"/>
          </a:p>
        </p:txBody>
      </p:sp>
      <p:sp>
        <p:nvSpPr>
          <p:cNvPr id="271364" name="Footer Placeholder 3"/>
          <p:cNvSpPr txBox="1">
            <a:spLocks noGrp="1"/>
          </p:cNvSpPr>
          <p:nvPr/>
        </p:nvSpPr>
        <p:spPr bwMode="auto">
          <a:xfrm>
            <a:off x="0"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r>
              <a:rPr lang="en-US" sz="1200"/>
              <a:t>Beyond the Shaded Box - Gorski</a:t>
            </a:r>
          </a:p>
        </p:txBody>
      </p:sp>
      <p:sp>
        <p:nvSpPr>
          <p:cNvPr id="271365" name="Slide Number Placeholder 4"/>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1" hangingPunct="1"/>
            <a:fld id="{4FFB07DC-4BD5-4DF1-8047-24D238DB02B0}" type="slidenum">
              <a:rPr lang="en-US" sz="1200"/>
              <a:pPr algn="r" eaLnBrk="1" hangingPunct="1"/>
              <a:t>20</a:t>
            </a:fld>
            <a:endParaRPr 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Putting the Radical Back into Social Justice Activism</a:t>
            </a:r>
          </a:p>
        </p:txBody>
      </p:sp>
      <p:sp>
        <p:nvSpPr>
          <p:cNvPr id="7" name="Rectangle 7"/>
          <p:cNvSpPr>
            <a:spLocks noGrp="1" noChangeArrowheads="1"/>
          </p:cNvSpPr>
          <p:nvPr>
            <p:ph type="sldNum" sz="quarter" idx="5"/>
          </p:nvPr>
        </p:nvSpPr>
        <p:spPr>
          <a:ln/>
        </p:spPr>
        <p:txBody>
          <a:bodyPr/>
          <a:lstStyle/>
          <a:p>
            <a:fld id="{DD03C8F1-8C81-459B-B749-666B0E1F85CE}" type="slidenum">
              <a:rPr lang="en-US"/>
              <a:pPr/>
              <a:t>21</a:t>
            </a:fld>
            <a:endParaRPr lang="en-US"/>
          </a:p>
        </p:txBody>
      </p:sp>
      <p:sp>
        <p:nvSpPr>
          <p:cNvPr id="273410" name="Slide Image Placeholder 1"/>
          <p:cNvSpPr>
            <a:spLocks noGrp="1" noRot="1" noChangeAspect="1" noTextEdit="1"/>
          </p:cNvSpPr>
          <p:nvPr>
            <p:ph type="sldImg"/>
          </p:nvPr>
        </p:nvSpPr>
        <p:spPr>
          <a:ln/>
        </p:spPr>
      </p:sp>
      <p:sp>
        <p:nvSpPr>
          <p:cNvPr id="273411" name="Notes Placeholder 2"/>
          <p:cNvSpPr>
            <a:spLocks noGrp="1"/>
          </p:cNvSpPr>
          <p:nvPr>
            <p:ph type="body" idx="1"/>
          </p:nvPr>
        </p:nvSpPr>
        <p:spPr/>
        <p:txBody>
          <a:bodyPr/>
          <a:lstStyle/>
          <a:p>
            <a:endParaRPr lang="en-US"/>
          </a:p>
        </p:txBody>
      </p:sp>
      <p:sp>
        <p:nvSpPr>
          <p:cNvPr id="273412" name="Footer Placeholder 3"/>
          <p:cNvSpPr txBox="1">
            <a:spLocks noGrp="1"/>
          </p:cNvSpPr>
          <p:nvPr/>
        </p:nvSpPr>
        <p:spPr bwMode="auto">
          <a:xfrm>
            <a:off x="0"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r>
              <a:rPr lang="en-US" sz="1200"/>
              <a:t>Beyond the Shaded Box - Gorski</a:t>
            </a:r>
          </a:p>
        </p:txBody>
      </p:sp>
      <p:sp>
        <p:nvSpPr>
          <p:cNvPr id="273413" name="Slide Number Placeholder 4"/>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1" hangingPunct="1"/>
            <a:fld id="{CD04EA5C-ED08-498A-86E5-644BE5713595}" type="slidenum">
              <a:rPr lang="en-US" sz="1200"/>
              <a:pPr algn="r" eaLnBrk="1" hangingPunct="1"/>
              <a:t>21</a:t>
            </a:fld>
            <a:endParaRPr 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Putting the Radical Back into Social Justice Activism</a:t>
            </a:r>
          </a:p>
        </p:txBody>
      </p:sp>
      <p:sp>
        <p:nvSpPr>
          <p:cNvPr id="7" name="Rectangle 7"/>
          <p:cNvSpPr>
            <a:spLocks noGrp="1" noChangeArrowheads="1"/>
          </p:cNvSpPr>
          <p:nvPr>
            <p:ph type="sldNum" sz="quarter" idx="5"/>
          </p:nvPr>
        </p:nvSpPr>
        <p:spPr>
          <a:ln/>
        </p:spPr>
        <p:txBody>
          <a:bodyPr/>
          <a:lstStyle/>
          <a:p>
            <a:fld id="{EE79A9D5-B909-45F2-9E5F-6F006182C8E2}" type="slidenum">
              <a:rPr lang="en-US"/>
              <a:pPr/>
              <a:t>22</a:t>
            </a:fld>
            <a:endParaRPr lang="en-US"/>
          </a:p>
        </p:txBody>
      </p:sp>
      <p:sp>
        <p:nvSpPr>
          <p:cNvPr id="275458" name="Slide Image Placeholder 1"/>
          <p:cNvSpPr>
            <a:spLocks noGrp="1" noRot="1" noChangeAspect="1" noTextEdit="1"/>
          </p:cNvSpPr>
          <p:nvPr>
            <p:ph type="sldImg"/>
          </p:nvPr>
        </p:nvSpPr>
        <p:spPr>
          <a:ln/>
        </p:spPr>
      </p:sp>
      <p:sp>
        <p:nvSpPr>
          <p:cNvPr id="275459" name="Notes Placeholder 2"/>
          <p:cNvSpPr>
            <a:spLocks noGrp="1"/>
          </p:cNvSpPr>
          <p:nvPr>
            <p:ph type="body" idx="1"/>
          </p:nvPr>
        </p:nvSpPr>
        <p:spPr/>
        <p:txBody>
          <a:bodyPr/>
          <a:lstStyle/>
          <a:p>
            <a:endParaRPr lang="en-US"/>
          </a:p>
        </p:txBody>
      </p:sp>
      <p:sp>
        <p:nvSpPr>
          <p:cNvPr id="275460" name="Footer Placeholder 3"/>
          <p:cNvSpPr txBox="1">
            <a:spLocks noGrp="1"/>
          </p:cNvSpPr>
          <p:nvPr/>
        </p:nvSpPr>
        <p:spPr bwMode="auto">
          <a:xfrm>
            <a:off x="0"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r>
              <a:rPr lang="en-US" sz="1200"/>
              <a:t>Beyond the Shaded Box - Gorski</a:t>
            </a:r>
          </a:p>
        </p:txBody>
      </p:sp>
      <p:sp>
        <p:nvSpPr>
          <p:cNvPr id="275461" name="Slide Number Placeholder 4"/>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1" hangingPunct="1"/>
            <a:fld id="{7D59AAF1-17D6-46B9-89B6-9EBC1109378C}" type="slidenum">
              <a:rPr lang="en-US" sz="1200"/>
              <a:pPr algn="r" eaLnBrk="1" hangingPunct="1"/>
              <a:t>22</a:t>
            </a:fld>
            <a:endParaRPr 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Putting the Radical Back into Social Justice Activism</a:t>
            </a:r>
          </a:p>
        </p:txBody>
      </p:sp>
      <p:sp>
        <p:nvSpPr>
          <p:cNvPr id="7" name="Rectangle 7"/>
          <p:cNvSpPr>
            <a:spLocks noGrp="1" noChangeArrowheads="1"/>
          </p:cNvSpPr>
          <p:nvPr>
            <p:ph type="sldNum" sz="quarter" idx="5"/>
          </p:nvPr>
        </p:nvSpPr>
        <p:spPr>
          <a:ln/>
        </p:spPr>
        <p:txBody>
          <a:bodyPr/>
          <a:lstStyle/>
          <a:p>
            <a:fld id="{EE79A9D5-B909-45F2-9E5F-6F006182C8E2}" type="slidenum">
              <a:rPr lang="en-US"/>
              <a:pPr/>
              <a:t>23</a:t>
            </a:fld>
            <a:endParaRPr lang="en-US"/>
          </a:p>
        </p:txBody>
      </p:sp>
      <p:sp>
        <p:nvSpPr>
          <p:cNvPr id="275458" name="Slide Image Placeholder 1"/>
          <p:cNvSpPr>
            <a:spLocks noGrp="1" noRot="1" noChangeAspect="1" noTextEdit="1"/>
          </p:cNvSpPr>
          <p:nvPr>
            <p:ph type="sldImg"/>
          </p:nvPr>
        </p:nvSpPr>
        <p:spPr>
          <a:ln/>
        </p:spPr>
      </p:sp>
      <p:sp>
        <p:nvSpPr>
          <p:cNvPr id="275459" name="Notes Placeholder 2"/>
          <p:cNvSpPr>
            <a:spLocks noGrp="1"/>
          </p:cNvSpPr>
          <p:nvPr>
            <p:ph type="body" idx="1"/>
          </p:nvPr>
        </p:nvSpPr>
        <p:spPr/>
        <p:txBody>
          <a:bodyPr/>
          <a:lstStyle/>
          <a:p>
            <a:endParaRPr lang="en-US"/>
          </a:p>
        </p:txBody>
      </p:sp>
      <p:sp>
        <p:nvSpPr>
          <p:cNvPr id="275460" name="Footer Placeholder 3"/>
          <p:cNvSpPr txBox="1">
            <a:spLocks noGrp="1"/>
          </p:cNvSpPr>
          <p:nvPr/>
        </p:nvSpPr>
        <p:spPr bwMode="auto">
          <a:xfrm>
            <a:off x="0"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r>
              <a:rPr lang="en-US" sz="1200"/>
              <a:t>Beyond the Shaded Box - Gorski</a:t>
            </a:r>
          </a:p>
        </p:txBody>
      </p:sp>
      <p:sp>
        <p:nvSpPr>
          <p:cNvPr id="275461" name="Slide Number Placeholder 4"/>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1" hangingPunct="1"/>
            <a:fld id="{7D59AAF1-17D6-46B9-89B6-9EBC1109378C}" type="slidenum">
              <a:rPr lang="en-US" sz="1200"/>
              <a:pPr algn="r" eaLnBrk="1" hangingPunct="1"/>
              <a:t>23</a:t>
            </a:fld>
            <a:endParaRPr 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15322DCA-9CF8-F04B-89D4-2CED269FF2BC}" type="slidenum">
              <a:rPr lang="en-US">
                <a:latin typeface="Calibri" charset="0"/>
              </a:rPr>
              <a:pPr eaLnBrk="1" hangingPunct="1"/>
              <a:t>43</a:t>
            </a:fld>
            <a:endParaRPr lang="en-US">
              <a:latin typeface="Calibri"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F35E33AB-CE2D-FA48-B06D-8C881A0FA43C}" type="slidenum">
              <a:rPr lang="en-US">
                <a:latin typeface="Calibri" charset="0"/>
              </a:rPr>
              <a:pPr eaLnBrk="1" hangingPunct="1"/>
              <a:t>50</a:t>
            </a:fld>
            <a:endParaRPr lang="en-US">
              <a:latin typeface="Calibri"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B631BC53-3945-2A4D-B677-F2A1A80463A0}" type="slidenum">
              <a:rPr lang="en-US">
                <a:latin typeface="Calibri" charset="0"/>
              </a:rPr>
              <a:pPr eaLnBrk="1" hangingPunct="1"/>
              <a:t>51</a:t>
            </a:fld>
            <a:endParaRPr lang="en-US">
              <a:latin typeface="Calibri"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7A265F35-F0B0-3843-B0B7-4101265946F1}" type="slidenum">
              <a:rPr lang="en-US">
                <a:latin typeface="Calibri" charset="0"/>
              </a:rPr>
              <a:pPr eaLnBrk="1" hangingPunct="1"/>
              <a:t>52</a:t>
            </a:fld>
            <a:endParaRPr lang="en-US">
              <a:latin typeface="Calibri"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E9672698-8916-D148-B3AB-AFB4626BD257}" type="slidenum">
              <a:rPr lang="en-US">
                <a:latin typeface="Calibri" charset="0"/>
              </a:rPr>
              <a:pPr eaLnBrk="1" hangingPunct="1"/>
              <a:t>53</a:t>
            </a:fld>
            <a:endParaRPr lang="en-US">
              <a:latin typeface="Calibri"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E9672698-8916-D148-B3AB-AFB4626BD257}" type="slidenum">
              <a:rPr lang="en-US">
                <a:latin typeface="Calibri" charset="0"/>
              </a:rPr>
              <a:pPr eaLnBrk="1" hangingPunct="1"/>
              <a:t>54</a:t>
            </a:fld>
            <a:endParaRPr lang="en-US">
              <a:latin typeface="Calibri"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6987655B-3CB1-2F48-A5CD-C6EE78DCB4A0}" type="slidenum">
              <a:rPr lang="en-US">
                <a:latin typeface="Calibri" charset="0"/>
              </a:rPr>
              <a:pPr eaLnBrk="1" hangingPunct="1"/>
              <a:t>55</a:t>
            </a:fld>
            <a:endParaRPr lang="en-US">
              <a:latin typeface="Calibri"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DBFC9470-2B5D-644D-98FD-5C6CE61F1D09}" type="slidenum">
              <a:rPr lang="en-US">
                <a:latin typeface="Calibri" charset="0"/>
              </a:rPr>
              <a:pPr eaLnBrk="1" hangingPunct="1"/>
              <a:t>56</a:t>
            </a:fld>
            <a:endParaRPr lang="en-US">
              <a:latin typeface="Calibri"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B9A97898-8835-F44C-B507-97D7CCFA656E}" type="slidenum">
              <a:rPr lang="en-US">
                <a:latin typeface="Calibri" charset="0"/>
              </a:rPr>
              <a:pPr eaLnBrk="1" hangingPunct="1"/>
              <a:t>57</a:t>
            </a:fld>
            <a:endParaRPr lang="en-US">
              <a:latin typeface="Calibri"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7B9CDA7A-D23D-AB44-A224-36888D790E29}" type="slidenum">
              <a:rPr lang="en-US">
                <a:latin typeface="Calibri" charset="0"/>
              </a:rPr>
              <a:pPr eaLnBrk="1" hangingPunct="1"/>
              <a:t>58</a:t>
            </a:fld>
            <a:endParaRPr lang="en-US">
              <a:latin typeface="Calibri"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00C45BA1-512E-6644-A20B-F18819BBCB04}" type="slidenum">
              <a:rPr lang="en-US">
                <a:latin typeface="Calibri" charset="0"/>
              </a:rPr>
              <a:pPr eaLnBrk="1" hangingPunct="1"/>
              <a:t>59</a:t>
            </a:fld>
            <a:endParaRPr lang="en-US">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p>
        </p:txBody>
      </p:sp>
      <p:sp>
        <p:nvSpPr>
          <p:cNvPr id="36868" name="Slide Number Placeholder 3"/>
          <p:cNvSpPr>
            <a:spLocks noGrp="1"/>
          </p:cNvSpPr>
          <p:nvPr>
            <p:ph type="sldNum" sz="quarter" idx="5"/>
          </p:nvPr>
        </p:nvSpPr>
        <p:spPr>
          <a:noFill/>
        </p:spPr>
        <p:txBody>
          <a:bodyPr/>
          <a:lstStyle/>
          <a:p>
            <a:fld id="{BE9E62C3-28B5-476E-8EAD-F424CF96FA54}" type="slidenum">
              <a:rPr lang="en-US" smtClean="0"/>
              <a:pPr/>
              <a:t>6</a:t>
            </a:fld>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E912733D-A837-7B41-9E02-B553551C70D1}" type="slidenum">
              <a:rPr lang="en-US">
                <a:latin typeface="Calibri" charset="0"/>
              </a:rPr>
              <a:pPr eaLnBrk="1" hangingPunct="1"/>
              <a:t>60</a:t>
            </a:fld>
            <a:endParaRPr lang="en-US">
              <a:latin typeface="Calibri"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91B80D71-E34F-8244-AAB6-4D0120CD8F9F}" type="slidenum">
              <a:rPr lang="en-US">
                <a:latin typeface="Calibri" charset="0"/>
              </a:rPr>
              <a:pPr eaLnBrk="1" hangingPunct="1"/>
              <a:t>61</a:t>
            </a:fld>
            <a:endParaRPr lang="en-US">
              <a:latin typeface="Calibri"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91B80D71-E34F-8244-AAB6-4D0120CD8F9F}" type="slidenum">
              <a:rPr lang="en-US">
                <a:latin typeface="Calibri" charset="0"/>
              </a:rPr>
              <a:pPr eaLnBrk="1" hangingPunct="1"/>
              <a:t>62</a:t>
            </a:fld>
            <a:endParaRPr lang="en-US">
              <a:latin typeface="Calibri"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91B80D71-E34F-8244-AAB6-4D0120CD8F9F}" type="slidenum">
              <a:rPr lang="en-US">
                <a:latin typeface="Calibri" charset="0"/>
              </a:rPr>
              <a:pPr eaLnBrk="1" hangingPunct="1"/>
              <a:t>63</a:t>
            </a:fld>
            <a:endParaRPr lang="en-US">
              <a:latin typeface="Calibri"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91B80D71-E34F-8244-AAB6-4D0120CD8F9F}" type="slidenum">
              <a:rPr lang="en-US">
                <a:latin typeface="Calibri" charset="0"/>
              </a:rPr>
              <a:pPr eaLnBrk="1" hangingPunct="1"/>
              <a:t>64</a:t>
            </a:fld>
            <a:endParaRPr lang="en-US">
              <a:latin typeface="Calibri"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91B80D71-E34F-8244-AAB6-4D0120CD8F9F}" type="slidenum">
              <a:rPr lang="en-US">
                <a:latin typeface="Calibri" charset="0"/>
              </a:rPr>
              <a:pPr eaLnBrk="1" hangingPunct="1"/>
              <a:t>65</a:t>
            </a:fld>
            <a:endParaRPr lang="en-US">
              <a:latin typeface="Calibri"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Putting the Radical Back into Social Justice Activism</a:t>
            </a:r>
            <a:endParaRPr lang="en-US"/>
          </a:p>
        </p:txBody>
      </p:sp>
      <p:sp>
        <p:nvSpPr>
          <p:cNvPr id="5" name="Slide Number Placeholder 4"/>
          <p:cNvSpPr>
            <a:spLocks noGrp="1"/>
          </p:cNvSpPr>
          <p:nvPr>
            <p:ph type="sldNum" sz="quarter" idx="11"/>
          </p:nvPr>
        </p:nvSpPr>
        <p:spPr/>
        <p:txBody>
          <a:bodyPr/>
          <a:lstStyle/>
          <a:p>
            <a:fld id="{E694D33B-F048-4857-8E64-472EB1F9294D}" type="slidenum">
              <a:rPr lang="en-US" smtClean="0"/>
              <a:pPr/>
              <a:t>67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a:noFill/>
        </p:spPr>
        <p:txBody>
          <a:bodyPr/>
          <a:lstStyle/>
          <a:p>
            <a:fld id="{4561D6EE-5CFE-4317-9F69-36E97F2AE302}"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a:noFill/>
        </p:spPr>
        <p:txBody>
          <a:bodyPr/>
          <a:lstStyle/>
          <a:p>
            <a:fld id="{1A501B39-58DA-47C1-B79A-571CF5C5647B}"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fld id="{B6A3837C-EB85-48B0-80B7-30206BE7BA63}"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1FC3B04-1899-4CE2-82DF-3D921A9A7EDD}"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0592AA1-D99D-4C8C-9FE6-D056925FBE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4560C0C-4F1A-4AC2-85DC-150858D8F1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1F60AA-39A5-4B89-A3F6-4DDF2F072F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984F11-A454-4048-826E-786BBB361006}"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ED39032-7CE0-460E-89D9-4288061E8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6F4A06B-72E5-4E3F-AE4E-13BC020031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C640228-B08D-4E85-A398-B5DAF9FA3A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22CCEB6-CB56-4EE0-B6C9-A5B03CA6563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289734-D121-433C-84EE-9C0005F222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3DF5D4B-7A78-466E-B21B-3C3B11EFBC49}"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42095E3-DBF5-4F00-9556-0153B02AD4AF}"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mailto:gorski@edchange.org" TargetMode="External"/><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47800" y="2057400"/>
            <a:ext cx="7406640" cy="1472184"/>
          </a:xfrm>
        </p:spPr>
        <p:txBody>
          <a:bodyPr>
            <a:normAutofit fontScale="90000"/>
          </a:bodyPr>
          <a:lstStyle/>
          <a:p>
            <a:pPr algn="ct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dirty="0" smtClean="0"/>
              <a:t>Reaching and Teaching Students in Poverty: Strategies for Erasing the Opportunity Gap</a:t>
            </a:r>
            <a:endParaRPr lang="en-US" sz="4400" dirty="0"/>
          </a:p>
        </p:txBody>
      </p:sp>
      <p:sp>
        <p:nvSpPr>
          <p:cNvPr id="2051" name="Rectangle 3"/>
          <p:cNvSpPr>
            <a:spLocks noGrp="1" noChangeArrowheads="1"/>
          </p:cNvSpPr>
          <p:nvPr>
            <p:ph type="subTitle" idx="1"/>
          </p:nvPr>
        </p:nvSpPr>
        <p:spPr>
          <a:xfrm>
            <a:off x="1447800" y="4724400"/>
            <a:ext cx="7406640" cy="1752600"/>
          </a:xfrm>
        </p:spPr>
        <p:txBody>
          <a:bodyPr/>
          <a:lstStyle/>
          <a:p>
            <a:endParaRPr lang="en-US" sz="2800" dirty="0"/>
          </a:p>
          <a:p>
            <a:pPr algn="ctr"/>
            <a:r>
              <a:rPr lang="en-US" sz="2800" dirty="0"/>
              <a:t>by Paul C. Gorski </a:t>
            </a:r>
            <a:r>
              <a:rPr lang="en-US" sz="2800" dirty="0" smtClean="0"/>
              <a:t> </a:t>
            </a:r>
          </a:p>
          <a:p>
            <a:pPr algn="ctr"/>
            <a:r>
              <a:rPr lang="en-US" sz="2800" dirty="0" smtClean="0"/>
              <a:t>gorski@EdChange.org</a:t>
            </a:r>
            <a:endParaRPr lang="en-US" sz="28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Quiz</a:t>
            </a:r>
            <a:endParaRPr lang="en-US" dirty="0"/>
          </a:p>
        </p:txBody>
      </p:sp>
      <p:sp>
        <p:nvSpPr>
          <p:cNvPr id="3" name="Content Placeholder 2"/>
          <p:cNvSpPr>
            <a:spLocks noGrp="1"/>
          </p:cNvSpPr>
          <p:nvPr>
            <p:ph idx="1"/>
          </p:nvPr>
        </p:nvSpPr>
        <p:spPr>
          <a:xfrm>
            <a:off x="1066800" y="1600200"/>
            <a:ext cx="7620000" cy="4267200"/>
          </a:xfrm>
        </p:spPr>
        <p:txBody>
          <a:bodyPr/>
          <a:lstStyle/>
          <a:p>
            <a:pPr>
              <a:buFontTx/>
              <a:buNone/>
              <a:defRPr/>
            </a:pPr>
            <a:r>
              <a:rPr lang="en-US" dirty="0" smtClean="0"/>
              <a:t>A majority of poor people in the U.S. live in:</a:t>
            </a:r>
          </a:p>
          <a:p>
            <a:pPr>
              <a:buFontTx/>
              <a:buNone/>
              <a:defRPr/>
            </a:pPr>
            <a:endParaRPr lang="en-US" dirty="0" smtClean="0"/>
          </a:p>
          <a:p>
            <a:pPr lvl="1">
              <a:defRPr/>
            </a:pPr>
            <a:r>
              <a:rPr lang="en-US" dirty="0" smtClean="0"/>
              <a:t>urban areas</a:t>
            </a:r>
          </a:p>
          <a:p>
            <a:pPr lvl="1">
              <a:defRPr/>
            </a:pPr>
            <a:r>
              <a:rPr lang="en-US" dirty="0" smtClean="0"/>
              <a:t>suburban areas</a:t>
            </a:r>
          </a:p>
          <a:p>
            <a:pPr lvl="1">
              <a:defRPr/>
            </a:pPr>
            <a:r>
              <a:rPr lang="en-US" dirty="0" smtClean="0"/>
              <a:t>rural areas</a:t>
            </a:r>
          </a:p>
          <a:p>
            <a:pPr lvl="1">
              <a:buFontTx/>
              <a:buNone/>
              <a:defRPr/>
            </a:pPr>
            <a:endParaRPr lang="en-US" dirty="0" smtClean="0">
              <a:ea typeface="+mn-ea"/>
              <a:cs typeface="+mn-cs"/>
            </a:endParaRPr>
          </a:p>
        </p:txBody>
      </p:sp>
      <p:sp>
        <p:nvSpPr>
          <p:cNvPr id="4" name="Slide Number Placeholder 3"/>
          <p:cNvSpPr>
            <a:spLocks noGrp="1"/>
          </p:cNvSpPr>
          <p:nvPr>
            <p:ph type="sldNum" sz="quarter" idx="12"/>
          </p:nvPr>
        </p:nvSpPr>
        <p:spPr/>
        <p:txBody>
          <a:bodyPr/>
          <a:lstStyle/>
          <a:p>
            <a:pPr>
              <a:defRPr/>
            </a:pPr>
            <a:fld id="{72DC6652-7A32-46BB-A4F7-19AC2D9C1901}"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Quiz</a:t>
            </a:r>
            <a:endParaRPr lang="en-US" dirty="0"/>
          </a:p>
        </p:txBody>
      </p:sp>
      <p:sp>
        <p:nvSpPr>
          <p:cNvPr id="3" name="Content Placeholder 2"/>
          <p:cNvSpPr>
            <a:spLocks noGrp="1"/>
          </p:cNvSpPr>
          <p:nvPr>
            <p:ph idx="1"/>
          </p:nvPr>
        </p:nvSpPr>
        <p:spPr>
          <a:xfrm>
            <a:off x="1066800" y="1600200"/>
            <a:ext cx="7620000" cy="4267200"/>
          </a:xfrm>
        </p:spPr>
        <p:txBody>
          <a:bodyPr/>
          <a:lstStyle/>
          <a:p>
            <a:pPr>
              <a:buFontTx/>
              <a:buNone/>
              <a:defRPr/>
            </a:pPr>
            <a:r>
              <a:rPr lang="en-US" dirty="0" smtClean="0"/>
              <a:t>A majority of poor people in the U.S. live in:</a:t>
            </a:r>
          </a:p>
          <a:p>
            <a:pPr>
              <a:buFontTx/>
              <a:buNone/>
              <a:defRPr/>
            </a:pPr>
            <a:endParaRPr lang="en-US" dirty="0" smtClean="0"/>
          </a:p>
          <a:p>
            <a:pPr lvl="1">
              <a:defRPr/>
            </a:pPr>
            <a:r>
              <a:rPr lang="en-US" dirty="0" smtClean="0"/>
              <a:t>urban areas</a:t>
            </a:r>
          </a:p>
          <a:p>
            <a:pPr lvl="1">
              <a:defRPr/>
            </a:pPr>
            <a:r>
              <a:rPr lang="en-US" dirty="0" smtClean="0"/>
              <a:t>suburban areas</a:t>
            </a:r>
          </a:p>
          <a:p>
            <a:pPr lvl="1">
              <a:defRPr/>
            </a:pPr>
            <a:r>
              <a:rPr lang="en-US" sz="3600" b="1" dirty="0" smtClean="0"/>
              <a:t>rural areas</a:t>
            </a:r>
          </a:p>
          <a:p>
            <a:pPr lvl="1">
              <a:buFontTx/>
              <a:buNone/>
              <a:defRPr/>
            </a:pPr>
            <a:endParaRPr lang="en-US" dirty="0" smtClean="0">
              <a:ea typeface="+mn-ea"/>
              <a:cs typeface="+mn-cs"/>
            </a:endParaRPr>
          </a:p>
        </p:txBody>
      </p:sp>
      <p:sp>
        <p:nvSpPr>
          <p:cNvPr id="4" name="Slide Number Placeholder 3"/>
          <p:cNvSpPr>
            <a:spLocks noGrp="1"/>
          </p:cNvSpPr>
          <p:nvPr>
            <p:ph type="sldNum" sz="quarter" idx="12"/>
          </p:nvPr>
        </p:nvSpPr>
        <p:spPr/>
        <p:txBody>
          <a:bodyPr/>
          <a:lstStyle/>
          <a:p>
            <a:pPr>
              <a:defRPr/>
            </a:pPr>
            <a:fld id="{6A32FFC7-6C64-45EE-AF72-A366D3700410}"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charset="0"/>
              </a:rPr>
              <a:t>Quiz</a:t>
            </a:r>
          </a:p>
        </p:txBody>
      </p:sp>
      <p:sp>
        <p:nvSpPr>
          <p:cNvPr id="8195" name="Content Placeholder 2"/>
          <p:cNvSpPr>
            <a:spLocks noGrp="1"/>
          </p:cNvSpPr>
          <p:nvPr>
            <p:ph idx="1"/>
          </p:nvPr>
        </p:nvSpPr>
        <p:spPr>
          <a:xfrm>
            <a:off x="457200" y="1600200"/>
            <a:ext cx="8229600" cy="4267200"/>
          </a:xfrm>
        </p:spPr>
        <p:txBody>
          <a:bodyPr/>
          <a:lstStyle/>
          <a:p>
            <a:pPr>
              <a:lnSpc>
                <a:spcPct val="90000"/>
              </a:lnSpc>
              <a:buFont typeface="Wingdings" charset="0"/>
              <a:buNone/>
            </a:pPr>
            <a:r>
              <a:rPr lang="en-US" sz="3000" dirty="0" smtClean="0">
                <a:latin typeface="Arial" charset="0"/>
              </a:rPr>
              <a:t>Who is more likely to be addicted to drugs or alcohol?</a:t>
            </a:r>
          </a:p>
          <a:p>
            <a:pPr>
              <a:lnSpc>
                <a:spcPct val="90000"/>
              </a:lnSpc>
              <a:buFont typeface="Wingdings" charset="0"/>
              <a:buNone/>
            </a:pPr>
            <a:endParaRPr lang="en-US" sz="3000" dirty="0">
              <a:latin typeface="Arial" charset="0"/>
            </a:endParaRPr>
          </a:p>
          <a:p>
            <a:pPr lvl="1">
              <a:lnSpc>
                <a:spcPct val="90000"/>
              </a:lnSpc>
            </a:pPr>
            <a:r>
              <a:rPr lang="en-US" sz="3000" dirty="0" smtClean="0">
                <a:latin typeface="Arial" charset="0"/>
              </a:rPr>
              <a:t>Poor people</a:t>
            </a:r>
          </a:p>
          <a:p>
            <a:pPr lvl="1">
              <a:lnSpc>
                <a:spcPct val="90000"/>
              </a:lnSpc>
            </a:pPr>
            <a:r>
              <a:rPr lang="en-US" sz="3000" dirty="0" smtClean="0">
                <a:latin typeface="Arial" charset="0"/>
              </a:rPr>
              <a:t>Middle class people</a:t>
            </a:r>
          </a:p>
          <a:p>
            <a:pPr lvl="1">
              <a:lnSpc>
                <a:spcPct val="90000"/>
              </a:lnSpc>
            </a:pPr>
            <a:r>
              <a:rPr lang="en-US" sz="3000" dirty="0" smtClean="0">
                <a:latin typeface="Arial" charset="0"/>
              </a:rPr>
              <a:t>Wealthy people</a:t>
            </a:r>
            <a:endParaRPr lang="en-US" sz="3000" dirty="0">
              <a:latin typeface="Arial" charset="0"/>
            </a:endParaRPr>
          </a:p>
          <a:p>
            <a:pPr marL="0" indent="0">
              <a:buNone/>
            </a:pPr>
            <a:endParaRPr lang="en-US" dirty="0">
              <a:latin typeface="Arial" charset="0"/>
            </a:endParaRPr>
          </a:p>
        </p:txBody>
      </p:sp>
      <p:sp>
        <p:nvSpPr>
          <p:cNvPr id="4" name="Slide Number Placeholder 3"/>
          <p:cNvSpPr>
            <a:spLocks noGrp="1"/>
          </p:cNvSpPr>
          <p:nvPr>
            <p:ph type="sldNum" sz="quarter" idx="12"/>
          </p:nvPr>
        </p:nvSpPr>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B7773F38-4B72-E947-A90D-E3036A7BBB20}" type="slidenum">
              <a:rPr lang="en-US"/>
              <a:pPr/>
              <a:t>12</a:t>
            </a:fld>
            <a:endParaRPr lang="en-US"/>
          </a:p>
        </p:txBody>
      </p:sp>
    </p:spTree>
    <p:extLst>
      <p:ext uri="{BB962C8B-B14F-4D97-AF65-F5344CB8AC3E}">
        <p14:creationId xmlns:p14="http://schemas.microsoft.com/office/powerpoint/2010/main" xmlns="" val="4196583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Quiz</a:t>
            </a:r>
          </a:p>
        </p:txBody>
      </p:sp>
      <p:sp>
        <p:nvSpPr>
          <p:cNvPr id="8195" name="Content Placeholder 2"/>
          <p:cNvSpPr>
            <a:spLocks noGrp="1"/>
          </p:cNvSpPr>
          <p:nvPr>
            <p:ph idx="1"/>
          </p:nvPr>
        </p:nvSpPr>
        <p:spPr>
          <a:xfrm>
            <a:off x="457200" y="1600200"/>
            <a:ext cx="8229600" cy="4267200"/>
          </a:xfrm>
        </p:spPr>
        <p:txBody>
          <a:bodyPr/>
          <a:lstStyle/>
          <a:p>
            <a:pPr>
              <a:lnSpc>
                <a:spcPct val="90000"/>
              </a:lnSpc>
              <a:buFont typeface="Wingdings" charset="0"/>
              <a:buNone/>
            </a:pPr>
            <a:r>
              <a:rPr lang="en-US" sz="3000" dirty="0" smtClean="0">
                <a:latin typeface="Arial" charset="0"/>
              </a:rPr>
              <a:t>Who is more likely to be addicted to drugs or alcohol?</a:t>
            </a:r>
          </a:p>
          <a:p>
            <a:pPr>
              <a:lnSpc>
                <a:spcPct val="90000"/>
              </a:lnSpc>
              <a:buFont typeface="Wingdings" charset="0"/>
              <a:buNone/>
            </a:pPr>
            <a:endParaRPr lang="en-US" sz="3000" dirty="0">
              <a:latin typeface="Arial" charset="0"/>
            </a:endParaRPr>
          </a:p>
          <a:p>
            <a:pPr lvl="1">
              <a:lnSpc>
                <a:spcPct val="90000"/>
              </a:lnSpc>
            </a:pPr>
            <a:r>
              <a:rPr lang="en-US" sz="3000" dirty="0" smtClean="0">
                <a:latin typeface="Arial" charset="0"/>
              </a:rPr>
              <a:t>Poor people</a:t>
            </a:r>
          </a:p>
          <a:p>
            <a:pPr lvl="1">
              <a:lnSpc>
                <a:spcPct val="90000"/>
              </a:lnSpc>
            </a:pPr>
            <a:r>
              <a:rPr lang="en-US" sz="3000" dirty="0" smtClean="0">
                <a:latin typeface="Arial" charset="0"/>
              </a:rPr>
              <a:t>Middle class people</a:t>
            </a:r>
          </a:p>
          <a:p>
            <a:pPr lvl="1">
              <a:lnSpc>
                <a:spcPct val="90000"/>
              </a:lnSpc>
            </a:pPr>
            <a:r>
              <a:rPr lang="en-US" sz="4000" b="1" dirty="0" smtClean="0">
                <a:latin typeface="Arial" charset="0"/>
              </a:rPr>
              <a:t>Wealthy people</a:t>
            </a:r>
            <a:endParaRPr lang="en-US" sz="4000" b="1" dirty="0">
              <a:latin typeface="Arial" charset="0"/>
            </a:endParaRPr>
          </a:p>
          <a:p>
            <a:pPr marL="0" indent="0">
              <a:buNone/>
            </a:pPr>
            <a:endParaRPr lang="en-US" dirty="0">
              <a:latin typeface="Arial" charset="0"/>
            </a:endParaRPr>
          </a:p>
        </p:txBody>
      </p:sp>
      <p:sp>
        <p:nvSpPr>
          <p:cNvPr id="4" name="Slide Number Placeholder 3"/>
          <p:cNvSpPr>
            <a:spLocks noGrp="1"/>
          </p:cNvSpPr>
          <p:nvPr>
            <p:ph type="sldNum" sz="quarter" idx="12"/>
          </p:nvPr>
        </p:nvSpPr>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B7773F38-4B72-E947-A90D-E3036A7BBB20}" type="slidenum">
              <a:rPr lang="en-US"/>
              <a:pPr/>
              <a:t>13</a:t>
            </a:fld>
            <a:endParaRPr lang="en-US"/>
          </a:p>
        </p:txBody>
      </p:sp>
    </p:spTree>
    <p:extLst>
      <p:ext uri="{BB962C8B-B14F-4D97-AF65-F5344CB8AC3E}">
        <p14:creationId xmlns:p14="http://schemas.microsoft.com/office/powerpoint/2010/main" xmlns="" val="3875141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charset="0"/>
              </a:rPr>
              <a:t>Quiz</a:t>
            </a:r>
          </a:p>
        </p:txBody>
      </p:sp>
      <p:sp>
        <p:nvSpPr>
          <p:cNvPr id="8195" name="Content Placeholder 2"/>
          <p:cNvSpPr>
            <a:spLocks noGrp="1"/>
          </p:cNvSpPr>
          <p:nvPr>
            <p:ph idx="1"/>
          </p:nvPr>
        </p:nvSpPr>
        <p:spPr>
          <a:xfrm>
            <a:off x="457200" y="1600200"/>
            <a:ext cx="8229600" cy="4267200"/>
          </a:xfrm>
        </p:spPr>
        <p:txBody>
          <a:bodyPr/>
          <a:lstStyle/>
          <a:p>
            <a:pPr>
              <a:lnSpc>
                <a:spcPct val="90000"/>
              </a:lnSpc>
              <a:buFont typeface="Wingdings" charset="0"/>
              <a:buNone/>
            </a:pPr>
            <a:r>
              <a:rPr lang="en-US" sz="3000" dirty="0" smtClean="0">
                <a:latin typeface="Arial" charset="0"/>
              </a:rPr>
              <a:t>What proportion of homeless men in the United States are military veterans?</a:t>
            </a:r>
          </a:p>
          <a:p>
            <a:pPr>
              <a:lnSpc>
                <a:spcPct val="90000"/>
              </a:lnSpc>
              <a:buFont typeface="Wingdings" charset="0"/>
              <a:buNone/>
            </a:pPr>
            <a:endParaRPr lang="en-US" sz="3000" dirty="0">
              <a:latin typeface="Arial" charset="0"/>
            </a:endParaRPr>
          </a:p>
          <a:p>
            <a:pPr lvl="1">
              <a:lnSpc>
                <a:spcPct val="90000"/>
              </a:lnSpc>
            </a:pPr>
            <a:r>
              <a:rPr lang="en-US" sz="3000" dirty="0" smtClean="0">
                <a:latin typeface="Arial" charset="0"/>
              </a:rPr>
              <a:t>1 in 20</a:t>
            </a:r>
            <a:endParaRPr lang="en-US" sz="3000" dirty="0">
              <a:latin typeface="Arial" charset="0"/>
            </a:endParaRPr>
          </a:p>
          <a:p>
            <a:pPr lvl="1">
              <a:lnSpc>
                <a:spcPct val="90000"/>
              </a:lnSpc>
            </a:pPr>
            <a:r>
              <a:rPr lang="en-US" sz="3000" dirty="0" smtClean="0">
                <a:latin typeface="Arial" charset="0"/>
              </a:rPr>
              <a:t>1 in 12</a:t>
            </a:r>
          </a:p>
          <a:p>
            <a:pPr lvl="1">
              <a:lnSpc>
                <a:spcPct val="90000"/>
              </a:lnSpc>
            </a:pPr>
            <a:r>
              <a:rPr lang="en-US" sz="3000" dirty="0" smtClean="0">
                <a:latin typeface="Arial" charset="0"/>
              </a:rPr>
              <a:t>1 in 4</a:t>
            </a:r>
            <a:endParaRPr lang="en-US" sz="3000" dirty="0">
              <a:latin typeface="Arial" charset="0"/>
            </a:endParaRPr>
          </a:p>
          <a:p>
            <a:pPr marL="0" indent="0">
              <a:buNone/>
            </a:pPr>
            <a:endParaRPr lang="en-US" dirty="0">
              <a:latin typeface="Arial" charset="0"/>
            </a:endParaRPr>
          </a:p>
        </p:txBody>
      </p:sp>
      <p:sp>
        <p:nvSpPr>
          <p:cNvPr id="4" name="Slide Number Placeholder 3"/>
          <p:cNvSpPr>
            <a:spLocks noGrp="1"/>
          </p:cNvSpPr>
          <p:nvPr>
            <p:ph type="sldNum" sz="quarter" idx="12"/>
          </p:nvPr>
        </p:nvSpPr>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B7773F38-4B72-E947-A90D-E3036A7BBB20}" type="slidenum">
              <a:rPr lang="en-US"/>
              <a:pPr/>
              <a:t>14</a:t>
            </a:fld>
            <a:endParaRPr lang="en-US"/>
          </a:p>
        </p:txBody>
      </p:sp>
    </p:spTree>
    <p:extLst>
      <p:ext uri="{BB962C8B-B14F-4D97-AF65-F5344CB8AC3E}">
        <p14:creationId xmlns:p14="http://schemas.microsoft.com/office/powerpoint/2010/main" xmlns="" val="191823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charset="0"/>
              </a:rPr>
              <a:t>Quiz</a:t>
            </a:r>
          </a:p>
        </p:txBody>
      </p:sp>
      <p:sp>
        <p:nvSpPr>
          <p:cNvPr id="9219" name="Content Placeholder 2"/>
          <p:cNvSpPr>
            <a:spLocks noGrp="1"/>
          </p:cNvSpPr>
          <p:nvPr>
            <p:ph idx="1"/>
          </p:nvPr>
        </p:nvSpPr>
        <p:spPr>
          <a:xfrm>
            <a:off x="457200" y="1600200"/>
            <a:ext cx="8229600" cy="4267200"/>
          </a:xfrm>
        </p:spPr>
        <p:txBody>
          <a:bodyPr/>
          <a:lstStyle/>
          <a:p>
            <a:pPr>
              <a:lnSpc>
                <a:spcPct val="90000"/>
              </a:lnSpc>
              <a:buFont typeface="Wingdings" charset="0"/>
              <a:buNone/>
            </a:pPr>
            <a:r>
              <a:rPr lang="en-US" sz="3000" dirty="0" smtClean="0">
                <a:latin typeface="Arial" charset="0"/>
              </a:rPr>
              <a:t>What proportion of homeless men in the United States are military veterans?</a:t>
            </a:r>
          </a:p>
          <a:p>
            <a:pPr>
              <a:lnSpc>
                <a:spcPct val="90000"/>
              </a:lnSpc>
              <a:buFont typeface="Wingdings" charset="0"/>
              <a:buNone/>
            </a:pPr>
            <a:endParaRPr lang="en-US" sz="3000" dirty="0" smtClean="0">
              <a:latin typeface="Arial" charset="0"/>
            </a:endParaRPr>
          </a:p>
          <a:p>
            <a:pPr lvl="1">
              <a:lnSpc>
                <a:spcPct val="90000"/>
              </a:lnSpc>
            </a:pPr>
            <a:r>
              <a:rPr lang="en-US" sz="3000" dirty="0" smtClean="0">
                <a:latin typeface="Arial" charset="0"/>
              </a:rPr>
              <a:t>1 in 20</a:t>
            </a:r>
          </a:p>
          <a:p>
            <a:pPr lvl="1">
              <a:lnSpc>
                <a:spcPct val="90000"/>
              </a:lnSpc>
            </a:pPr>
            <a:r>
              <a:rPr lang="en-US" sz="3000" dirty="0" smtClean="0">
                <a:latin typeface="Arial" charset="0"/>
              </a:rPr>
              <a:t>1 in 12</a:t>
            </a:r>
          </a:p>
          <a:p>
            <a:pPr lvl="1">
              <a:lnSpc>
                <a:spcPct val="90000"/>
              </a:lnSpc>
            </a:pPr>
            <a:r>
              <a:rPr lang="en-US" sz="4000" b="1" dirty="0" smtClean="0">
                <a:latin typeface="Arial" charset="0"/>
              </a:rPr>
              <a:t>1 in 4</a:t>
            </a:r>
            <a:endParaRPr lang="en-US" sz="4000" b="1" dirty="0">
              <a:latin typeface="Arial" charset="0"/>
            </a:endParaRPr>
          </a:p>
        </p:txBody>
      </p:sp>
      <p:sp>
        <p:nvSpPr>
          <p:cNvPr id="4" name="Slide Number Placeholder 3"/>
          <p:cNvSpPr>
            <a:spLocks noGrp="1"/>
          </p:cNvSpPr>
          <p:nvPr>
            <p:ph type="sldNum" sz="quarter" idx="12"/>
          </p:nvPr>
        </p:nvSpPr>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D143B503-7D00-C14C-9145-FD803E0FDE68}" type="slidenum">
              <a:rPr lang="en-US"/>
              <a:pPr/>
              <a:t>15</a:t>
            </a:fld>
            <a:endParaRPr lang="en-US"/>
          </a:p>
        </p:txBody>
      </p:sp>
    </p:spTree>
    <p:extLst>
      <p:ext uri="{BB962C8B-B14F-4D97-AF65-F5344CB8AC3E}">
        <p14:creationId xmlns:p14="http://schemas.microsoft.com/office/powerpoint/2010/main" xmlns="" val="181080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charset="0"/>
              </a:rPr>
              <a:t>Quiz</a:t>
            </a:r>
          </a:p>
        </p:txBody>
      </p:sp>
      <p:sp>
        <p:nvSpPr>
          <p:cNvPr id="3" name="Content Placeholder 2"/>
          <p:cNvSpPr>
            <a:spLocks noGrp="1"/>
          </p:cNvSpPr>
          <p:nvPr>
            <p:ph idx="1"/>
          </p:nvPr>
        </p:nvSpPr>
        <p:spPr>
          <a:xfrm>
            <a:off x="457200" y="1600200"/>
            <a:ext cx="8229600" cy="4267200"/>
          </a:xfrm>
        </p:spPr>
        <p:txBody>
          <a:bodyPr/>
          <a:lstStyle/>
          <a:p>
            <a:pPr>
              <a:buFontTx/>
              <a:buNone/>
              <a:defRPr/>
            </a:pPr>
            <a:r>
              <a:rPr lang="en-US" dirty="0" smtClean="0">
                <a:ea typeface="+mn-ea"/>
              </a:rPr>
              <a:t>The three richest people in the world have as much wealth as:</a:t>
            </a:r>
          </a:p>
          <a:p>
            <a:pPr>
              <a:buFontTx/>
              <a:buNone/>
              <a:defRPr/>
            </a:pPr>
            <a:endParaRPr lang="en-US" dirty="0" smtClean="0">
              <a:ea typeface="+mn-ea"/>
            </a:endParaRPr>
          </a:p>
          <a:p>
            <a:pPr lvl="1">
              <a:defRPr/>
            </a:pPr>
            <a:r>
              <a:rPr lang="en-US" dirty="0" smtClean="0">
                <a:ea typeface="+mn-ea"/>
                <a:cs typeface="+mn-cs"/>
              </a:rPr>
              <a:t>the 8 poorest countries</a:t>
            </a:r>
          </a:p>
          <a:p>
            <a:pPr lvl="1">
              <a:defRPr/>
            </a:pPr>
            <a:r>
              <a:rPr lang="en-US" dirty="0" smtClean="0">
                <a:ea typeface="+mn-ea"/>
                <a:cs typeface="+mn-cs"/>
              </a:rPr>
              <a:t>the 48 poorest countries</a:t>
            </a:r>
          </a:p>
          <a:p>
            <a:pPr lvl="1">
              <a:defRPr/>
            </a:pPr>
            <a:r>
              <a:rPr lang="en-US" dirty="0" smtClean="0">
                <a:ea typeface="+mn-ea"/>
                <a:cs typeface="+mn-cs"/>
              </a:rPr>
              <a:t>the 308 poorest countries</a:t>
            </a:r>
          </a:p>
          <a:p>
            <a:pPr lvl="1">
              <a:defRPr/>
            </a:pPr>
            <a:endParaRPr lang="en-US" dirty="0" smtClean="0">
              <a:ea typeface="+mn-ea"/>
              <a:cs typeface="+mn-cs"/>
            </a:endParaRPr>
          </a:p>
        </p:txBody>
      </p:sp>
      <p:sp>
        <p:nvSpPr>
          <p:cNvPr id="4" name="Slide Number Placeholder 3"/>
          <p:cNvSpPr>
            <a:spLocks noGrp="1"/>
          </p:cNvSpPr>
          <p:nvPr>
            <p:ph type="sldNum" sz="quarter" idx="12"/>
          </p:nvPr>
        </p:nvSpPr>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B2C1CD2E-FF11-6147-9BBD-0179E49FBEFF}" type="slidenum">
              <a:rPr lang="en-US"/>
              <a:pPr/>
              <a:t>16</a:t>
            </a:fld>
            <a:endParaRPr lang="en-US"/>
          </a:p>
        </p:txBody>
      </p:sp>
    </p:spTree>
    <p:extLst>
      <p:ext uri="{BB962C8B-B14F-4D97-AF65-F5344CB8AC3E}">
        <p14:creationId xmlns:p14="http://schemas.microsoft.com/office/powerpoint/2010/main" xmlns="" val="741028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charset="0"/>
              </a:rPr>
              <a:t>Quiz</a:t>
            </a:r>
          </a:p>
        </p:txBody>
      </p:sp>
      <p:sp>
        <p:nvSpPr>
          <p:cNvPr id="3" name="Content Placeholder 2"/>
          <p:cNvSpPr>
            <a:spLocks noGrp="1"/>
          </p:cNvSpPr>
          <p:nvPr>
            <p:ph idx="1"/>
          </p:nvPr>
        </p:nvSpPr>
        <p:spPr>
          <a:xfrm>
            <a:off x="457200" y="1600200"/>
            <a:ext cx="8229600" cy="4267200"/>
          </a:xfrm>
        </p:spPr>
        <p:txBody>
          <a:bodyPr/>
          <a:lstStyle/>
          <a:p>
            <a:pPr>
              <a:buFontTx/>
              <a:buNone/>
              <a:defRPr/>
            </a:pPr>
            <a:r>
              <a:rPr lang="en-US" dirty="0"/>
              <a:t>The three richest people in the world have as much wealth as</a:t>
            </a:r>
            <a:r>
              <a:rPr lang="en-US" dirty="0" smtClean="0">
                <a:ea typeface="+mn-ea"/>
              </a:rPr>
              <a:t>:</a:t>
            </a:r>
          </a:p>
          <a:p>
            <a:pPr>
              <a:buFontTx/>
              <a:buNone/>
              <a:defRPr/>
            </a:pPr>
            <a:endParaRPr lang="en-US" dirty="0" smtClean="0">
              <a:ea typeface="+mn-ea"/>
            </a:endParaRPr>
          </a:p>
          <a:p>
            <a:pPr lvl="1">
              <a:defRPr/>
            </a:pPr>
            <a:r>
              <a:rPr lang="en-US" dirty="0" smtClean="0">
                <a:ea typeface="+mn-ea"/>
                <a:cs typeface="+mn-cs"/>
              </a:rPr>
              <a:t>the 8 poorest countries</a:t>
            </a:r>
          </a:p>
          <a:p>
            <a:pPr lvl="1">
              <a:defRPr/>
            </a:pPr>
            <a:r>
              <a:rPr lang="en-US" sz="3600" b="1" dirty="0" smtClean="0">
                <a:ea typeface="+mn-ea"/>
                <a:cs typeface="+mn-cs"/>
              </a:rPr>
              <a:t>the 48 poorest countries</a:t>
            </a:r>
          </a:p>
          <a:p>
            <a:pPr lvl="1">
              <a:defRPr/>
            </a:pPr>
            <a:r>
              <a:rPr lang="en-US" dirty="0" smtClean="0">
                <a:ea typeface="+mn-ea"/>
                <a:cs typeface="+mn-cs"/>
              </a:rPr>
              <a:t>the 308 poorest countries</a:t>
            </a:r>
          </a:p>
          <a:p>
            <a:pPr marL="402336" lvl="1" indent="0" algn="ctr">
              <a:buNone/>
              <a:defRPr/>
            </a:pPr>
            <a:endParaRPr lang="en-US" dirty="0" smtClean="0"/>
          </a:p>
          <a:p>
            <a:pPr marL="402336" lvl="1" indent="0" algn="ctr">
              <a:buNone/>
              <a:defRPr/>
            </a:pPr>
            <a:r>
              <a:rPr lang="en-US" dirty="0" smtClean="0"/>
              <a:t>* </a:t>
            </a:r>
            <a:r>
              <a:rPr lang="en-US" dirty="0"/>
              <a:t>* *</a:t>
            </a:r>
          </a:p>
          <a:p>
            <a:pPr marL="402336" lvl="1" indent="0" algn="ctr">
              <a:buNone/>
              <a:defRPr/>
            </a:pPr>
            <a:endParaRPr lang="en-US" dirty="0" smtClean="0">
              <a:ea typeface="+mn-ea"/>
              <a:cs typeface="+mn-cs"/>
            </a:endParaRPr>
          </a:p>
          <a:p>
            <a:pPr lvl="1">
              <a:defRPr/>
            </a:pPr>
            <a:endParaRPr lang="en-US" dirty="0" smtClean="0">
              <a:ea typeface="+mn-ea"/>
              <a:cs typeface="+mn-cs"/>
            </a:endParaRPr>
          </a:p>
        </p:txBody>
      </p:sp>
      <p:sp>
        <p:nvSpPr>
          <p:cNvPr id="4" name="Slide Number Placeholder 3"/>
          <p:cNvSpPr>
            <a:spLocks noGrp="1"/>
          </p:cNvSpPr>
          <p:nvPr>
            <p:ph type="sldNum" sz="quarter" idx="12"/>
          </p:nvPr>
        </p:nvSpPr>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1A9F7714-9AAD-364F-864F-6D2DCC61179D}" type="slidenum">
              <a:rPr lang="en-US"/>
              <a:pPr/>
              <a:t>17</a:t>
            </a:fld>
            <a:endParaRPr lang="en-US"/>
          </a:p>
        </p:txBody>
      </p:sp>
    </p:spTree>
    <p:extLst>
      <p:ext uri="{BB962C8B-B14F-4D97-AF65-F5344CB8AC3E}">
        <p14:creationId xmlns:p14="http://schemas.microsoft.com/office/powerpoint/2010/main" xmlns="" val="42759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a:bodyPr>
          <a:lstStyle/>
          <a:p>
            <a:pPr marL="965200" indent="-965200"/>
            <a:r>
              <a:rPr lang="en-US" sz="4000" dirty="0" smtClean="0"/>
              <a:t>Starting </a:t>
            </a:r>
            <a:r>
              <a:rPr lang="en-US" sz="4000" dirty="0"/>
              <a:t>Assumptions</a:t>
            </a:r>
          </a:p>
        </p:txBody>
      </p:sp>
      <p:sp>
        <p:nvSpPr>
          <p:cNvPr id="99331" name="Rectangle 3"/>
          <p:cNvSpPr>
            <a:spLocks noGrp="1" noChangeArrowheads="1"/>
          </p:cNvSpPr>
          <p:nvPr>
            <p:ph idx="1"/>
          </p:nvPr>
        </p:nvSpPr>
        <p:spPr/>
        <p:txBody>
          <a:bodyPr>
            <a:normAutofit/>
          </a:bodyPr>
          <a:lstStyle/>
          <a:p>
            <a:pPr marL="609600" indent="-609600">
              <a:buFontTx/>
              <a:buAutoNum type="arabicPeriod"/>
            </a:pPr>
            <a:r>
              <a:rPr lang="en-AU" sz="2800" dirty="0" smtClean="0"/>
              <a:t>Poor </a:t>
            </a:r>
            <a:r>
              <a:rPr lang="en-AU" sz="2800" dirty="0"/>
              <a:t>people bear the brunt of almost every imaginable social ill in the U.S.</a:t>
            </a:r>
          </a:p>
          <a:p>
            <a:pPr marL="609600" indent="-609600">
              <a:buFontTx/>
              <a:buAutoNum type="arabicPeriod"/>
            </a:pPr>
            <a:endParaRPr lang="en-AU" sz="2800" dirty="0" smtClean="0"/>
          </a:p>
          <a:p>
            <a:pPr marL="609600" indent="-609600">
              <a:buFontTx/>
              <a:buAutoNum type="arabicPeriod"/>
            </a:pPr>
            <a:r>
              <a:rPr lang="en-AU" sz="2800" dirty="0" smtClean="0"/>
              <a:t>All </a:t>
            </a:r>
            <a:r>
              <a:rPr lang="en-AU" sz="2800" dirty="0"/>
              <a:t>people, regardless of </a:t>
            </a:r>
            <a:r>
              <a:rPr lang="en-AU" sz="2800" dirty="0" smtClean="0"/>
              <a:t>class </a:t>
            </a:r>
            <a:r>
              <a:rPr lang="en-AU" sz="2800" dirty="0"/>
              <a:t>status, deserve access to basic human </a:t>
            </a:r>
            <a:r>
              <a:rPr lang="en-AU" sz="2800" dirty="0" smtClean="0"/>
              <a:t>rights</a:t>
            </a:r>
            <a:endParaRPr lang="en-AU" sz="2800" dirty="0"/>
          </a:p>
          <a:p>
            <a:pPr marL="609600" indent="-609600">
              <a:buFontTx/>
              <a:buAutoNum type="arabicPeriod"/>
            </a:pPr>
            <a:endParaRPr lang="en-AU" sz="2800" dirty="0" smtClean="0"/>
          </a:p>
          <a:p>
            <a:pPr marL="609600" indent="-609600">
              <a:buFontTx/>
              <a:buAutoNum type="arabicPeriod"/>
            </a:pPr>
            <a:r>
              <a:rPr lang="en-AU" sz="2800" dirty="0" smtClean="0"/>
              <a:t>Inequities </a:t>
            </a:r>
            <a:r>
              <a:rPr lang="en-AU" sz="2800" dirty="0"/>
              <a:t>in </a:t>
            </a:r>
            <a:r>
              <a:rPr lang="en-AU" sz="2800" dirty="0" smtClean="0"/>
              <a:t>our society </a:t>
            </a:r>
            <a:r>
              <a:rPr lang="en-AU" sz="2800" dirty="0"/>
              <a:t>mean </a:t>
            </a:r>
            <a:r>
              <a:rPr lang="en-AU" sz="2800" dirty="0" smtClean="0"/>
              <a:t>all </a:t>
            </a:r>
            <a:r>
              <a:rPr lang="en-AU" sz="2800" dirty="0"/>
              <a:t>people don’t have this </a:t>
            </a:r>
            <a:r>
              <a:rPr lang="en-AU" sz="2800" dirty="0" smtClean="0"/>
              <a:t>access</a:t>
            </a:r>
          </a:p>
        </p:txBody>
      </p:sp>
      <p:sp>
        <p:nvSpPr>
          <p:cNvPr id="4" name="Slide Number Placeholder 5"/>
          <p:cNvSpPr>
            <a:spLocks noGrp="1"/>
          </p:cNvSpPr>
          <p:nvPr>
            <p:ph type="sldNum" sz="quarter" idx="12"/>
          </p:nvPr>
        </p:nvSpPr>
        <p:spPr/>
        <p:txBody>
          <a:bodyPr/>
          <a:lstStyle/>
          <a:p>
            <a:fld id="{9A01D6D4-D8E2-42A5-80B8-B2E4A5E52E69}" type="slidenum">
              <a:rPr lang="en-US"/>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a:bodyPr>
          <a:lstStyle/>
          <a:p>
            <a:pPr marL="965200" indent="-965200"/>
            <a:r>
              <a:rPr lang="en-US" sz="4000" dirty="0" smtClean="0"/>
              <a:t>Starting Assumptions (cont’d)</a:t>
            </a:r>
            <a:endParaRPr lang="en-US" sz="4000" dirty="0"/>
          </a:p>
        </p:txBody>
      </p:sp>
      <p:sp>
        <p:nvSpPr>
          <p:cNvPr id="99331" name="Rectangle 3"/>
          <p:cNvSpPr>
            <a:spLocks noGrp="1" noChangeArrowheads="1"/>
          </p:cNvSpPr>
          <p:nvPr>
            <p:ph idx="1"/>
          </p:nvPr>
        </p:nvSpPr>
        <p:spPr/>
        <p:txBody>
          <a:bodyPr>
            <a:normAutofit/>
          </a:bodyPr>
          <a:lstStyle/>
          <a:p>
            <a:pPr marL="609600" indent="-609600">
              <a:buFont typeface="+mj-lt"/>
              <a:buAutoNum type="arabicPeriod" startAt="4"/>
            </a:pPr>
            <a:r>
              <a:rPr lang="en-AU" sz="2800" dirty="0"/>
              <a:t>It is not every </a:t>
            </a:r>
            <a:r>
              <a:rPr lang="en-AU" sz="2800" dirty="0" smtClean="0"/>
              <a:t>individual’s responsibility </a:t>
            </a:r>
            <a:r>
              <a:rPr lang="en-AU" sz="2800" dirty="0"/>
              <a:t>to eradicate global </a:t>
            </a:r>
            <a:r>
              <a:rPr lang="en-AU" sz="2800" dirty="0" smtClean="0"/>
              <a:t>poverty</a:t>
            </a:r>
          </a:p>
          <a:p>
            <a:pPr marL="609600" indent="-609600">
              <a:buFont typeface="+mj-lt"/>
              <a:buAutoNum type="arabicPeriod" startAt="4"/>
            </a:pPr>
            <a:endParaRPr lang="en-AU" sz="2800" dirty="0"/>
          </a:p>
          <a:p>
            <a:pPr marL="609600" indent="-609600">
              <a:buFontTx/>
              <a:buAutoNum type="arabicPeriod" startAt="4"/>
            </a:pPr>
            <a:r>
              <a:rPr lang="en-AU" sz="2800" dirty="0" smtClean="0"/>
              <a:t>However</a:t>
            </a:r>
            <a:r>
              <a:rPr lang="en-AU" sz="2800" dirty="0"/>
              <a:t>, if we don’t </a:t>
            </a:r>
            <a:r>
              <a:rPr lang="en-AU" sz="2800" dirty="0" smtClean="0"/>
              <a:t>poverty</a:t>
            </a:r>
            <a:r>
              <a:rPr lang="en-AU" sz="2800" dirty="0"/>
              <a:t>, we </a:t>
            </a:r>
            <a:r>
              <a:rPr lang="en-AU" sz="2800" dirty="0" smtClean="0"/>
              <a:t>cannot understand families and students in poverty</a:t>
            </a:r>
            <a:endParaRPr lang="en-AU" sz="2800" dirty="0"/>
          </a:p>
        </p:txBody>
      </p:sp>
      <p:sp>
        <p:nvSpPr>
          <p:cNvPr id="4" name="Slide Number Placeholder 5"/>
          <p:cNvSpPr>
            <a:spLocks noGrp="1"/>
          </p:cNvSpPr>
          <p:nvPr>
            <p:ph type="sldNum" sz="quarter" idx="12"/>
          </p:nvPr>
        </p:nvSpPr>
        <p:spPr/>
        <p:txBody>
          <a:bodyPr/>
          <a:lstStyle/>
          <a:p>
            <a:fld id="{9A01D6D4-D8E2-42A5-80B8-B2E4A5E52E69}" type="slidenum">
              <a:rPr lang="en-US"/>
              <a:pPr/>
              <a:t>19</a:t>
            </a:fld>
            <a:endParaRPr lang="en-US"/>
          </a:p>
        </p:txBody>
      </p:sp>
    </p:spTree>
    <p:extLst>
      <p:ext uri="{BB962C8B-B14F-4D97-AF65-F5344CB8AC3E}">
        <p14:creationId xmlns:p14="http://schemas.microsoft.com/office/powerpoint/2010/main" xmlns="" val="241610286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dirty="0"/>
              <a:t> </a:t>
            </a:r>
            <a:r>
              <a:rPr lang="en-US" dirty="0" smtClean="0"/>
              <a:t>An Initial Reflection</a:t>
            </a:r>
            <a:endParaRPr lang="en-US" dirty="0"/>
          </a:p>
        </p:txBody>
      </p:sp>
      <p:sp>
        <p:nvSpPr>
          <p:cNvPr id="82947" name="Rectangle 3"/>
          <p:cNvSpPr>
            <a:spLocks noGrp="1" noChangeArrowheads="1"/>
          </p:cNvSpPr>
          <p:nvPr>
            <p:ph idx="1"/>
          </p:nvPr>
        </p:nvSpPr>
        <p:spPr/>
        <p:txBody>
          <a:bodyPr/>
          <a:lstStyle/>
          <a:p>
            <a:pPr marL="609600" indent="-609600">
              <a:buFont typeface="Wingdings" pitchFamily="2" charset="2"/>
              <a:buNone/>
            </a:pPr>
            <a:endParaRPr lang="en-US" dirty="0"/>
          </a:p>
          <a:p>
            <a:pPr marL="609600" indent="-609600">
              <a:buFont typeface="Wingdings" pitchFamily="2" charset="2"/>
              <a:buNone/>
            </a:pPr>
            <a:endParaRPr lang="en-US" dirty="0"/>
          </a:p>
          <a:p>
            <a:pPr marL="609600" indent="-609600">
              <a:buFont typeface="Wingdings" pitchFamily="2" charset="2"/>
              <a:buNone/>
            </a:pPr>
            <a:r>
              <a:rPr lang="en-US" dirty="0" smtClean="0"/>
              <a:t>Why are poor people poor?</a:t>
            </a:r>
          </a:p>
          <a:p>
            <a:pPr marL="609600" indent="-609600">
              <a:buFont typeface="Wingdings" pitchFamily="2" charset="2"/>
              <a:buNone/>
            </a:pPr>
            <a:endParaRPr lang="en-US" dirty="0"/>
          </a:p>
          <a:p>
            <a:pPr marL="609600" indent="-609600">
              <a:buFont typeface="Wingdings" pitchFamily="2" charset="2"/>
              <a:buNone/>
            </a:pPr>
            <a:r>
              <a:rPr lang="en-US" dirty="0" smtClean="0"/>
              <a:t>Why are wealthy people wealthy?</a:t>
            </a:r>
            <a:endParaRPr lang="en-US" dirty="0"/>
          </a:p>
        </p:txBody>
      </p:sp>
      <p:sp>
        <p:nvSpPr>
          <p:cNvPr id="4" name="Slide Number Placeholder 5"/>
          <p:cNvSpPr>
            <a:spLocks noGrp="1"/>
          </p:cNvSpPr>
          <p:nvPr>
            <p:ph type="sldNum" sz="quarter" idx="12"/>
          </p:nvPr>
        </p:nvSpPr>
        <p:spPr/>
        <p:txBody>
          <a:bodyPr/>
          <a:lstStyle/>
          <a:p>
            <a:fld id="{EAB8B79D-6C8A-4BDC-86DF-221872E90094}" type="slidenum">
              <a:rPr lang="en-US"/>
              <a:pPr/>
              <a:t>2</a:t>
            </a:fld>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8D39888D-14D3-4894-8F0D-2A9783099A72}" type="slidenum">
              <a:rPr lang="en-US"/>
              <a:pPr/>
              <a:t>20</a:t>
            </a:fld>
            <a:endParaRPr lang="en-US"/>
          </a:p>
        </p:txBody>
      </p:sp>
      <p:sp>
        <p:nvSpPr>
          <p:cNvPr id="270338" name="AutoShape 2"/>
          <p:cNvSpPr>
            <a:spLocks noGrp="1" noChangeArrowheads="1"/>
          </p:cNvSpPr>
          <p:nvPr>
            <p:ph type="title" idx="4294967295"/>
          </p:nvPr>
        </p:nvSpPr>
        <p:spPr>
          <a:xfrm>
            <a:off x="1350963" y="214313"/>
            <a:ext cx="7793037" cy="1462087"/>
          </a:xfrm>
        </p:spPr>
        <p:txBody>
          <a:bodyPr anchor="ctr"/>
          <a:lstStyle/>
          <a:p>
            <a:pPr marL="965200" indent="-965200"/>
            <a:r>
              <a:rPr lang="en-AU" sz="3600" dirty="0" smtClean="0"/>
              <a:t>Gross Inequities</a:t>
            </a:r>
            <a:endParaRPr lang="en-AU" sz="3600" dirty="0"/>
          </a:p>
        </p:txBody>
      </p:sp>
      <p:sp>
        <p:nvSpPr>
          <p:cNvPr id="270339" name="Rectangle 3"/>
          <p:cNvSpPr>
            <a:spLocks noGrp="1" noChangeArrowheads="1"/>
          </p:cNvSpPr>
          <p:nvPr>
            <p:ph idx="4294967295"/>
          </p:nvPr>
        </p:nvSpPr>
        <p:spPr>
          <a:xfrm>
            <a:off x="1359615" y="1752600"/>
            <a:ext cx="7772400" cy="4114800"/>
          </a:xfrm>
        </p:spPr>
        <p:txBody>
          <a:bodyPr>
            <a:normAutofit lnSpcReduction="10000"/>
          </a:bodyPr>
          <a:lstStyle/>
          <a:p>
            <a:pPr marL="469900" indent="-469900">
              <a:lnSpc>
                <a:spcPct val="90000"/>
              </a:lnSpc>
              <a:buFont typeface="Wingdings" pitchFamily="2" charset="2"/>
              <a:buNone/>
            </a:pPr>
            <a:r>
              <a:rPr lang="en-US" sz="2800" b="1" dirty="0"/>
              <a:t>Compared with low-poverty U.S. schools, high-poverty U.S. schools have: </a:t>
            </a:r>
          </a:p>
          <a:p>
            <a:pPr marL="469900" indent="-469900">
              <a:lnSpc>
                <a:spcPct val="90000"/>
              </a:lnSpc>
            </a:pPr>
            <a:r>
              <a:rPr lang="en-US" sz="2800" dirty="0"/>
              <a:t>More teachers teaching in areas outside their certification subjects;</a:t>
            </a:r>
          </a:p>
          <a:p>
            <a:pPr marL="469900" indent="-469900">
              <a:lnSpc>
                <a:spcPct val="90000"/>
              </a:lnSpc>
            </a:pPr>
            <a:r>
              <a:rPr lang="en-US" sz="2800" dirty="0"/>
              <a:t>More serious teacher turnover problems;</a:t>
            </a:r>
          </a:p>
          <a:p>
            <a:pPr marL="469900" indent="-469900">
              <a:lnSpc>
                <a:spcPct val="90000"/>
              </a:lnSpc>
            </a:pPr>
            <a:r>
              <a:rPr lang="en-US" sz="2800" dirty="0"/>
              <a:t>More teacher vacancies;</a:t>
            </a:r>
          </a:p>
          <a:p>
            <a:pPr marL="469900" indent="-469900">
              <a:lnSpc>
                <a:spcPct val="90000"/>
              </a:lnSpc>
            </a:pPr>
            <a:r>
              <a:rPr lang="en-US" sz="2800" dirty="0"/>
              <a:t>Larger numbers of substitute teachers;</a:t>
            </a:r>
          </a:p>
          <a:p>
            <a:pPr marL="469900" indent="-469900">
              <a:lnSpc>
                <a:spcPct val="90000"/>
              </a:lnSpc>
            </a:pPr>
            <a:r>
              <a:rPr lang="en-US" sz="2800" dirty="0"/>
              <a:t>More limited access to computers and the Internet;</a:t>
            </a:r>
          </a:p>
          <a:p>
            <a:pPr marL="469900" indent="-469900">
              <a:lnSpc>
                <a:spcPct val="90000"/>
              </a:lnSpc>
            </a:pPr>
            <a:r>
              <a:rPr lang="en-US" sz="2800" dirty="0"/>
              <a:t>Inadequate facilities (such as science labs);</a:t>
            </a:r>
            <a:endParaRPr lang="en-AU" sz="2800" dirty="0"/>
          </a:p>
        </p:txBody>
      </p:sp>
      <p:sp>
        <p:nvSpPr>
          <p:cNvPr id="270340" name="Slide Number Placeholder 5"/>
          <p:cNvSpPr txBox="1">
            <a:spLocks noGrp="1"/>
          </p:cNvSpPr>
          <p:nvPr/>
        </p:nvSpPr>
        <p:spPr bwMode="auto">
          <a:xfrm>
            <a:off x="8174038" y="1588"/>
            <a:ext cx="76200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1" hangingPunct="1"/>
            <a:fld id="{5C109505-F38B-4A8E-99FE-351FAAC009DA}" type="slidenum">
              <a:rPr lang="en-US">
                <a:solidFill>
                  <a:srgbClr val="FFFFFF"/>
                </a:solidFill>
              </a:rPr>
              <a:pPr algn="r" eaLnBrk="1" hangingPunct="1"/>
              <a:t>20</a:t>
            </a:fld>
            <a:endParaRPr lang="en-US">
              <a:solidFill>
                <a:srgbClr val="FFFFFF"/>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2FE9A3F0-24B4-4D23-AE6E-FED792D6F463}" type="slidenum">
              <a:rPr lang="en-US"/>
              <a:pPr/>
              <a:t>21</a:t>
            </a:fld>
            <a:endParaRPr lang="en-US"/>
          </a:p>
        </p:txBody>
      </p:sp>
      <p:sp>
        <p:nvSpPr>
          <p:cNvPr id="272386" name="AutoShape 2"/>
          <p:cNvSpPr>
            <a:spLocks noGrp="1" noChangeArrowheads="1"/>
          </p:cNvSpPr>
          <p:nvPr>
            <p:ph type="title" idx="4294967295"/>
          </p:nvPr>
        </p:nvSpPr>
        <p:spPr>
          <a:xfrm>
            <a:off x="1350963" y="214313"/>
            <a:ext cx="7793037" cy="1462087"/>
          </a:xfrm>
        </p:spPr>
        <p:txBody>
          <a:bodyPr anchor="ctr"/>
          <a:lstStyle/>
          <a:p>
            <a:pPr marL="965200" indent="-965200"/>
            <a:r>
              <a:rPr lang="en-AU" sz="3600" dirty="0" smtClean="0"/>
              <a:t>Gross </a:t>
            </a:r>
            <a:r>
              <a:rPr lang="en-AU" sz="3600" dirty="0"/>
              <a:t>Inequities (cont’d)</a:t>
            </a:r>
          </a:p>
        </p:txBody>
      </p:sp>
      <p:sp>
        <p:nvSpPr>
          <p:cNvPr id="272387" name="Rectangle 3"/>
          <p:cNvSpPr>
            <a:spLocks noGrp="1" noChangeArrowheads="1"/>
          </p:cNvSpPr>
          <p:nvPr>
            <p:ph idx="4294967295"/>
          </p:nvPr>
        </p:nvSpPr>
        <p:spPr>
          <a:xfrm>
            <a:off x="1371600" y="2017713"/>
            <a:ext cx="7772400" cy="4114800"/>
          </a:xfrm>
        </p:spPr>
        <p:txBody>
          <a:bodyPr>
            <a:normAutofit lnSpcReduction="10000"/>
          </a:bodyPr>
          <a:lstStyle/>
          <a:p>
            <a:pPr marL="469900" indent="-469900"/>
            <a:r>
              <a:rPr lang="en-US" sz="2800"/>
              <a:t>More dirty or inoperative bathrooms;</a:t>
            </a:r>
          </a:p>
          <a:p>
            <a:pPr marL="469900" indent="-469900"/>
            <a:r>
              <a:rPr lang="en-US" sz="2800"/>
              <a:t>More evidence of vermin such as cockroaches and rats;</a:t>
            </a:r>
          </a:p>
          <a:p>
            <a:pPr marL="469900" indent="-469900"/>
            <a:r>
              <a:rPr lang="en-US" sz="2800"/>
              <a:t>Insufficient classroom materials</a:t>
            </a:r>
          </a:p>
          <a:p>
            <a:pPr marL="469900" indent="-469900"/>
            <a:r>
              <a:rPr lang="en-US" sz="2800"/>
              <a:t>Less rigorous curricula;</a:t>
            </a:r>
          </a:p>
          <a:p>
            <a:pPr marL="469900" indent="-469900"/>
            <a:r>
              <a:rPr lang="en-US" sz="2800"/>
              <a:t>Fewer experienced teachers;</a:t>
            </a:r>
          </a:p>
          <a:p>
            <a:pPr marL="469900" indent="-469900"/>
            <a:r>
              <a:rPr lang="en-US" sz="2800"/>
              <a:t>Lower teacher salaries;</a:t>
            </a:r>
          </a:p>
          <a:p>
            <a:pPr marL="469900" indent="-469900"/>
            <a:r>
              <a:rPr lang="en-US" sz="2800"/>
              <a:t>Larger class sizes; and</a:t>
            </a:r>
          </a:p>
          <a:p>
            <a:pPr marL="469900" indent="-469900"/>
            <a:r>
              <a:rPr lang="en-US" sz="2800"/>
              <a:t>Less funding.</a:t>
            </a:r>
            <a:endParaRPr lang="en-AU" sz="2800"/>
          </a:p>
        </p:txBody>
      </p:sp>
      <p:sp>
        <p:nvSpPr>
          <p:cNvPr id="272388" name="Slide Number Placeholder 5"/>
          <p:cNvSpPr txBox="1">
            <a:spLocks noGrp="1"/>
          </p:cNvSpPr>
          <p:nvPr/>
        </p:nvSpPr>
        <p:spPr bwMode="auto">
          <a:xfrm>
            <a:off x="8174038" y="1588"/>
            <a:ext cx="76200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1" hangingPunct="1"/>
            <a:fld id="{8B84419B-1AB6-47DE-BEB1-2E5D6A751192}" type="slidenum">
              <a:rPr lang="en-US">
                <a:solidFill>
                  <a:srgbClr val="FFFFFF"/>
                </a:solidFill>
              </a:rPr>
              <a:pPr algn="r" eaLnBrk="1" hangingPunct="1"/>
              <a:t>21</a:t>
            </a:fld>
            <a:endParaRPr lang="en-US">
              <a:solidFill>
                <a:srgbClr val="FFFFFF"/>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9B791AE0-55BC-4E8C-9B18-4203AC2EFF98}" type="slidenum">
              <a:rPr lang="en-US"/>
              <a:pPr/>
              <a:t>22</a:t>
            </a:fld>
            <a:endParaRPr lang="en-US"/>
          </a:p>
        </p:txBody>
      </p:sp>
      <p:sp>
        <p:nvSpPr>
          <p:cNvPr id="274434" name="AutoShape 2"/>
          <p:cNvSpPr>
            <a:spLocks noGrp="1" noChangeArrowheads="1"/>
          </p:cNvSpPr>
          <p:nvPr>
            <p:ph type="title" idx="4294967295"/>
          </p:nvPr>
        </p:nvSpPr>
        <p:spPr>
          <a:xfrm>
            <a:off x="1350963" y="214313"/>
            <a:ext cx="7793037" cy="1462087"/>
          </a:xfrm>
        </p:spPr>
        <p:txBody>
          <a:bodyPr anchor="ctr"/>
          <a:lstStyle/>
          <a:p>
            <a:pPr marL="965200" indent="-965200"/>
            <a:r>
              <a:rPr lang="en-AU" sz="3600" dirty="0" smtClean="0"/>
              <a:t>Gross </a:t>
            </a:r>
            <a:r>
              <a:rPr lang="en-AU" sz="3600" dirty="0"/>
              <a:t>Inequities </a:t>
            </a:r>
            <a:r>
              <a:rPr lang="en-AU" sz="3600" dirty="0" smtClean="0"/>
              <a:t>(Seriously, I’m not making this up…)</a:t>
            </a:r>
            <a:endParaRPr lang="en-AU" sz="3600" dirty="0"/>
          </a:p>
        </p:txBody>
      </p:sp>
      <p:sp>
        <p:nvSpPr>
          <p:cNvPr id="274435" name="Rectangle 3"/>
          <p:cNvSpPr>
            <a:spLocks noGrp="1" noChangeArrowheads="1"/>
          </p:cNvSpPr>
          <p:nvPr>
            <p:ph idx="4294967295"/>
          </p:nvPr>
        </p:nvSpPr>
        <p:spPr>
          <a:xfrm>
            <a:off x="1371600" y="2017713"/>
            <a:ext cx="7772400" cy="4114800"/>
          </a:xfrm>
        </p:spPr>
        <p:txBody>
          <a:bodyPr>
            <a:normAutofit fontScale="92500" lnSpcReduction="20000"/>
          </a:bodyPr>
          <a:lstStyle/>
          <a:p>
            <a:r>
              <a:rPr lang="en-US" sz="2400" dirty="0" err="1"/>
              <a:t>Loughrey</a:t>
            </a:r>
            <a:r>
              <a:rPr lang="en-US" sz="2400" dirty="0"/>
              <a:t>, D., and Woods, C. (2010). Sparking the imagination: Creative experts working collaboratively with children, teachers and parents to enhance educational opportunities. </a:t>
            </a:r>
            <a:r>
              <a:rPr lang="en-US" sz="2400" i="1" dirty="0"/>
              <a:t>Support for Learning, 25</a:t>
            </a:r>
            <a:r>
              <a:rPr lang="en-US" sz="2400" dirty="0"/>
              <a:t>(2), 81-90</a:t>
            </a:r>
            <a:r>
              <a:rPr lang="en-US" sz="2400" dirty="0" smtClean="0"/>
              <a:t>.</a:t>
            </a:r>
          </a:p>
          <a:p>
            <a:endParaRPr lang="en-US" sz="2400" dirty="0" smtClean="0"/>
          </a:p>
          <a:p>
            <a:r>
              <a:rPr lang="en-US" sz="2400" dirty="0" err="1" smtClean="0"/>
              <a:t>Palardy</a:t>
            </a:r>
            <a:r>
              <a:rPr lang="en-US" sz="2400" dirty="0"/>
              <a:t>, G. J. (2008). Differential school effects among low, middle, and high social class composition schools: A multiple group, multilevel latent growth curve analysis. </a:t>
            </a:r>
            <a:r>
              <a:rPr lang="en-US" sz="2400" i="1" dirty="0"/>
              <a:t>School Effectiveness and School Improvement, 19</a:t>
            </a:r>
            <a:r>
              <a:rPr lang="en-US" sz="2400" dirty="0"/>
              <a:t>(1), 21-49.</a:t>
            </a:r>
          </a:p>
          <a:p>
            <a:endParaRPr lang="en-US" sz="2400" dirty="0" smtClean="0"/>
          </a:p>
          <a:p>
            <a:r>
              <a:rPr lang="en-US" sz="2400" dirty="0" err="1" smtClean="0"/>
              <a:t>Sepe</a:t>
            </a:r>
            <a:r>
              <a:rPr lang="en-US" sz="2400" dirty="0"/>
              <a:t>, C., and </a:t>
            </a:r>
            <a:r>
              <a:rPr lang="en-US" sz="2400" dirty="0" err="1"/>
              <a:t>Roza</a:t>
            </a:r>
            <a:r>
              <a:rPr lang="en-US" sz="2400" dirty="0"/>
              <a:t>, M. (2010). </a:t>
            </a:r>
            <a:r>
              <a:rPr lang="en-US" sz="2400" i="1" dirty="0"/>
              <a:t>The disproportionate impact of seniority-based layoffs on poor, minority students</a:t>
            </a:r>
            <a:r>
              <a:rPr lang="en-US" sz="2400" dirty="0"/>
              <a:t>. Seattle, WA: Center for Reinventing Public Education.</a:t>
            </a:r>
          </a:p>
        </p:txBody>
      </p:sp>
      <p:sp>
        <p:nvSpPr>
          <p:cNvPr id="274436" name="Slide Number Placeholder 5"/>
          <p:cNvSpPr txBox="1">
            <a:spLocks noGrp="1"/>
          </p:cNvSpPr>
          <p:nvPr/>
        </p:nvSpPr>
        <p:spPr bwMode="auto">
          <a:xfrm>
            <a:off x="8174038" y="1588"/>
            <a:ext cx="76200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1" hangingPunct="1"/>
            <a:fld id="{C25AE732-AE0B-406C-996C-DC3F32A5FC7D}" type="slidenum">
              <a:rPr lang="en-US">
                <a:solidFill>
                  <a:srgbClr val="FFFFFF"/>
                </a:solidFill>
              </a:rPr>
              <a:pPr algn="r" eaLnBrk="1" hangingPunct="1"/>
              <a:t>22</a:t>
            </a:fld>
            <a:endParaRPr lang="en-US">
              <a:solidFill>
                <a:srgbClr val="FFFFFF"/>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9B791AE0-55BC-4E8C-9B18-4203AC2EFF98}" type="slidenum">
              <a:rPr lang="en-US"/>
              <a:pPr/>
              <a:t>23</a:t>
            </a:fld>
            <a:endParaRPr lang="en-US"/>
          </a:p>
        </p:txBody>
      </p:sp>
      <p:sp>
        <p:nvSpPr>
          <p:cNvPr id="274434" name="AutoShape 2"/>
          <p:cNvSpPr>
            <a:spLocks noGrp="1" noChangeArrowheads="1"/>
          </p:cNvSpPr>
          <p:nvPr>
            <p:ph type="title" idx="4294967295"/>
          </p:nvPr>
        </p:nvSpPr>
        <p:spPr>
          <a:xfrm>
            <a:off x="1350963" y="214313"/>
            <a:ext cx="7793037" cy="1462087"/>
          </a:xfrm>
        </p:spPr>
        <p:txBody>
          <a:bodyPr anchor="ctr"/>
          <a:lstStyle/>
          <a:p>
            <a:pPr marL="965200" indent="-965200"/>
            <a:r>
              <a:rPr lang="en-AU" sz="3600" dirty="0" smtClean="0"/>
              <a:t>Gross </a:t>
            </a:r>
            <a:r>
              <a:rPr lang="en-AU" sz="3600" dirty="0"/>
              <a:t>Inequities </a:t>
            </a:r>
            <a:r>
              <a:rPr lang="en-AU" sz="3600" dirty="0" smtClean="0"/>
              <a:t>(A Few Reflections)</a:t>
            </a:r>
            <a:endParaRPr lang="en-AU" sz="3600" dirty="0"/>
          </a:p>
        </p:txBody>
      </p:sp>
      <p:sp>
        <p:nvSpPr>
          <p:cNvPr id="274435" name="Rectangle 3"/>
          <p:cNvSpPr>
            <a:spLocks noGrp="1" noChangeArrowheads="1"/>
          </p:cNvSpPr>
          <p:nvPr>
            <p:ph idx="4294967295"/>
          </p:nvPr>
        </p:nvSpPr>
        <p:spPr>
          <a:xfrm>
            <a:off x="1371600" y="2017713"/>
            <a:ext cx="7772400" cy="4114800"/>
          </a:xfrm>
        </p:spPr>
        <p:txBody>
          <a:bodyPr>
            <a:normAutofit/>
          </a:bodyPr>
          <a:lstStyle/>
          <a:p>
            <a:r>
              <a:rPr lang="en-US" sz="2400" dirty="0" smtClean="0"/>
              <a:t>How do we make sense out of these inequities and the notion that education is “the great equalizer”?</a:t>
            </a:r>
          </a:p>
          <a:p>
            <a:endParaRPr lang="en-US" sz="2400" dirty="0"/>
          </a:p>
          <a:p>
            <a:r>
              <a:rPr lang="en-US" sz="2400" dirty="0" smtClean="0"/>
              <a:t>How do we cheat some people out of equal opportunity, then blame the resulting outcome disparities (test scores, graduation rates) on the cultures of those people?</a:t>
            </a:r>
          </a:p>
          <a:p>
            <a:endParaRPr lang="en-US" sz="2400" dirty="0"/>
          </a:p>
          <a:p>
            <a:r>
              <a:rPr lang="en-US" sz="2400" dirty="0" smtClean="0"/>
              <a:t>***When the cultures of poor people aren’t being blamed, who is being blamed? </a:t>
            </a:r>
          </a:p>
          <a:p>
            <a:pPr>
              <a:buNone/>
            </a:pPr>
            <a:endParaRPr lang="en-US" sz="2400" dirty="0"/>
          </a:p>
          <a:p>
            <a:pPr>
              <a:buNone/>
            </a:pPr>
            <a:endParaRPr lang="en-US" sz="2400" dirty="0"/>
          </a:p>
        </p:txBody>
      </p:sp>
      <p:sp>
        <p:nvSpPr>
          <p:cNvPr id="274436" name="Slide Number Placeholder 5"/>
          <p:cNvSpPr txBox="1">
            <a:spLocks noGrp="1"/>
          </p:cNvSpPr>
          <p:nvPr/>
        </p:nvSpPr>
        <p:spPr bwMode="auto">
          <a:xfrm>
            <a:off x="8174038" y="1588"/>
            <a:ext cx="76200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1" hangingPunct="1"/>
            <a:fld id="{C25AE732-AE0B-406C-996C-DC3F32A5FC7D}" type="slidenum">
              <a:rPr lang="en-US">
                <a:solidFill>
                  <a:srgbClr val="FFFFFF"/>
                </a:solidFill>
              </a:rPr>
              <a:pPr algn="r" eaLnBrk="1" hangingPunct="1"/>
              <a:t>23</a:t>
            </a:fld>
            <a:endParaRPr lang="en-US">
              <a:solidFill>
                <a:srgbClr val="FFFFFF"/>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normAutofit/>
          </a:bodyPr>
          <a:lstStyle/>
          <a:p>
            <a:pPr marL="965200" indent="-965200"/>
            <a:r>
              <a:rPr lang="en-US" sz="4000" dirty="0" smtClean="0"/>
              <a:t>The Most Practical Note</a:t>
            </a:r>
            <a:endParaRPr lang="en-US" sz="4000" dirty="0"/>
          </a:p>
        </p:txBody>
      </p:sp>
      <p:sp>
        <p:nvSpPr>
          <p:cNvPr id="74755" name="Rectangle 3"/>
          <p:cNvSpPr>
            <a:spLocks noGrp="1" noChangeArrowheads="1"/>
          </p:cNvSpPr>
          <p:nvPr>
            <p:ph idx="1"/>
          </p:nvPr>
        </p:nvSpPr>
        <p:spPr/>
        <p:txBody>
          <a:bodyPr/>
          <a:lstStyle/>
          <a:p>
            <a:pPr marL="0" indent="0">
              <a:buNone/>
            </a:pPr>
            <a:endParaRPr lang="en-AU" dirty="0" smtClean="0"/>
          </a:p>
          <a:p>
            <a:pPr marL="0" indent="0">
              <a:buNone/>
            </a:pPr>
            <a:r>
              <a:rPr lang="en-AU" dirty="0" smtClean="0"/>
              <a:t>If we start with the belief that poor people are poor because poor people are deficient, we already have lost. The single most practical strategy for every one of us:</a:t>
            </a:r>
          </a:p>
          <a:p>
            <a:pPr marL="0" indent="0">
              <a:buNone/>
            </a:pPr>
            <a:endParaRPr lang="en-AU" dirty="0"/>
          </a:p>
          <a:p>
            <a:pPr marL="0" indent="0">
              <a:buNone/>
            </a:pPr>
            <a:r>
              <a:rPr lang="en-AU" dirty="0" smtClean="0"/>
              <a:t>Let go of the stereotypes…</a:t>
            </a:r>
            <a:endParaRPr lang="en-AU" dirty="0"/>
          </a:p>
        </p:txBody>
      </p:sp>
      <p:sp>
        <p:nvSpPr>
          <p:cNvPr id="4" name="Slide Number Placeholder 5"/>
          <p:cNvSpPr>
            <a:spLocks noGrp="1"/>
          </p:cNvSpPr>
          <p:nvPr>
            <p:ph type="sldNum" sz="quarter" idx="12"/>
          </p:nvPr>
        </p:nvSpPr>
        <p:spPr/>
        <p:txBody>
          <a:bodyPr/>
          <a:lstStyle/>
          <a:p>
            <a:fld id="{8C24D108-460C-4A72-B475-D32A19DC2B4F}" type="slidenum">
              <a:rPr lang="en-US"/>
              <a:pPr/>
              <a:t>24</a:t>
            </a:fld>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ctrTitle"/>
          </p:nvPr>
        </p:nvSpPr>
        <p:spPr/>
        <p:txBody>
          <a:bodyPr/>
          <a:lstStyle/>
          <a:p>
            <a:r>
              <a:rPr lang="en-AU" dirty="0"/>
              <a:t>Part II:</a:t>
            </a:r>
          </a:p>
        </p:txBody>
      </p:sp>
      <p:sp>
        <p:nvSpPr>
          <p:cNvPr id="23557" name="Rectangle 5"/>
          <p:cNvSpPr>
            <a:spLocks noGrp="1" noChangeArrowheads="1"/>
          </p:cNvSpPr>
          <p:nvPr>
            <p:ph type="subTitle" idx="1"/>
          </p:nvPr>
        </p:nvSpPr>
        <p:spPr>
          <a:xfrm>
            <a:off x="1432560" y="1850064"/>
            <a:ext cx="7406640" cy="3788736"/>
          </a:xfrm>
        </p:spPr>
        <p:txBody>
          <a:bodyPr>
            <a:normAutofit/>
          </a:bodyPr>
          <a:lstStyle/>
          <a:p>
            <a:pPr>
              <a:lnSpc>
                <a:spcPct val="90000"/>
              </a:lnSpc>
            </a:pPr>
            <a:endParaRPr lang="en-AU" sz="3600" dirty="0" smtClean="0"/>
          </a:p>
          <a:p>
            <a:pPr>
              <a:lnSpc>
                <a:spcPct val="90000"/>
              </a:lnSpc>
            </a:pPr>
            <a:r>
              <a:rPr lang="en-AU" sz="3600" dirty="0" err="1" smtClean="0"/>
              <a:t>Stereotypers</a:t>
            </a:r>
            <a:r>
              <a:rPr lang="en-AU" sz="3600" dirty="0" smtClean="0"/>
              <a:t> Are </a:t>
            </a:r>
            <a:r>
              <a:rPr lang="en-AU" sz="3600" dirty="0"/>
              <a:t>Us:</a:t>
            </a:r>
          </a:p>
          <a:p>
            <a:pPr>
              <a:lnSpc>
                <a:spcPct val="90000"/>
              </a:lnSpc>
            </a:pPr>
            <a:endParaRPr lang="en-AU" sz="3600" dirty="0" smtClean="0"/>
          </a:p>
          <a:p>
            <a:pPr>
              <a:lnSpc>
                <a:spcPct val="90000"/>
              </a:lnSpc>
            </a:pPr>
            <a:r>
              <a:rPr lang="en-AU" sz="3600" dirty="0" smtClean="0"/>
              <a:t>Stereotypes </a:t>
            </a:r>
            <a:r>
              <a:rPr lang="en-AU" sz="3600" dirty="0"/>
              <a:t>of Low-Income </a:t>
            </a:r>
            <a:r>
              <a:rPr lang="en-AU" sz="3600" dirty="0" smtClean="0"/>
              <a:t>People and Other Cognitive Barriers to Progress</a:t>
            </a:r>
            <a:endParaRPr lang="en-AU" sz="3600"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marL="965200" indent="-965200"/>
            <a:r>
              <a:rPr lang="en-AU" sz="3400"/>
              <a:t>Stereotypers Are Us</a:t>
            </a:r>
          </a:p>
        </p:txBody>
      </p:sp>
      <p:sp>
        <p:nvSpPr>
          <p:cNvPr id="17411" name="Rectangle 3"/>
          <p:cNvSpPr>
            <a:spLocks noGrp="1" noChangeArrowheads="1"/>
          </p:cNvSpPr>
          <p:nvPr>
            <p:ph idx="1"/>
          </p:nvPr>
        </p:nvSpPr>
        <p:spPr/>
        <p:txBody>
          <a:bodyPr/>
          <a:lstStyle/>
          <a:p>
            <a:pPr>
              <a:buFont typeface="Wingdings" pitchFamily="2" charset="2"/>
              <a:buNone/>
            </a:pPr>
            <a:endParaRPr lang="en-AU" dirty="0"/>
          </a:p>
          <a:p>
            <a:r>
              <a:rPr lang="en-AU" dirty="0" smtClean="0"/>
              <a:t>Brainstorm all </a:t>
            </a:r>
            <a:r>
              <a:rPr lang="en-AU" dirty="0"/>
              <a:t>the stereotypes you know about low-income people</a:t>
            </a:r>
          </a:p>
          <a:p>
            <a:pPr lvl="1"/>
            <a:r>
              <a:rPr lang="en-AU" dirty="0"/>
              <a:t>And note where they come from</a:t>
            </a:r>
          </a:p>
        </p:txBody>
      </p:sp>
      <p:sp>
        <p:nvSpPr>
          <p:cNvPr id="4" name="Slide Number Placeholder 5"/>
          <p:cNvSpPr>
            <a:spLocks noGrp="1"/>
          </p:cNvSpPr>
          <p:nvPr>
            <p:ph type="sldNum" sz="quarter" idx="12"/>
          </p:nvPr>
        </p:nvSpPr>
        <p:spPr/>
        <p:txBody>
          <a:bodyPr/>
          <a:lstStyle/>
          <a:p>
            <a:fld id="{E38BA1E3-2725-419D-B1F2-942A959E40F1}" type="slidenum">
              <a:rPr lang="en-US"/>
              <a:pPr/>
              <a:t>26</a:t>
            </a:fld>
            <a:endParaRPr lang="en-US"/>
          </a:p>
        </p:txBody>
      </p:sp>
    </p:spTree>
    <p:extLst>
      <p:ext uri="{BB962C8B-B14F-4D97-AF65-F5344CB8AC3E}">
        <p14:creationId xmlns:p14="http://schemas.microsoft.com/office/powerpoint/2010/main" xmlns="" val="237195046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marL="965200" indent="-965200"/>
            <a:r>
              <a:rPr lang="en-AU" sz="3400"/>
              <a:t>Stereotypers Are Us</a:t>
            </a:r>
          </a:p>
        </p:txBody>
      </p:sp>
      <p:sp>
        <p:nvSpPr>
          <p:cNvPr id="101379" name="Rectangle 3"/>
          <p:cNvSpPr>
            <a:spLocks noGrp="1" noChangeArrowheads="1"/>
          </p:cNvSpPr>
          <p:nvPr>
            <p:ph idx="1"/>
          </p:nvPr>
        </p:nvSpPr>
        <p:spPr/>
        <p:txBody>
          <a:bodyPr/>
          <a:lstStyle/>
          <a:p>
            <a:pPr>
              <a:buFont typeface="Wingdings" pitchFamily="2" charset="2"/>
              <a:buNone/>
            </a:pPr>
            <a:r>
              <a:rPr lang="en-AU" i="1" dirty="0"/>
              <a:t>Stereotype: Laziness</a:t>
            </a:r>
            <a:endParaRPr lang="en-AU" dirty="0"/>
          </a:p>
          <a:p>
            <a:pPr>
              <a:buFont typeface="Wingdings" pitchFamily="2" charset="2"/>
              <a:buNone/>
            </a:pPr>
            <a:endParaRPr lang="en-AU" dirty="0"/>
          </a:p>
          <a:p>
            <a:pPr>
              <a:buFont typeface="Wingdings" pitchFamily="2" charset="2"/>
              <a:buNone/>
            </a:pPr>
            <a:r>
              <a:rPr lang="en-US" dirty="0"/>
              <a:t>Ah, but: </a:t>
            </a:r>
            <a:r>
              <a:rPr lang="en-US" dirty="0" smtClean="0"/>
              <a:t>A vast majority of poor people do work (CDF, 2008). According </a:t>
            </a:r>
            <a:r>
              <a:rPr lang="en-US" dirty="0"/>
              <a:t>to the Economic Policy Institute (2002), poor working adults </a:t>
            </a:r>
            <a:r>
              <a:rPr lang="en-US" i="1" dirty="0"/>
              <a:t>spend more hours working</a:t>
            </a:r>
            <a:r>
              <a:rPr lang="en-US" dirty="0"/>
              <a:t> </a:t>
            </a:r>
            <a:r>
              <a:rPr lang="en-US" i="1" dirty="0"/>
              <a:t>per week on average </a:t>
            </a:r>
            <a:r>
              <a:rPr lang="en-US" dirty="0"/>
              <a:t>than their wealthier counterparts. </a:t>
            </a:r>
            <a:endParaRPr lang="en-AU" i="1" dirty="0"/>
          </a:p>
          <a:p>
            <a:pPr>
              <a:buFont typeface="Wingdings" pitchFamily="2" charset="2"/>
              <a:buNone/>
            </a:pPr>
            <a:endParaRPr lang="en-AU" dirty="0"/>
          </a:p>
        </p:txBody>
      </p:sp>
      <p:sp>
        <p:nvSpPr>
          <p:cNvPr id="4" name="Slide Number Placeholder 5"/>
          <p:cNvSpPr>
            <a:spLocks noGrp="1"/>
          </p:cNvSpPr>
          <p:nvPr>
            <p:ph type="sldNum" sz="quarter" idx="12"/>
          </p:nvPr>
        </p:nvSpPr>
        <p:spPr/>
        <p:txBody>
          <a:bodyPr/>
          <a:lstStyle/>
          <a:p>
            <a:fld id="{14A7BCCD-29CE-423A-AB16-3BDF2CC172A9}" type="slidenum">
              <a:rPr lang="en-US"/>
              <a:pPr/>
              <a:t>27</a:t>
            </a:fld>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marL="965200" indent="-965200"/>
            <a:r>
              <a:rPr lang="en-AU" sz="3400"/>
              <a:t>Stereotypers Are Us</a:t>
            </a:r>
          </a:p>
        </p:txBody>
      </p:sp>
      <p:sp>
        <p:nvSpPr>
          <p:cNvPr id="102403" name="Rectangle 3"/>
          <p:cNvSpPr>
            <a:spLocks noGrp="1" noChangeArrowheads="1"/>
          </p:cNvSpPr>
          <p:nvPr>
            <p:ph idx="1"/>
          </p:nvPr>
        </p:nvSpPr>
        <p:spPr/>
        <p:txBody>
          <a:bodyPr>
            <a:normAutofit/>
          </a:bodyPr>
          <a:lstStyle/>
          <a:p>
            <a:pPr>
              <a:buFont typeface="Wingdings" pitchFamily="2" charset="2"/>
              <a:buNone/>
            </a:pPr>
            <a:r>
              <a:rPr lang="en-AU" i="1" dirty="0"/>
              <a:t>Stereotype: Don’t Value Education</a:t>
            </a:r>
            <a:endParaRPr lang="en-AU" dirty="0"/>
          </a:p>
          <a:p>
            <a:pPr>
              <a:buFont typeface="Wingdings" pitchFamily="2" charset="2"/>
              <a:buNone/>
            </a:pPr>
            <a:endParaRPr lang="en-AU" dirty="0"/>
          </a:p>
          <a:p>
            <a:pPr>
              <a:buFont typeface="Wingdings" pitchFamily="2" charset="2"/>
              <a:buNone/>
            </a:pPr>
            <a:r>
              <a:rPr lang="en-US" dirty="0"/>
              <a:t>Ah, but: Low-income parents </a:t>
            </a:r>
            <a:r>
              <a:rPr lang="en-US" dirty="0" smtClean="0"/>
              <a:t>have the </a:t>
            </a:r>
            <a:r>
              <a:rPr lang="en-US" dirty="0"/>
              <a:t>exact same attitudes about education as wealthy parents (Compton-Lilly, 2003; </a:t>
            </a:r>
            <a:r>
              <a:rPr lang="en-US" dirty="0" err="1"/>
              <a:t>Lareau</a:t>
            </a:r>
            <a:r>
              <a:rPr lang="en-US" dirty="0"/>
              <a:t> &amp; </a:t>
            </a:r>
            <a:r>
              <a:rPr lang="en-US" dirty="0" err="1"/>
              <a:t>Horvat</a:t>
            </a:r>
            <a:r>
              <a:rPr lang="en-US" dirty="0"/>
              <a:t>, 1999; </a:t>
            </a:r>
            <a:r>
              <a:rPr lang="en-US" dirty="0" smtClean="0"/>
              <a:t>Li, 2010; </a:t>
            </a:r>
            <a:r>
              <a:rPr lang="en-US" dirty="0" err="1" smtClean="0"/>
              <a:t>Leichter</a:t>
            </a:r>
            <a:r>
              <a:rPr lang="en-US" dirty="0"/>
              <a:t>, 1978; </a:t>
            </a:r>
            <a:r>
              <a:rPr lang="en-US" dirty="0" err="1"/>
              <a:t>Varenne</a:t>
            </a:r>
            <a:r>
              <a:rPr lang="en-US" dirty="0"/>
              <a:t> &amp; McDermott, 1986). </a:t>
            </a:r>
            <a:endParaRPr lang="en-US" dirty="0" smtClean="0"/>
          </a:p>
          <a:p>
            <a:pPr>
              <a:buFont typeface="Wingdings" pitchFamily="2" charset="2"/>
              <a:buNone/>
            </a:pPr>
            <a:endParaRPr lang="en-US" dirty="0"/>
          </a:p>
          <a:p>
            <a:pPr>
              <a:buFont typeface="Wingdings" pitchFamily="2" charset="2"/>
              <a:buNone/>
            </a:pPr>
            <a:r>
              <a:rPr lang="en-US" dirty="0" smtClean="0"/>
              <a:t>(More on this later…)</a:t>
            </a:r>
            <a:endParaRPr lang="en-AU" dirty="0"/>
          </a:p>
          <a:p>
            <a:pPr>
              <a:buFont typeface="Wingdings" pitchFamily="2" charset="2"/>
              <a:buNone/>
            </a:pPr>
            <a:endParaRPr lang="en-AU" dirty="0"/>
          </a:p>
        </p:txBody>
      </p:sp>
      <p:sp>
        <p:nvSpPr>
          <p:cNvPr id="4" name="Slide Number Placeholder 5"/>
          <p:cNvSpPr>
            <a:spLocks noGrp="1"/>
          </p:cNvSpPr>
          <p:nvPr>
            <p:ph type="sldNum" sz="quarter" idx="12"/>
          </p:nvPr>
        </p:nvSpPr>
        <p:spPr/>
        <p:txBody>
          <a:bodyPr/>
          <a:lstStyle/>
          <a:p>
            <a:fld id="{3C738399-7C23-4870-AEA4-210C6B6197C0}" type="slidenum">
              <a:rPr lang="en-US"/>
              <a:pPr/>
              <a:t>28</a:t>
            </a:fld>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marL="965200" indent="-965200"/>
            <a:r>
              <a:rPr lang="en-AU" sz="3400"/>
              <a:t>Stereotypers Are Us</a:t>
            </a:r>
          </a:p>
        </p:txBody>
      </p:sp>
      <p:sp>
        <p:nvSpPr>
          <p:cNvPr id="103427" name="Rectangle 3"/>
          <p:cNvSpPr>
            <a:spLocks noGrp="1" noChangeArrowheads="1"/>
          </p:cNvSpPr>
          <p:nvPr>
            <p:ph idx="1"/>
          </p:nvPr>
        </p:nvSpPr>
        <p:spPr/>
        <p:txBody>
          <a:bodyPr/>
          <a:lstStyle/>
          <a:p>
            <a:pPr>
              <a:lnSpc>
                <a:spcPct val="90000"/>
              </a:lnSpc>
              <a:buFont typeface="Wingdings" pitchFamily="2" charset="2"/>
              <a:buNone/>
            </a:pPr>
            <a:r>
              <a:rPr lang="en-AU" i="1" dirty="0"/>
              <a:t>Stereotype: Substance Abuse</a:t>
            </a:r>
            <a:endParaRPr lang="en-AU" dirty="0"/>
          </a:p>
          <a:p>
            <a:pPr>
              <a:lnSpc>
                <a:spcPct val="90000"/>
              </a:lnSpc>
              <a:buFont typeface="Wingdings" pitchFamily="2" charset="2"/>
              <a:buNone/>
            </a:pPr>
            <a:endParaRPr lang="en-AU" dirty="0"/>
          </a:p>
          <a:p>
            <a:pPr>
              <a:lnSpc>
                <a:spcPct val="90000"/>
              </a:lnSpc>
              <a:buFont typeface="Wingdings" pitchFamily="2" charset="2"/>
              <a:buNone/>
            </a:pPr>
            <a:r>
              <a:rPr lang="en-US" dirty="0"/>
              <a:t>Ah, but: Alcohol abuse is far more prevalent among wealthy people than poor people (</a:t>
            </a:r>
            <a:r>
              <a:rPr lang="en-US" dirty="0" err="1"/>
              <a:t>Galea</a:t>
            </a:r>
            <a:r>
              <a:rPr lang="en-US" dirty="0"/>
              <a:t>, Ahern, Tracy, &amp; </a:t>
            </a:r>
            <a:r>
              <a:rPr lang="en-US" dirty="0" err="1"/>
              <a:t>Vlahov</a:t>
            </a:r>
            <a:r>
              <a:rPr lang="en-US" dirty="0"/>
              <a:t>, </a:t>
            </a:r>
            <a:r>
              <a:rPr lang="en-US" dirty="0" smtClean="0"/>
              <a:t>2007; </a:t>
            </a:r>
            <a:r>
              <a:rPr lang="en-US" dirty="0" err="1" smtClean="0"/>
              <a:t>Humensky</a:t>
            </a:r>
            <a:r>
              <a:rPr lang="en-US" dirty="0" smtClean="0"/>
              <a:t>, 2010). </a:t>
            </a:r>
            <a:r>
              <a:rPr lang="en-US" dirty="0"/>
              <a:t>And drug use equally distributed across poor, middle class, and wealthy communities (Saxe, </a:t>
            </a:r>
            <a:r>
              <a:rPr lang="en-US" dirty="0" err="1"/>
              <a:t>Kadushin</a:t>
            </a:r>
            <a:r>
              <a:rPr lang="en-US" dirty="0"/>
              <a:t>, </a:t>
            </a:r>
            <a:r>
              <a:rPr lang="en-US" dirty="0" err="1"/>
              <a:t>Tighe</a:t>
            </a:r>
            <a:r>
              <a:rPr lang="en-US" dirty="0"/>
              <a:t>, </a:t>
            </a:r>
            <a:r>
              <a:rPr lang="en-US" dirty="0" err="1"/>
              <a:t>Rindskopf</a:t>
            </a:r>
            <a:r>
              <a:rPr lang="en-US" dirty="0"/>
              <a:t>, &amp; </a:t>
            </a:r>
            <a:r>
              <a:rPr lang="en-US" dirty="0" err="1"/>
              <a:t>Beveridge</a:t>
            </a:r>
            <a:r>
              <a:rPr lang="en-US" dirty="0"/>
              <a:t>, 2001). </a:t>
            </a:r>
            <a:endParaRPr lang="en-AU" i="1" dirty="0"/>
          </a:p>
          <a:p>
            <a:pPr>
              <a:lnSpc>
                <a:spcPct val="90000"/>
              </a:lnSpc>
              <a:buFont typeface="Wingdings" pitchFamily="2" charset="2"/>
              <a:buNone/>
            </a:pPr>
            <a:endParaRPr lang="en-AU" dirty="0"/>
          </a:p>
        </p:txBody>
      </p:sp>
      <p:sp>
        <p:nvSpPr>
          <p:cNvPr id="4" name="Slide Number Placeholder 5"/>
          <p:cNvSpPr>
            <a:spLocks noGrp="1"/>
          </p:cNvSpPr>
          <p:nvPr>
            <p:ph type="sldNum" sz="quarter" idx="12"/>
          </p:nvPr>
        </p:nvSpPr>
        <p:spPr/>
        <p:txBody>
          <a:bodyPr/>
          <a:lstStyle/>
          <a:p>
            <a:fld id="{1FA13ABC-01F9-409A-B583-2EB653E12D1E}" type="slidenum">
              <a:rPr lang="en-US"/>
              <a:pPr/>
              <a:t>29</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en-US" sz="2800" dirty="0" smtClean="0"/>
              <a:t>How I Know “The Poor” </a:t>
            </a:r>
            <a:br>
              <a:rPr lang="en-US" sz="2800" dirty="0" smtClean="0"/>
            </a:br>
            <a:r>
              <a:rPr lang="en-US" sz="2800" dirty="0" smtClean="0"/>
              <a:t>Are Not “The Problem”</a:t>
            </a:r>
          </a:p>
        </p:txBody>
      </p:sp>
      <p:sp>
        <p:nvSpPr>
          <p:cNvPr id="22531" name="Rectangle 3"/>
          <p:cNvSpPr>
            <a:spLocks noGrp="1" noChangeArrowheads="1"/>
          </p:cNvSpPr>
          <p:nvPr>
            <p:ph idx="1"/>
          </p:nvPr>
        </p:nvSpPr>
        <p:spPr/>
        <p:txBody>
          <a:bodyPr/>
          <a:lstStyle/>
          <a:p>
            <a:pPr eaLnBrk="1" hangingPunct="1"/>
            <a:endParaRPr lang="en-US" dirty="0" smtClean="0"/>
          </a:p>
          <a:p>
            <a:pPr eaLnBrk="1" hangingPunct="1">
              <a:buNone/>
            </a:pPr>
            <a:endParaRPr lang="en-US" dirty="0" smtClean="0"/>
          </a:p>
          <a:p>
            <a:pPr algn="ctr" eaLnBrk="1" hangingPunct="1">
              <a:buFontTx/>
              <a:buNone/>
            </a:pPr>
            <a:r>
              <a:rPr lang="en-US" dirty="0" smtClean="0"/>
              <a:t>* * *</a:t>
            </a:r>
          </a:p>
        </p:txBody>
      </p:sp>
      <p:pic>
        <p:nvPicPr>
          <p:cNvPr id="4" name="Picture 3" descr="Wilma in bib overalls.jpg"/>
          <p:cNvPicPr>
            <a:picLocks noChangeAspect="1"/>
          </p:cNvPicPr>
          <p:nvPr/>
        </p:nvPicPr>
        <p:blipFill>
          <a:blip r:embed="rId3" cstate="print"/>
          <a:stretch>
            <a:fillRect/>
          </a:stretch>
        </p:blipFill>
        <p:spPr>
          <a:xfrm>
            <a:off x="3276600" y="1447800"/>
            <a:ext cx="3571875" cy="5000625"/>
          </a:xfrm>
          <a:prstGeom prst="rect">
            <a:avLst/>
          </a:prstGeom>
        </p:spPr>
      </p:pic>
    </p:spTree>
    <p:extLst>
      <p:ext uri="{BB962C8B-B14F-4D97-AF65-F5344CB8AC3E}">
        <p14:creationId xmlns:p14="http://schemas.microsoft.com/office/powerpoint/2010/main" xmlns="" val="8768886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marL="965200" indent="-965200"/>
            <a:r>
              <a:rPr lang="en-AU" sz="3400"/>
              <a:t>Stereotypers Are Us</a:t>
            </a:r>
          </a:p>
        </p:txBody>
      </p:sp>
      <p:sp>
        <p:nvSpPr>
          <p:cNvPr id="104451" name="Rectangle 3"/>
          <p:cNvSpPr>
            <a:spLocks noGrp="1" noChangeArrowheads="1"/>
          </p:cNvSpPr>
          <p:nvPr>
            <p:ph idx="1"/>
          </p:nvPr>
        </p:nvSpPr>
        <p:spPr/>
        <p:txBody>
          <a:bodyPr/>
          <a:lstStyle/>
          <a:p>
            <a:pPr>
              <a:buFont typeface="Wingdings" pitchFamily="2" charset="2"/>
              <a:buNone/>
            </a:pPr>
            <a:r>
              <a:rPr lang="en-AU" i="1" dirty="0"/>
              <a:t>Stereotype: Crime and Violence</a:t>
            </a:r>
            <a:endParaRPr lang="en-AU" dirty="0"/>
          </a:p>
          <a:p>
            <a:pPr>
              <a:buFont typeface="Wingdings" pitchFamily="2" charset="2"/>
              <a:buNone/>
            </a:pPr>
            <a:endParaRPr lang="en-AU" dirty="0"/>
          </a:p>
          <a:p>
            <a:pPr>
              <a:buFont typeface="Wingdings" pitchFamily="2" charset="2"/>
              <a:buNone/>
            </a:pPr>
            <a:r>
              <a:rPr lang="en-US" dirty="0"/>
              <a:t>Ah, but: Poor people do not commit </a:t>
            </a:r>
            <a:r>
              <a:rPr lang="en-US" i="1" dirty="0"/>
              <a:t>more crime</a:t>
            </a:r>
            <a:r>
              <a:rPr lang="en-US" dirty="0"/>
              <a:t> than wealthy people—they only commit </a:t>
            </a:r>
            <a:r>
              <a:rPr lang="en-US" i="1" dirty="0"/>
              <a:t>more visible </a:t>
            </a:r>
            <a:r>
              <a:rPr lang="en-US" i="1" dirty="0" smtClean="0"/>
              <a:t>crime </a:t>
            </a:r>
            <a:r>
              <a:rPr lang="en-US" dirty="0" smtClean="0"/>
              <a:t>(Dunaway et al, 2000).  </a:t>
            </a:r>
            <a:r>
              <a:rPr lang="en-US" dirty="0"/>
              <a:t>Furthermore, white collar crime results in much greater economic (and life) losses than so-called “violent” crime. </a:t>
            </a:r>
            <a:endParaRPr lang="en-AU" dirty="0"/>
          </a:p>
          <a:p>
            <a:pPr>
              <a:buFont typeface="Wingdings" pitchFamily="2" charset="2"/>
              <a:buNone/>
            </a:pPr>
            <a:endParaRPr lang="en-AU" dirty="0"/>
          </a:p>
        </p:txBody>
      </p:sp>
      <p:sp>
        <p:nvSpPr>
          <p:cNvPr id="4" name="Slide Number Placeholder 5"/>
          <p:cNvSpPr>
            <a:spLocks noGrp="1"/>
          </p:cNvSpPr>
          <p:nvPr>
            <p:ph type="sldNum" sz="quarter" idx="12"/>
          </p:nvPr>
        </p:nvSpPr>
        <p:spPr/>
        <p:txBody>
          <a:bodyPr/>
          <a:lstStyle/>
          <a:p>
            <a:fld id="{166FA376-BF84-4151-8B1A-00FB3C93EC0F}" type="slidenum">
              <a:rPr lang="en-US"/>
              <a:pPr/>
              <a:t>30</a:t>
            </a:fld>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marL="965200" indent="-965200"/>
            <a:r>
              <a:rPr lang="en-AU" sz="3400"/>
              <a:t>Stereotypers Are Us</a:t>
            </a:r>
          </a:p>
        </p:txBody>
      </p:sp>
      <p:sp>
        <p:nvSpPr>
          <p:cNvPr id="133123" name="Rectangle 3"/>
          <p:cNvSpPr>
            <a:spLocks noGrp="1" noChangeArrowheads="1"/>
          </p:cNvSpPr>
          <p:nvPr>
            <p:ph idx="1"/>
          </p:nvPr>
        </p:nvSpPr>
        <p:spPr/>
        <p:txBody>
          <a:bodyPr/>
          <a:lstStyle/>
          <a:p>
            <a:pPr>
              <a:buFont typeface="Wingdings" pitchFamily="2" charset="2"/>
              <a:buNone/>
            </a:pPr>
            <a:r>
              <a:rPr lang="en-AU" i="1" dirty="0"/>
              <a:t>Stereotype: Language-Deficient</a:t>
            </a:r>
            <a:endParaRPr lang="en-AU" dirty="0"/>
          </a:p>
          <a:p>
            <a:pPr>
              <a:buFont typeface="Wingdings" pitchFamily="2" charset="2"/>
              <a:buNone/>
            </a:pPr>
            <a:endParaRPr lang="en-AU" dirty="0"/>
          </a:p>
          <a:p>
            <a:pPr>
              <a:buFont typeface="Wingdings" pitchFamily="2" charset="2"/>
              <a:buNone/>
            </a:pPr>
            <a:r>
              <a:rPr lang="en-US" dirty="0"/>
              <a:t>Ah, but: Linguists have known for decades that all varieties of English (such as “Black English vernacular” or Appalachian varieties) are equally complex in structure and grammar </a:t>
            </a:r>
            <a:r>
              <a:rPr lang="en-AU" dirty="0"/>
              <a:t>(Gee, 2004; Hess, 1974; Miller, Cho, &amp; Bracey, </a:t>
            </a:r>
            <a:r>
              <a:rPr lang="en-AU" dirty="0" smtClean="0"/>
              <a:t>2005; Terry et al, 2010).</a:t>
            </a:r>
            <a:endParaRPr lang="en-AU" dirty="0"/>
          </a:p>
          <a:p>
            <a:pPr>
              <a:buFont typeface="Wingdings" pitchFamily="2" charset="2"/>
              <a:buNone/>
            </a:pPr>
            <a:endParaRPr lang="en-AU" dirty="0"/>
          </a:p>
        </p:txBody>
      </p:sp>
      <p:sp>
        <p:nvSpPr>
          <p:cNvPr id="4" name="Slide Number Placeholder 5"/>
          <p:cNvSpPr>
            <a:spLocks noGrp="1"/>
          </p:cNvSpPr>
          <p:nvPr>
            <p:ph type="sldNum" sz="quarter" idx="12"/>
          </p:nvPr>
        </p:nvSpPr>
        <p:spPr/>
        <p:txBody>
          <a:bodyPr/>
          <a:lstStyle/>
          <a:p>
            <a:fld id="{92FAED4F-09BB-425E-92C9-20EBE8F82579}" type="slidenum">
              <a:rPr lang="en-US"/>
              <a:pPr/>
              <a:t>31</a:t>
            </a:fld>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marL="965200" indent="-965200"/>
            <a:r>
              <a:rPr lang="en-AU" sz="3400"/>
              <a:t>Stereotypers Are Us</a:t>
            </a:r>
          </a:p>
        </p:txBody>
      </p:sp>
      <p:sp>
        <p:nvSpPr>
          <p:cNvPr id="133123" name="Rectangle 3"/>
          <p:cNvSpPr>
            <a:spLocks noGrp="1" noChangeArrowheads="1"/>
          </p:cNvSpPr>
          <p:nvPr>
            <p:ph idx="1"/>
          </p:nvPr>
        </p:nvSpPr>
        <p:spPr/>
        <p:txBody>
          <a:bodyPr/>
          <a:lstStyle/>
          <a:p>
            <a:pPr>
              <a:buFont typeface="Wingdings" pitchFamily="2" charset="2"/>
              <a:buNone/>
            </a:pPr>
            <a:r>
              <a:rPr lang="en-AU" i="1" dirty="0" smtClean="0"/>
              <a:t>Stereotype: Bad Parents</a:t>
            </a:r>
            <a:endParaRPr lang="en-AU" dirty="0"/>
          </a:p>
          <a:p>
            <a:pPr>
              <a:buFont typeface="Wingdings" pitchFamily="2" charset="2"/>
              <a:buNone/>
            </a:pPr>
            <a:endParaRPr lang="en-AU" dirty="0"/>
          </a:p>
          <a:p>
            <a:pPr>
              <a:buFont typeface="Wingdings" pitchFamily="2" charset="2"/>
              <a:buNone/>
            </a:pPr>
            <a:r>
              <a:rPr lang="en-US" dirty="0"/>
              <a:t>Ah, but: </a:t>
            </a:r>
            <a:r>
              <a:rPr lang="en-US" dirty="0" smtClean="0"/>
              <a:t>Research has continued to show that low-income parents care just as much about their children, and work just has hard—or harder—to advocate for their children, as wealthier parents.</a:t>
            </a:r>
            <a:endParaRPr lang="en-AU" dirty="0"/>
          </a:p>
          <a:p>
            <a:pPr>
              <a:buFont typeface="Wingdings" pitchFamily="2" charset="2"/>
              <a:buNone/>
            </a:pPr>
            <a:endParaRPr lang="en-AU" dirty="0"/>
          </a:p>
        </p:txBody>
      </p:sp>
      <p:sp>
        <p:nvSpPr>
          <p:cNvPr id="4" name="Slide Number Placeholder 5"/>
          <p:cNvSpPr>
            <a:spLocks noGrp="1"/>
          </p:cNvSpPr>
          <p:nvPr>
            <p:ph type="sldNum" sz="quarter" idx="12"/>
          </p:nvPr>
        </p:nvSpPr>
        <p:spPr/>
        <p:txBody>
          <a:bodyPr/>
          <a:lstStyle/>
          <a:p>
            <a:fld id="{92FAED4F-09BB-425E-92C9-20EBE8F82579}" type="slidenum">
              <a:rPr lang="en-US"/>
              <a:pPr/>
              <a:t>32</a:t>
            </a:fld>
            <a:endParaRPr lang="en-US"/>
          </a:p>
        </p:txBody>
      </p:sp>
    </p:spTree>
    <p:extLst>
      <p:ext uri="{BB962C8B-B14F-4D97-AF65-F5344CB8AC3E}">
        <p14:creationId xmlns:p14="http://schemas.microsoft.com/office/powerpoint/2010/main" xmlns="" val="2477736848"/>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marL="965200" indent="-965200"/>
            <a:r>
              <a:rPr lang="en-AU" sz="3400"/>
              <a:t>Stereotypers Are Us</a:t>
            </a:r>
          </a:p>
        </p:txBody>
      </p:sp>
      <p:sp>
        <p:nvSpPr>
          <p:cNvPr id="105475" name="Rectangle 3"/>
          <p:cNvSpPr>
            <a:spLocks noGrp="1" noChangeArrowheads="1"/>
          </p:cNvSpPr>
          <p:nvPr>
            <p:ph idx="1"/>
          </p:nvPr>
        </p:nvSpPr>
        <p:spPr/>
        <p:txBody>
          <a:bodyPr/>
          <a:lstStyle/>
          <a:p>
            <a:pPr>
              <a:buFont typeface="Wingdings" pitchFamily="2" charset="2"/>
              <a:buNone/>
            </a:pPr>
            <a:endParaRPr lang="en-AU" i="1" dirty="0"/>
          </a:p>
          <a:p>
            <a:pPr>
              <a:buFont typeface="Wingdings" pitchFamily="2" charset="2"/>
              <a:buNone/>
            </a:pPr>
            <a:r>
              <a:rPr lang="en-US" dirty="0" smtClean="0"/>
              <a:t>The nature of stereotyping</a:t>
            </a:r>
          </a:p>
          <a:p>
            <a:pPr>
              <a:buFont typeface="Wingdings" pitchFamily="2" charset="2"/>
              <a:buNone/>
            </a:pPr>
            <a:endParaRPr lang="en-US" dirty="0" smtClean="0"/>
          </a:p>
          <a:p>
            <a:pPr>
              <a:buFontTx/>
              <a:buChar char="-"/>
            </a:pPr>
            <a:r>
              <a:rPr lang="en-US" dirty="0" smtClean="0"/>
              <a:t>Selective evidence-gathering</a:t>
            </a:r>
          </a:p>
          <a:p>
            <a:pPr>
              <a:buFontTx/>
              <a:buChar char="-"/>
            </a:pPr>
            <a:r>
              <a:rPr lang="en-US" dirty="0" smtClean="0"/>
              <a:t>In-group favor</a:t>
            </a:r>
          </a:p>
          <a:p>
            <a:pPr>
              <a:buFontTx/>
              <a:buChar char="-"/>
            </a:pPr>
            <a:endParaRPr lang="en-US" dirty="0"/>
          </a:p>
          <a:p>
            <a:pPr marL="82296" indent="0">
              <a:buNone/>
            </a:pPr>
            <a:r>
              <a:rPr lang="en-US" dirty="0" smtClean="0"/>
              <a:t>My dad and road rage</a:t>
            </a:r>
            <a:endParaRPr lang="en-AU" dirty="0"/>
          </a:p>
        </p:txBody>
      </p:sp>
      <p:sp>
        <p:nvSpPr>
          <p:cNvPr id="4" name="Slide Number Placeholder 5"/>
          <p:cNvSpPr>
            <a:spLocks noGrp="1"/>
          </p:cNvSpPr>
          <p:nvPr>
            <p:ph type="sldNum" sz="quarter" idx="12"/>
          </p:nvPr>
        </p:nvSpPr>
        <p:spPr/>
        <p:txBody>
          <a:bodyPr/>
          <a:lstStyle/>
          <a:p>
            <a:fld id="{EE7D1687-E2D6-4614-93CA-A70E93DE5BEC}" type="slidenum">
              <a:rPr lang="en-US"/>
              <a:pPr/>
              <a:t>33</a:t>
            </a:fld>
            <a:endParaRPr lang="en-US"/>
          </a:p>
        </p:txBody>
      </p:sp>
    </p:spTree>
    <p:extLst>
      <p:ext uri="{BB962C8B-B14F-4D97-AF65-F5344CB8AC3E}">
        <p14:creationId xmlns:p14="http://schemas.microsoft.com/office/powerpoint/2010/main" xmlns="" val="2356747278"/>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Grp="1" noChangeArrowheads="1"/>
          </p:cNvSpPr>
          <p:nvPr>
            <p:ph type="ctrTitle"/>
          </p:nvPr>
        </p:nvSpPr>
        <p:spPr/>
        <p:txBody>
          <a:bodyPr/>
          <a:lstStyle/>
          <a:p>
            <a:r>
              <a:rPr lang="en-AU"/>
              <a:t>Part III</a:t>
            </a:r>
          </a:p>
        </p:txBody>
      </p:sp>
      <p:sp>
        <p:nvSpPr>
          <p:cNvPr id="38917" name="Rectangle 5"/>
          <p:cNvSpPr>
            <a:spLocks noGrp="1" noChangeArrowheads="1"/>
          </p:cNvSpPr>
          <p:nvPr>
            <p:ph type="subTitle" idx="1"/>
          </p:nvPr>
        </p:nvSpPr>
        <p:spPr>
          <a:xfrm>
            <a:off x="1447800" y="3429000"/>
            <a:ext cx="7010400" cy="2133600"/>
          </a:xfrm>
        </p:spPr>
        <p:txBody>
          <a:bodyPr/>
          <a:lstStyle/>
          <a:p>
            <a:pPr>
              <a:lnSpc>
                <a:spcPct val="90000"/>
              </a:lnSpc>
            </a:pPr>
            <a:r>
              <a:rPr lang="en-AU" sz="4000" dirty="0" smtClean="0"/>
              <a:t>The </a:t>
            </a:r>
            <a:r>
              <a:rPr lang="en-AU" sz="4000" dirty="0"/>
              <a:t>Big Picture: </a:t>
            </a:r>
            <a:r>
              <a:rPr lang="en-AU" sz="4000" dirty="0" smtClean="0"/>
              <a:t> Ten </a:t>
            </a:r>
            <a:r>
              <a:rPr lang="en-AU" sz="4000" dirty="0"/>
              <a:t>Chairs </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ChangeArrowheads="1"/>
          </p:cNvSpPr>
          <p:nvPr>
            <p:ph type="ctrTitle"/>
          </p:nvPr>
        </p:nvSpPr>
        <p:spPr/>
        <p:txBody>
          <a:bodyPr/>
          <a:lstStyle/>
          <a:p>
            <a:r>
              <a:rPr lang="en-AU"/>
              <a:t>Part IV</a:t>
            </a:r>
          </a:p>
        </p:txBody>
      </p:sp>
      <p:sp>
        <p:nvSpPr>
          <p:cNvPr id="26629" name="Rectangle 5"/>
          <p:cNvSpPr>
            <a:spLocks noGrp="1" noChangeArrowheads="1"/>
          </p:cNvSpPr>
          <p:nvPr>
            <p:ph type="subTitle" idx="1"/>
          </p:nvPr>
        </p:nvSpPr>
        <p:spPr>
          <a:xfrm>
            <a:off x="1432560" y="1828800"/>
            <a:ext cx="7406640" cy="2569536"/>
          </a:xfrm>
        </p:spPr>
        <p:txBody>
          <a:bodyPr>
            <a:normAutofit/>
          </a:bodyPr>
          <a:lstStyle/>
          <a:p>
            <a:endParaRPr lang="en-AU" sz="4000" dirty="0" smtClean="0"/>
          </a:p>
          <a:p>
            <a:r>
              <a:rPr lang="en-AU" sz="4000" dirty="0" smtClean="0"/>
              <a:t>Considering the Popular Perspectives: the “Culture of Poverty” and Deficit Ideology</a:t>
            </a:r>
            <a:endParaRPr lang="en-AU" sz="4000"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990600" y="17929"/>
            <a:ext cx="8001000" cy="1524000"/>
          </a:xfrm>
        </p:spPr>
        <p:txBody>
          <a:bodyPr/>
          <a:lstStyle/>
          <a:p>
            <a:r>
              <a:rPr lang="en-AU" dirty="0" smtClean="0"/>
              <a:t>The </a:t>
            </a:r>
            <a:r>
              <a:rPr lang="en-AU" dirty="0"/>
              <a:t>‘</a:t>
            </a:r>
            <a:r>
              <a:rPr lang="en-AU" dirty="0" smtClean="0"/>
              <a:t>Culture’ or ‘Mindset’ </a:t>
            </a:r>
            <a:r>
              <a:rPr lang="en-AU" dirty="0"/>
              <a:t>of </a:t>
            </a:r>
            <a:r>
              <a:rPr lang="en-AU" dirty="0" smtClean="0"/>
              <a:t>Poverty</a:t>
            </a:r>
            <a:endParaRPr lang="en-AU" dirty="0"/>
          </a:p>
        </p:txBody>
      </p:sp>
      <p:sp>
        <p:nvSpPr>
          <p:cNvPr id="137219" name="Rectangle 3"/>
          <p:cNvSpPr>
            <a:spLocks noGrp="1" noChangeArrowheads="1"/>
          </p:cNvSpPr>
          <p:nvPr>
            <p:ph idx="1"/>
          </p:nvPr>
        </p:nvSpPr>
        <p:spPr/>
        <p:txBody>
          <a:bodyPr/>
          <a:lstStyle/>
          <a:p>
            <a:endParaRPr lang="en-AU" dirty="0" smtClean="0"/>
          </a:p>
          <a:p>
            <a:r>
              <a:rPr lang="en-AU" dirty="0" smtClean="0"/>
              <a:t>What </a:t>
            </a:r>
            <a:r>
              <a:rPr lang="en-AU" dirty="0"/>
              <a:t>is it? </a:t>
            </a:r>
            <a:endParaRPr lang="en-AU" dirty="0" smtClean="0"/>
          </a:p>
          <a:p>
            <a:r>
              <a:rPr lang="en-AU" dirty="0" smtClean="0"/>
              <a:t>Who </a:t>
            </a:r>
            <a:r>
              <a:rPr lang="en-AU" dirty="0"/>
              <a:t>made it up?</a:t>
            </a:r>
          </a:p>
          <a:p>
            <a:r>
              <a:rPr lang="en-AU" dirty="0"/>
              <a:t>What the research says</a:t>
            </a:r>
          </a:p>
          <a:p>
            <a:r>
              <a:rPr lang="en-AU" dirty="0"/>
              <a:t>Why it’s dangerous</a:t>
            </a:r>
          </a:p>
          <a:p>
            <a:pPr>
              <a:buFontTx/>
              <a:buNone/>
            </a:pPr>
            <a:endParaRPr lang="en-AU" dirty="0" smtClean="0"/>
          </a:p>
          <a:p>
            <a:pPr>
              <a:buFontTx/>
              <a:buNone/>
            </a:pPr>
            <a:r>
              <a:rPr lang="en-AU" dirty="0" smtClean="0"/>
              <a:t>Silliness: My grandma and Somali children</a:t>
            </a:r>
            <a:endParaRPr lang="en-AU" dirty="0"/>
          </a:p>
        </p:txBody>
      </p:sp>
      <p:sp>
        <p:nvSpPr>
          <p:cNvPr id="4" name="Slide Number Placeholder 5"/>
          <p:cNvSpPr>
            <a:spLocks noGrp="1"/>
          </p:cNvSpPr>
          <p:nvPr>
            <p:ph type="sldNum" sz="quarter" idx="12"/>
          </p:nvPr>
        </p:nvSpPr>
        <p:spPr/>
        <p:txBody>
          <a:bodyPr/>
          <a:lstStyle/>
          <a:p>
            <a:fld id="{74E7C9C0-FA3A-40E7-898D-30E8EF9122BF}" type="slidenum">
              <a:rPr lang="en-US"/>
              <a:pPr/>
              <a:t>36</a:t>
            </a:fld>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Deficit View Is…</a:t>
            </a:r>
          </a:p>
        </p:txBody>
      </p:sp>
      <p:sp>
        <p:nvSpPr>
          <p:cNvPr id="6147" name="Rectangle 3"/>
          <p:cNvSpPr>
            <a:spLocks noGrp="1" noChangeArrowheads="1"/>
          </p:cNvSpPr>
          <p:nvPr>
            <p:ph type="body" idx="1"/>
          </p:nvPr>
        </p:nvSpPr>
        <p:spPr/>
        <p:txBody>
          <a:bodyPr/>
          <a:lstStyle/>
          <a:p>
            <a:pPr eaLnBrk="1" hangingPunct="1"/>
            <a:endParaRPr lang="en-US" dirty="0" smtClean="0"/>
          </a:p>
          <a:p>
            <a:pPr eaLnBrk="1" hangingPunct="1"/>
            <a:r>
              <a:rPr lang="en-US" dirty="0" smtClean="0"/>
              <a:t>A perspective that explains </a:t>
            </a:r>
            <a:r>
              <a:rPr lang="en-US" altLang="zh-CN" dirty="0" smtClean="0">
                <a:ea typeface="宋体" charset="-122"/>
              </a:rPr>
              <a:t>outcome inequalities as resulting from supposed moral, intellectual, and cultural deficiencies in disenfranchised communities and individuals </a:t>
            </a:r>
          </a:p>
          <a:p>
            <a:pPr lvl="1" eaLnBrk="1" hangingPunct="1"/>
            <a:r>
              <a:rPr lang="en-US" altLang="zh-CN" dirty="0" smtClean="0">
                <a:ea typeface="宋体" charset="-122"/>
              </a:rPr>
              <a:t>The “achievement gap”</a:t>
            </a:r>
          </a:p>
          <a:p>
            <a:pPr lvl="1" eaLnBrk="1" hangingPunct="1"/>
            <a:r>
              <a:rPr lang="en-US" altLang="zh-CN" dirty="0" smtClean="0">
                <a:ea typeface="宋体" charset="-122"/>
              </a:rPr>
              <a:t>The “glass ceiling”</a:t>
            </a:r>
          </a:p>
        </p:txBody>
      </p:sp>
    </p:spTree>
    <p:extLst>
      <p:ext uri="{BB962C8B-B14F-4D97-AF65-F5344CB8AC3E}">
        <p14:creationId xmlns:p14="http://schemas.microsoft.com/office/powerpoint/2010/main" xmlns="" val="8116577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4" name="Rectangle 4"/>
          <p:cNvSpPr>
            <a:spLocks noGrp="1" noChangeArrowheads="1"/>
          </p:cNvSpPr>
          <p:nvPr>
            <p:ph type="ctrTitle"/>
          </p:nvPr>
        </p:nvSpPr>
        <p:spPr>
          <a:xfrm>
            <a:off x="1371600" y="3124200"/>
            <a:ext cx="7406640" cy="1472184"/>
          </a:xfrm>
        </p:spPr>
        <p:txBody>
          <a:bodyPr>
            <a:normAutofit fontScale="90000"/>
          </a:bodyPr>
          <a:lstStyle/>
          <a:p>
            <a:r>
              <a:rPr lang="en-US" sz="4800" dirty="0" smtClean="0"/>
              <a:t/>
            </a:r>
            <a:br>
              <a:rPr lang="en-US" sz="4800" dirty="0" smtClean="0"/>
            </a:br>
            <a:r>
              <a:rPr lang="en-US" sz="4800" dirty="0"/>
              <a:t/>
            </a:r>
            <a:br>
              <a:rPr lang="en-US" sz="4800" dirty="0"/>
            </a:br>
            <a:r>
              <a:rPr lang="en-US" sz="4800" dirty="0" smtClean="0"/>
              <a:t>Part </a:t>
            </a:r>
            <a:r>
              <a:rPr lang="en-US" sz="4800" dirty="0"/>
              <a:t>V:</a:t>
            </a:r>
            <a:br>
              <a:rPr lang="en-US" sz="4800" dirty="0"/>
            </a:br>
            <a:r>
              <a:rPr lang="en-US" sz="4800" dirty="0"/>
              <a:t/>
            </a:r>
            <a:br>
              <a:rPr lang="en-US" sz="4800" dirty="0"/>
            </a:br>
            <a:r>
              <a:rPr lang="en-US" sz="4800" dirty="0" smtClean="0"/>
              <a:t>Understanding the Challenges of Low-Income Families</a:t>
            </a:r>
            <a:endParaRPr lang="en-US" sz="4800" dirty="0"/>
          </a:p>
        </p:txBody>
      </p:sp>
      <p:sp>
        <p:nvSpPr>
          <p:cNvPr id="276485" name="Rectangle 5"/>
          <p:cNvSpPr>
            <a:spLocks noGrp="1" noChangeArrowheads="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AU" dirty="0" smtClean="0"/>
              <a:t>Pre-School</a:t>
            </a:r>
            <a:endParaRPr lang="en-AU" sz="4200" dirty="0"/>
          </a:p>
        </p:txBody>
      </p:sp>
      <p:sp>
        <p:nvSpPr>
          <p:cNvPr id="73731" name="Rectangle 3"/>
          <p:cNvSpPr>
            <a:spLocks noGrp="1" noChangeArrowheads="1"/>
          </p:cNvSpPr>
          <p:nvPr>
            <p:ph idx="1"/>
          </p:nvPr>
        </p:nvSpPr>
        <p:spPr/>
        <p:txBody>
          <a:bodyPr>
            <a:normAutofit/>
          </a:bodyPr>
          <a:lstStyle/>
          <a:p>
            <a:r>
              <a:rPr lang="en-AU" dirty="0" smtClean="0"/>
              <a:t>Less access</a:t>
            </a:r>
          </a:p>
          <a:p>
            <a:r>
              <a:rPr lang="en-AU" dirty="0" smtClean="0"/>
              <a:t>When they have access, it’s to lower-quality pre-school</a:t>
            </a:r>
          </a:p>
          <a:p>
            <a:endParaRPr lang="en-AU" dirty="0"/>
          </a:p>
          <a:p>
            <a:r>
              <a:rPr lang="en-AU" dirty="0" smtClean="0"/>
              <a:t>According to brain research, this is critical because of the cognitive development that happens during pre-school years (</a:t>
            </a:r>
            <a:r>
              <a:rPr lang="en-US" dirty="0"/>
              <a:t>Duncan, Ludwig, &amp; Magnuson, </a:t>
            </a:r>
            <a:r>
              <a:rPr lang="en-US" dirty="0" smtClean="0"/>
              <a:t>2007)</a:t>
            </a:r>
            <a:endParaRPr lang="en-AU" dirty="0"/>
          </a:p>
        </p:txBody>
      </p:sp>
      <p:sp>
        <p:nvSpPr>
          <p:cNvPr id="4" name="Slide Number Placeholder 5"/>
          <p:cNvSpPr>
            <a:spLocks noGrp="1"/>
          </p:cNvSpPr>
          <p:nvPr>
            <p:ph type="sldNum" sz="quarter" idx="12"/>
          </p:nvPr>
        </p:nvSpPr>
        <p:spPr/>
        <p:txBody>
          <a:bodyPr/>
          <a:lstStyle/>
          <a:p>
            <a:fld id="{1926D026-EC0F-4189-AE01-EABDACA2650A}" type="slidenum">
              <a:rPr lang="en-US"/>
              <a:pPr/>
              <a:t>39</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en-US" sz="2800" dirty="0" smtClean="0"/>
              <a:t>How I Know Teachers</a:t>
            </a:r>
            <a:br>
              <a:rPr lang="en-US" sz="2800" dirty="0" smtClean="0"/>
            </a:br>
            <a:r>
              <a:rPr lang="en-US" sz="2800" dirty="0" smtClean="0"/>
              <a:t>Can Be a Big Part of the Solution</a:t>
            </a:r>
          </a:p>
        </p:txBody>
      </p:sp>
      <p:sp>
        <p:nvSpPr>
          <p:cNvPr id="22531" name="Rectangle 3"/>
          <p:cNvSpPr>
            <a:spLocks noGrp="1" noChangeArrowheads="1"/>
          </p:cNvSpPr>
          <p:nvPr>
            <p:ph idx="1"/>
          </p:nvPr>
        </p:nvSpPr>
        <p:spPr/>
        <p:txBody>
          <a:bodyPr/>
          <a:lstStyle/>
          <a:p>
            <a:pPr eaLnBrk="1" hangingPunct="1"/>
            <a:endParaRPr lang="en-US" dirty="0" smtClean="0"/>
          </a:p>
          <a:p>
            <a:pPr eaLnBrk="1" hangingPunct="1">
              <a:buNone/>
            </a:pPr>
            <a:endParaRPr lang="en-US" dirty="0" smtClean="0"/>
          </a:p>
          <a:p>
            <a:pPr algn="ctr" eaLnBrk="1" hangingPunct="1">
              <a:buFontTx/>
              <a:buNone/>
            </a:pPr>
            <a:r>
              <a:rPr lang="en-US" dirty="0" smtClean="0"/>
              <a:t>* * *</a:t>
            </a:r>
          </a:p>
        </p:txBody>
      </p:sp>
      <p:pic>
        <p:nvPicPr>
          <p:cNvPr id="2" name="Picture 1" descr="gorskihill.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352800" y="1371600"/>
            <a:ext cx="3519942" cy="5288334"/>
          </a:xfrm>
          <a:prstGeom prst="rect">
            <a:avLst/>
          </a:prstGeom>
        </p:spPr>
      </p:pic>
    </p:spTree>
    <p:extLst>
      <p:ext uri="{BB962C8B-B14F-4D97-AF65-F5344CB8AC3E}">
        <p14:creationId xmlns:p14="http://schemas.microsoft.com/office/powerpoint/2010/main" xmlns="" val="22177480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AU" dirty="0" smtClean="0"/>
              <a:t>Pollution</a:t>
            </a:r>
            <a:endParaRPr lang="en-AU" sz="4200" dirty="0"/>
          </a:p>
        </p:txBody>
      </p:sp>
      <p:sp>
        <p:nvSpPr>
          <p:cNvPr id="73731" name="Rectangle 3"/>
          <p:cNvSpPr>
            <a:spLocks noGrp="1" noChangeArrowheads="1"/>
          </p:cNvSpPr>
          <p:nvPr>
            <p:ph idx="1"/>
          </p:nvPr>
        </p:nvSpPr>
        <p:spPr/>
        <p:txBody>
          <a:bodyPr>
            <a:normAutofit/>
          </a:bodyPr>
          <a:lstStyle/>
          <a:p>
            <a:r>
              <a:rPr lang="en-US" dirty="0" smtClean="0"/>
              <a:t>Air and water in low-income neighborhoods more polluted</a:t>
            </a:r>
          </a:p>
          <a:p>
            <a:r>
              <a:rPr lang="en-US" dirty="0" smtClean="0"/>
              <a:t>More likely to live near hazardous production and storage sites (Walker et al, 2005)</a:t>
            </a:r>
            <a:endParaRPr lang="en-US" dirty="0"/>
          </a:p>
          <a:p>
            <a:pPr marL="82296" indent="0">
              <a:buNone/>
            </a:pPr>
            <a:r>
              <a:rPr lang="en-AU" dirty="0" smtClean="0"/>
              <a:t> </a:t>
            </a:r>
          </a:p>
        </p:txBody>
      </p:sp>
      <p:sp>
        <p:nvSpPr>
          <p:cNvPr id="4" name="Slide Number Placeholder 5"/>
          <p:cNvSpPr>
            <a:spLocks noGrp="1"/>
          </p:cNvSpPr>
          <p:nvPr>
            <p:ph type="sldNum" sz="quarter" idx="12"/>
          </p:nvPr>
        </p:nvSpPr>
        <p:spPr/>
        <p:txBody>
          <a:bodyPr/>
          <a:lstStyle/>
          <a:p>
            <a:fld id="{1926D026-EC0F-4189-AE01-EABDACA2650A}" type="slidenum">
              <a:rPr lang="en-US"/>
              <a:pPr/>
              <a:t>40</a:t>
            </a:fld>
            <a:endParaRPr lang="en-US"/>
          </a:p>
        </p:txBody>
      </p:sp>
    </p:spTree>
    <p:extLst>
      <p:ext uri="{BB962C8B-B14F-4D97-AF65-F5344CB8AC3E}">
        <p14:creationId xmlns:p14="http://schemas.microsoft.com/office/powerpoint/2010/main" xmlns="" val="1197380563"/>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AU" dirty="0" err="1" smtClean="0"/>
              <a:t>Neighborhood</a:t>
            </a:r>
            <a:r>
              <a:rPr lang="en-AU" dirty="0" smtClean="0"/>
              <a:t> Factors</a:t>
            </a:r>
            <a:endParaRPr lang="en-AU" sz="4200" dirty="0"/>
          </a:p>
        </p:txBody>
      </p:sp>
      <p:sp>
        <p:nvSpPr>
          <p:cNvPr id="73731" name="Rectangle 3"/>
          <p:cNvSpPr>
            <a:spLocks noGrp="1" noChangeArrowheads="1"/>
          </p:cNvSpPr>
          <p:nvPr>
            <p:ph idx="1"/>
          </p:nvPr>
        </p:nvSpPr>
        <p:spPr/>
        <p:txBody>
          <a:bodyPr>
            <a:normAutofit/>
          </a:bodyPr>
          <a:lstStyle/>
          <a:p>
            <a:r>
              <a:rPr lang="en-US" dirty="0"/>
              <a:t>Low-income neighborhoods more likely to have lower-quality social, municipal, and local services; greater traffic volume, fewer playgrounds; less green </a:t>
            </a:r>
            <a:r>
              <a:rPr lang="en-US" dirty="0" smtClean="0"/>
              <a:t>space (</a:t>
            </a:r>
            <a:r>
              <a:rPr lang="en-US" dirty="0"/>
              <a:t>NCTAF, 2004) </a:t>
            </a:r>
          </a:p>
          <a:p>
            <a:pPr marL="82296" indent="0">
              <a:buNone/>
            </a:pPr>
            <a:r>
              <a:rPr lang="en-AU" dirty="0" smtClean="0"/>
              <a:t> </a:t>
            </a:r>
          </a:p>
        </p:txBody>
      </p:sp>
      <p:sp>
        <p:nvSpPr>
          <p:cNvPr id="4" name="Slide Number Placeholder 5"/>
          <p:cNvSpPr>
            <a:spLocks noGrp="1"/>
          </p:cNvSpPr>
          <p:nvPr>
            <p:ph type="sldNum" sz="quarter" idx="12"/>
          </p:nvPr>
        </p:nvSpPr>
        <p:spPr/>
        <p:txBody>
          <a:bodyPr/>
          <a:lstStyle/>
          <a:p>
            <a:fld id="{1926D026-EC0F-4189-AE01-EABDACA2650A}" type="slidenum">
              <a:rPr lang="en-US"/>
              <a:pPr/>
              <a:t>41</a:t>
            </a:fld>
            <a:endParaRPr lang="en-US"/>
          </a:p>
        </p:txBody>
      </p:sp>
    </p:spTree>
    <p:extLst>
      <p:ext uri="{BB962C8B-B14F-4D97-AF65-F5344CB8AC3E}">
        <p14:creationId xmlns:p14="http://schemas.microsoft.com/office/powerpoint/2010/main" xmlns="" val="1840107429"/>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AU" dirty="0" smtClean="0"/>
              <a:t>Health</a:t>
            </a:r>
            <a:endParaRPr lang="en-AU" sz="4200" dirty="0"/>
          </a:p>
        </p:txBody>
      </p:sp>
      <p:sp>
        <p:nvSpPr>
          <p:cNvPr id="73731" name="Rectangle 3"/>
          <p:cNvSpPr>
            <a:spLocks noGrp="1" noChangeArrowheads="1"/>
          </p:cNvSpPr>
          <p:nvPr>
            <p:ph idx="1"/>
          </p:nvPr>
        </p:nvSpPr>
        <p:spPr/>
        <p:txBody>
          <a:bodyPr>
            <a:normAutofit fontScale="92500" lnSpcReduction="10000"/>
          </a:bodyPr>
          <a:lstStyle/>
          <a:p>
            <a:r>
              <a:rPr lang="en-US" dirty="0" smtClean="0"/>
              <a:t>Less access to health care (Koenig, 2007)</a:t>
            </a:r>
          </a:p>
          <a:p>
            <a:r>
              <a:rPr lang="en-US" dirty="0" smtClean="0"/>
              <a:t>Less access to preventive measures (</a:t>
            </a:r>
            <a:r>
              <a:rPr lang="en-US" dirty="0" err="1" smtClean="0"/>
              <a:t>Pampel</a:t>
            </a:r>
            <a:r>
              <a:rPr lang="en-US" dirty="0" smtClean="0"/>
              <a:t> et al, 2010)</a:t>
            </a:r>
          </a:p>
          <a:p>
            <a:r>
              <a:rPr lang="en-US" dirty="0" smtClean="0"/>
              <a:t>Less access to prenatal care (Temple et al, 2010)</a:t>
            </a:r>
          </a:p>
          <a:p>
            <a:r>
              <a:rPr lang="en-US" dirty="0" smtClean="0"/>
              <a:t>Higher levels of chronic stress and depression (Wadsworth et al, 2008)</a:t>
            </a:r>
          </a:p>
          <a:p>
            <a:r>
              <a:rPr lang="en-US" dirty="0" smtClean="0"/>
              <a:t>Less access to healthy foods (</a:t>
            </a:r>
            <a:r>
              <a:rPr lang="en-US" dirty="0" err="1" smtClean="0"/>
              <a:t>Pampel</a:t>
            </a:r>
            <a:r>
              <a:rPr lang="en-US" dirty="0" smtClean="0"/>
              <a:t> et al, 2010)</a:t>
            </a:r>
            <a:endParaRPr lang="en-US" dirty="0"/>
          </a:p>
          <a:p>
            <a:pPr marL="82296" indent="0">
              <a:buNone/>
            </a:pPr>
            <a:r>
              <a:rPr lang="en-AU" dirty="0" smtClean="0"/>
              <a:t> </a:t>
            </a:r>
          </a:p>
        </p:txBody>
      </p:sp>
      <p:sp>
        <p:nvSpPr>
          <p:cNvPr id="4" name="Slide Number Placeholder 5"/>
          <p:cNvSpPr>
            <a:spLocks noGrp="1"/>
          </p:cNvSpPr>
          <p:nvPr>
            <p:ph type="sldNum" sz="quarter" idx="12"/>
          </p:nvPr>
        </p:nvSpPr>
        <p:spPr/>
        <p:txBody>
          <a:bodyPr/>
          <a:lstStyle/>
          <a:p>
            <a:fld id="{1926D026-EC0F-4189-AE01-EABDACA2650A}" type="slidenum">
              <a:rPr lang="en-US"/>
              <a:pPr/>
              <a:t>42</a:t>
            </a:fld>
            <a:endParaRPr lang="en-US"/>
          </a:p>
        </p:txBody>
      </p:sp>
    </p:spTree>
    <p:extLst>
      <p:ext uri="{BB962C8B-B14F-4D97-AF65-F5344CB8AC3E}">
        <p14:creationId xmlns:p14="http://schemas.microsoft.com/office/powerpoint/2010/main" xmlns="" val="2562310340"/>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620000" cy="1447800"/>
          </a:xfrm>
        </p:spPr>
        <p:txBody>
          <a:bodyPr/>
          <a:lstStyle/>
          <a:p>
            <a:pPr fontAlgn="auto">
              <a:spcAft>
                <a:spcPts val="0"/>
              </a:spcAft>
              <a:defRPr/>
            </a:pPr>
            <a:r>
              <a:rPr lang="en-US" sz="3200" dirty="0" smtClean="0">
                <a:solidFill>
                  <a:schemeClr val="tx2">
                    <a:satMod val="200000"/>
                  </a:schemeClr>
                </a:solidFill>
                <a:ea typeface="+mj-ea"/>
              </a:rPr>
              <a:t>In School, the “Great Equalizer”:</a:t>
            </a:r>
            <a:endParaRPr lang="en-US" sz="3200" dirty="0">
              <a:solidFill>
                <a:schemeClr val="tx2">
                  <a:satMod val="200000"/>
                </a:schemeClr>
              </a:solidFill>
              <a:ea typeface="+mj-ea"/>
            </a:endParaRPr>
          </a:p>
        </p:txBody>
      </p:sp>
      <p:sp>
        <p:nvSpPr>
          <p:cNvPr id="35845" name="Content Placeholder 6"/>
          <p:cNvSpPr>
            <a:spLocks noGrp="1"/>
          </p:cNvSpPr>
          <p:nvPr>
            <p:ph idx="1"/>
          </p:nvPr>
        </p:nvSpPr>
        <p:spPr>
          <a:xfrm>
            <a:off x="1447800" y="914400"/>
            <a:ext cx="6248400" cy="5257800"/>
          </a:xfrm>
        </p:spPr>
        <p:txBody>
          <a:bodyPr>
            <a:normAutofit fontScale="85000" lnSpcReduction="10000"/>
          </a:bodyPr>
          <a:lstStyle/>
          <a:p>
            <a:pPr marL="411480" fontAlgn="auto">
              <a:spcAft>
                <a:spcPts val="0"/>
              </a:spcAft>
              <a:buFont typeface="Wingdings"/>
              <a:buChar char=""/>
              <a:defRPr/>
            </a:pPr>
            <a:endParaRPr lang="en-US" dirty="0" smtClean="0">
              <a:ea typeface="+mn-ea"/>
            </a:endParaRPr>
          </a:p>
          <a:p>
            <a:pPr marL="0" indent="0" fontAlgn="auto">
              <a:spcAft>
                <a:spcPts val="0"/>
              </a:spcAft>
              <a:buFont typeface="Wingdings" pitchFamily="2" charset="2"/>
              <a:buNone/>
              <a:defRPr/>
            </a:pPr>
            <a:endParaRPr lang="en-US" dirty="0" smtClean="0">
              <a:ea typeface="+mn-ea"/>
            </a:endParaRPr>
          </a:p>
          <a:p>
            <a:pPr marL="0" indent="0" fontAlgn="auto">
              <a:spcAft>
                <a:spcPts val="0"/>
              </a:spcAft>
              <a:buFont typeface="Wingdings" pitchFamily="2" charset="2"/>
              <a:buNone/>
              <a:defRPr/>
            </a:pPr>
            <a:r>
              <a:rPr lang="en-US" dirty="0" smtClean="0">
                <a:ea typeface="+mn-ea"/>
              </a:rPr>
              <a:t>This opportunity gap is characterized by the lack of access to:</a:t>
            </a:r>
          </a:p>
          <a:p>
            <a:pPr marL="411480" fontAlgn="auto">
              <a:spcAft>
                <a:spcPts val="0"/>
              </a:spcAft>
              <a:buFont typeface="Wingdings"/>
              <a:buChar char=""/>
              <a:defRPr/>
            </a:pPr>
            <a:r>
              <a:rPr lang="en-US" dirty="0" smtClean="0">
                <a:ea typeface="+mn-ea"/>
              </a:rPr>
              <a:t>Quality preschool</a:t>
            </a:r>
          </a:p>
          <a:p>
            <a:pPr marL="411480" fontAlgn="auto">
              <a:spcAft>
                <a:spcPts val="0"/>
              </a:spcAft>
              <a:buFont typeface="Wingdings"/>
              <a:buChar char=""/>
              <a:defRPr/>
            </a:pPr>
            <a:r>
              <a:rPr lang="en-US" dirty="0" smtClean="0">
                <a:ea typeface="+mn-ea"/>
              </a:rPr>
              <a:t>Adequately funded schools</a:t>
            </a:r>
          </a:p>
          <a:p>
            <a:pPr marL="411480" fontAlgn="auto">
              <a:spcAft>
                <a:spcPts val="0"/>
              </a:spcAft>
              <a:buFont typeface="Wingdings"/>
              <a:buChar char=""/>
              <a:defRPr/>
            </a:pPr>
            <a:r>
              <a:rPr lang="en-US" dirty="0" smtClean="0">
                <a:ea typeface="+mn-ea"/>
              </a:rPr>
              <a:t>School nurses, counselors, and other school support services</a:t>
            </a:r>
          </a:p>
          <a:p>
            <a:pPr marL="411480" fontAlgn="auto">
              <a:spcAft>
                <a:spcPts val="0"/>
              </a:spcAft>
              <a:buFont typeface="Wingdings"/>
              <a:buChar char=""/>
              <a:defRPr/>
            </a:pPr>
            <a:r>
              <a:rPr lang="en-US" dirty="0" smtClean="0">
                <a:ea typeface="+mn-ea"/>
              </a:rPr>
              <a:t>Affirming school environments (bullying)</a:t>
            </a:r>
          </a:p>
          <a:p>
            <a:pPr marL="411480" fontAlgn="auto">
              <a:spcAft>
                <a:spcPts val="0"/>
              </a:spcAft>
              <a:buFont typeface="Wingdings"/>
              <a:buChar char=""/>
              <a:defRPr/>
            </a:pPr>
            <a:r>
              <a:rPr lang="en-US" dirty="0" smtClean="0">
                <a:ea typeface="+mn-ea"/>
              </a:rPr>
              <a:t>High academic expectations</a:t>
            </a:r>
          </a:p>
          <a:p>
            <a:pPr marL="411480" fontAlgn="auto">
              <a:spcAft>
                <a:spcPts val="0"/>
              </a:spcAft>
              <a:buFont typeface="Wingdings"/>
              <a:buChar char=""/>
              <a:defRPr/>
            </a:pPr>
            <a:r>
              <a:rPr lang="en-US" dirty="0" smtClean="0">
                <a:ea typeface="+mn-ea"/>
              </a:rPr>
              <a:t>Higher-order, engaging pedagogies</a:t>
            </a:r>
          </a:p>
          <a:p>
            <a:pPr marL="411480" fontAlgn="auto">
              <a:spcAft>
                <a:spcPts val="0"/>
              </a:spcAft>
              <a:buFont typeface="Wingdings"/>
              <a:buChar char=""/>
              <a:defRPr/>
            </a:pPr>
            <a:r>
              <a:rPr lang="en-US" dirty="0" smtClean="0">
                <a:ea typeface="+mn-ea"/>
              </a:rPr>
              <a:t>Opportunities for family engagement</a:t>
            </a:r>
          </a:p>
        </p:txBody>
      </p:sp>
      <p:sp>
        <p:nvSpPr>
          <p:cNvPr id="33796"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5938169E-4034-944D-A7C8-8403447BAA85}" type="slidenum">
              <a:rPr lang="en-US">
                <a:solidFill>
                  <a:srgbClr val="FFFFFF"/>
                </a:solidFill>
              </a:rPr>
              <a:pPr eaLnBrk="1" hangingPunct="1"/>
              <a:t>43</a:t>
            </a:fld>
            <a:endParaRPr lang="en-US">
              <a:solidFill>
                <a:srgbClr val="FFFFFF"/>
              </a:solidFill>
            </a:endParaRPr>
          </a:p>
        </p:txBody>
      </p:sp>
      <p:sp>
        <p:nvSpPr>
          <p:cNvPr id="33797" name="AutoShape 7" descr="data:image/jpeg;base64,/9j/4AAQSkZJRgABAQAAAQABAAD/2wCEAAkGBhQSERUUEhQWFBUWGRUYGBgYGRwXGBccGBgXGhcXGhcXHCceFxwkGRgYHy8gIycpLCwsFR4xNTAqNSYrLCkBCQoKDgwOGg8PGiwkHyQpLCwtLCwpLCksLCwpLCwsLCksLCwsLCwsLCwsLCwsLCwpKSkpLyktKSwpLCwpKSwpLP/AABEIANQA7QMBIgACEQEDEQH/xAAcAAACAgMBAQAAAAAAAAAAAAAEBQMGAAIHAQj/xABDEAABAgQDBQUGAwcDAwUBAAABAhEAAwQhEjFBBVFhcYEGIpGh8BMyQrHB0QcU4SNSYoKSsvEzcqIVJMIWQ2Nz0gj/xAAbAQACAwEBAQAAAAAAAAAAAAACAwEEBQAGB//EADMRAAIBAgQDBQcEAwEAAAAAAAABAgMRBBIhMQVBURNhgaGxFCIykcHR8AYzceEjUvEV/9oADAMBAAIRAxEAPwDljax1fsPLKqSUSNFh2uWWoZ6RyoCOqfh3PJokjPCqYP8AkT/5CIpbtB8RS7NPvGk2nILXyJfM6sdInk0pa+Z4/f6RLKU6jjIbdrfju4QXUJfCU3DvDU3cxMsbXRS/xAoWpAssSmajLcyxz1iHsBJUuiZJYCYvx7qh9IddvJAOz5trgyj/AM0+GZhN+GKwaaYD8M1XmlH2ha1lqXHFezNd5ZtnbfUk4VpYZcosEitChYxVdoSCj9qlhiIxhnBN7kaaBxE1DtNBse6eBis1YzHeDsWwEGNhC2ROO94JTOMRcNMIJjzFEftHj0GOONgmPMOE8D5RmJo2VeOOBKnbMmWcK5gChmMyLPdsrXiSTXS1+4tKuRv4ZxQ+2cr/ALwsbrRLJHik/wBsRFTZZ+hC8x7bC/pyjicLCrGbUpK/Jr5aep0JcyPZXe7u/wCYilydvTU2xOAdb255wxldpCCHTuNj1icxQqfpzGUZXilJdztp42HqlQPMW5gH/rqFObh/WkSy6kG4IMddGJisBiMO32kGl1tp8wnFEapjRCqfEap3WJuZ7PZkx4wAARGZoAvA02cVZWEcCTqQFG5tugWf+0OEBpST/WRl0B8+UamjUr4mHCJEUuHNRP0gkCygfiNs7DMRNAsoYTzTl5H/AIxV0x0nt7TBVGvegpUOF2J8CY5qlTiHXuj0OBqZqKXTQsGwv9BX/wBg8k/rBYVA2x2/K85szyTK+8TpMbuC/ZXj6mRj3/mfh6FYTHS/w1CjSTAG7sxVtbpR66RzSWY6J+FlWyZ6BquWb8QR9Iw6V1LQ9Bj0nR16ovFPSBsWrEketI2lVOgFrF/nl0jVVIe8Xz0yB8dNY0ALNcAXOkPtdbmDfK9rAHbJWKhqEsxwk/0kK+kVH8MqvDKnhn76C3ApI+kXnbdLjpZydPZTCOJwqMc//DBYeoSQ9pauA98X8RCpWvoXo5uxkn3Fz2sXBcuFBrEvvcHLNiBCmmmOBjSF8rK4tvvDZamSrSwN7efKFSJhQtSR7punffO/MP8AzQE1cy6qbSYzkzUo92YpPBQt4wxkbU33G8QmkSU5ufW+DpcjUN0iuJTY5lViVRIuoCQVEgJAJJJYADMk6Qn9luim9v8Abiu7TJObKXfT4UnhZz/LErUsUYupJRDNt/iicRTSoSQPjW9+SAQw4nwEJU/ifWpLn2ShuKG80kGF+xtniYpjk/rlFtX2UkqQxDQWaKdjehgY5dil7W7WTJ88TljCqwYXS3B76Q2o9q+0ZzZTN8iIG2v2WCEnAX+cJdkzyiZgUGv4WvENRavE9TwrGzpSjQqbbL7FwNYLEneOloEndqJaCylZMLXuIru1K4rsk2D3HnChVORxMFCjdXY7H8c7OTp0Enbm9vAvUrtbJWQAprj3rcc8odyqh7guNI5FMztB2ydsTJKgUKtqDkekTKh0KuH483pXj4r7HWJdcoavziYbT3iEGz9pCckEWsXG4hoIQv3evkW+RHhFbY1K3CsFjI53Ba81o/L6jyXMxavEoTCNKyCWzHmIIkbTUL5jjn4xNzy+M/SlSOuHlddHo/nt6DlMeKJHPdC1G2w7EEccwfW6JhWhVsYHOxgk0edxHCMbQ+Ok/DX0uRbUo/aSpiFfGlQPBwW9cI5DKFo7OpAIzf1cxyvb+z/Y1C06E4k8lX+bjpD4vQnh7cXKDGOyw1IjjMnf2yYkSYjoFf8AaSh/FNPmj7RsI3sH+0vzmUsd+8/zkVqXkIvH4WzyJs9KcyhBHRRf5xSEpa24xcPwsqsNWsfvSlW5KQetnjBWjPTYlXotHTZUhV8Si17b4ynASSAcTtY5fpyiJaihQJOZNuGvDKN0YS5a+drtrFhvzPPxtpbkaVk8lCkZDCpPJwR845z+GSv289ILPKHkoP8A3R0lKyQ6gCAcjnm78s45b2DUU10xI1RMTuyUnwygZK9i1Qfuz8DocxXfJuzDIMm2jdIUVsvJerl9xSq1xwVh8IeVEgFLEkfPKEs2YrvAkYe9a2o6a3gd0VJxWz5nkgJf/VKVblWHjDGXSThcKSR61gSgm4kAgBQIug5p3gbw7jpBUlKR7gVLPCw8MorMo2MnbSVKb2gzIAw39MLxzraciZNrpuMd5Sy27DkhjqMIEdErJZXhClEEOxTno/VrdYS0tMFzir3iAlIJzsPu8IdRxbPT8NwkHRjU5u/qRbJ2Pgyh+lbZiE9YmaheACzFT3yGZYXgDZvaZS1FL4wNc/A69YFZrZmbF4p5UMdsANFA28tjiGYi2bV2gDZwOsUXbsx1Ab4bRu5Cq8rR0IpVfEqpj6NFn7CdnkrSZikuSbPkw1i1/wDoWlWrGuWQrUJUUg9AflD3XSdiosPJxvc5PMkgxBLlgHOOy1fZOlCbSkhsuH36xRe0WwRISVhLes4mNdN2Ilh2lcH7NbSwTSjRYbqA4+0W+Qmyf9pPiR9o5zsv/WRf4k/OOiCc5HF/0gKy1PWcBqSlh3F8noSSld4cyPKNglnHG3WIgWbifnaNNo1qJYJWQAITubk5Rgs0nZEqD17zeR9dI9l3HjFQrO1BWCmW6EgkW99Ru53jpG6tr1KvZrsiWFIJANyHDqVwO7jDOyfMxZcbw+ZxV3tr1/otT7ix4GFm1tmioLqJxJDA2yzYjXODFTGU3ExHJLYn3vAJtGpVwlGt8cU/X57ixOzlIlIR72ErLj+IhrdIgbfDgzM+H+YwhyW0LZPoPvGlh8e6ccslc8rjv0rCtPPSnl7nqvv6lBBaHnYirMuvkneVJI34kKH2hAo36wfsepMueiYlOMoOJjkbHdFZGZVWam0uh3SWolFwCWYhxr5D9IqW1e31LJUZeNUxQJCsAdIO4kkAl9z5QkndvahQIEqVLBDElRfJiQXS2sVcUkhIYzHPAP53hvaW2MiOClL4zs+zJ6J8tE2Wp0rAIPzzybJuDRzLs4QjaqgS3enp/u+0RUfbBdOgS5M1YQl2ThQcySbqS+ZhQvax9uZycQUSToLqdzYMMz4xDncsU8K4Zl1R1mpIQwcvzOT3/wA8ID2hUSEoGKZLBsWJD8GGfjHNp23Z01QxFSybAFSjnoADysItfZ78OJ04vUkyhYmUhOOc38Q92TzmEQCvyBeESVpMabHrELmLRLWlZDKBS9n95uGIH+oQ9wn4hDPZ3Z1EhOGnokqGv/coE1XEhCSCeBUYj/Ly52ISCsTUB1080BM1IGZS1pg4pfxtHSpt6lb2Km3q2V7b6TgDHDdnBuH1fy6wFsKYyusMK6UFpUCWcej0MVOTWGXMKVWIN/vy16xUqwZr4GEaCyp8y57ZoZc5IxlvmHsYXTNgS6amWuWk2BZ7Z6xpL2xcd0zP9rHyJEJNqbWSThlrUAo95BfzCvvC4qTRfk47larJrNZSll8T5Dc2/wAsoXroStKli1wANGJb5w72vPSBhR7xsPvHmx6bErAL4kkN0seYiypWVwY4V1Iyl0LzI2QZFPLZK1S0pSFYLniSBc74m2TKE2YDJE5CHvjsDyBL/wCIbdmdpPLS+4PDLakxaUoVJQFEKDh268Yrbom1mVftEkypl1zEyhYmWCSN5sCRCqWn8xiEsrmy8iVgtlvUA0XPZGOYqYqdLwObAlwc/o0D7Xrky0kJYAboJaEZbs5FS7KKKtSRlLL6m3wi3PPhFskTszwaAJko/wCoAcU1b80gMAPWsJtq7aN5cs78RGu8A6CH2dRmng8TTwOHcp83oub/AKG21O0yJTBPfmC7fCnmeHrdFQrq9c4lcw4r/wAo6a/KIJi7cXuNNGL5nWJpdMO9iZwUHO2E5/OLdOklsYmJxtfGy952XTkDKmauXhvtDayVIwocuE6MAzFvERiaFRBIlkhJUqyTkMi3O260L51OyEL/AHsXiFfP7QUoIoScYNLMrvQvQn+6reAfERMmbfm4+0LqSaVSZROZQl/D9ILlquYz2j6jRlngpdUmZJV3jBFAvun/AHGBUllxLRq94cYgY0UKZ7xjZKrRk9uLvfczBm8/KNlS04UkKcuXDZZNfV3PhFk+dJ6Grx47xkY26OJMMZGCWYddnOyy6maErxIlgEqWEk2DWToSX+ukcC5JFq/DfZyJSPzMxIWtRKZYcjCAWKu6QXJcZ5DiYutZXKUGslIyQkBKBySLdc4BTTS5fs0SvcQlkjUNvOp16xi1x1yu9XchXPKS4JGX+YdSKxFYEy5yvZ1CP9GoFlBQ91zr9ctbopphXV1OBQL8IlOzBaTLL2hCZlMJ6GE0r9hPljScHC2GjsVciDvih9oqJRdaPeQ7jencW116xcpeyPapqaqTNE33CuWkuRM9m61kD4hjUBvAObRWqUkgvmST4mOmjoMrX/WZRDNgVzIL8GsYDm1pUcWIKLEB3JADvkmGO3Oznexy8r4k7n+JP2/xCBcrCMwGsxdy+632gYQQ6U3kb6E0pYA9opRU5wuBYWdg5GkES9pS2JAmnD3nSycNwHdyRcjxhStmd+jeP0jaXT4lJSCxIcuGve3GwF4d2abJhjcQo9nB79yLPs3t2ZKQlCLfvLWVdThSCYkqfxLqSThKQAbFvoSfCK2ikBllV8SSAQbDR/CC/wAsn27AADC9i194glh1vYhU607PNvbzv9hhU9vKom04sQCphhLkd4Dlk/CFy+1NQTeasjcTn9YDVSFKFFQ/dbg7EK3EEHzEDpWcLP3XFuLZt0ziMqXIqNztqM5e2561hPtlgKOC5JCQsgFtRple0BVUnDMUg+8kqSonUpKnPlETkAF9bB7ji2ggjaFR7Va5uHCFLUo6gFRdny3xyAbuQ00oKLHPRyWOVrdYto7OLkhKp8spUtI97Igbhvy8YG7J0UsT6eetsCVArBvdKmSW3Wc8ovXaakV+XRhUqahClrVMWe8TMU4AcDujLQXDO0KnXyTjDr+JFSvW7ShNUm047238e7ck7L92SFIUlnm+2Qzrmd1pSBewu+654wtR2BSuWTUFyEqKUJPdCikgFShdRB0FucOuylKE04UQAVEl2uQ9nO6z9YbJmA3Fx9ixjzmKxs4VZRp6K+5fweEhKlTnNapaeP1OSbFm4qdGZIcF+BP3hio5Qv2YnD7VDAYJq024Fshyg6YY23qz6Rw+WbDU33Ly0PZx7wMehfeVziKYqwgKqqLsNI5IuSkorUaUf4cT8QWVBJDEEObjLMD5wZL/AA0QGxzQPAfJRhzM2kTr8z9REKq7c/kPpHpY4GmuR8UlxCo+ZDJ7CUic1FXU/wDiBBiOz9Gj/wBp/wDcP/28Cqq1H9ST9YklUsxS8ASxsS6WYG7lxk0N7CnBXaQn2mrN2TYZKMhHuSkDlf8AsEOqbGlLiWL7rHq8CyNjhOZBO9XfPROQj2pIY4pijzBHkBGRisRGayw2NTDUJReae5BWL77s1vrwgacox6CC+FWP1lG5RaKS2L4FPns26F9ZhMyWLEEgkcAXP1g2rtYwjlVqUTCVG4DZEkX4RxDLvtKgyq9nDDMQGmyRYLTqkgaajdmLuCi2rIlCV+akF5SyxTkqUvMoUNL/ADGhBMFB2oTKWFSlLxa4kkA8C8a1UyRMqDMmJmSqaoSMSkAlKJqSe8QOB3a7smp5lYU/dZXa/apmDCLE/KK/tYAADXfHQdq9kE08r28paJ0o2ExBcX3i7ecUvakkFL7geuvyeBWjDbuhVQUZmrSE4A5UwUS1hiZs2a3jDjY+zlznMwYQlRYixBBYpSNw9Pod2J7Gz6gCplGTgCloZSlBQLB8kHQhovyOxS9ZiByBP2itW4hSpNxzamdW9ug37PHRrfT6+BU07JksRgBxNie7t60idNKgZITk3ujLc8WtHYnfN8EfdUTp7GSxnMX5D6GKD4lT/wBm/mZf/ncTm7yb8Z/2c72psFMxAEvuNcD4S2h1HSEW0NiCVKlqUCkuoTMPezfCwJA4R2ZPZGRrjPNX2Ajyf2PpFjCuViGbFa2PNlB45cXpx3u/z+TSoYHiF4qpNNLq23bpscAJtxixJ2MufNpkScCTOlSyPgSCgKSsnNz+zJJa5h/+KfZyRTy5C5EpMoFS0qw62SUuSb5K8YR9mdogVFEcITgmYCRmoLXryC21jRp4ntaDq0+jtfuNGUMs8sjpnZzshLpUJCj7VY+IhgnXup+pc8oa1tchAViIUQgqKHGIgcCciWDm1xHtepYQcAdTps4BbEMbE2Bw4mfVoTSZADqWrGrEwsSlBUEj3iXmD9gkZ+84c5x5dylWeeo7/nkXVCFJWirAZmTapKSoJlydMymYLYkmW4KkkAtuxaFLwx2etQwIS6pYSO8ojHkcLhsiw8eMCVdThdcwkqSFqTLB7zJCyX0l9zDx7uT3j2ilzFTAqyZSPdAsCcCBYB3YmYMWIg2zsYZU1hyS/PmRDNJ3KZNk4K2sT/8AJjH82I/WN1KjO0AwbTm/xy5avAJH0MRlcbtJ5qcZdy9D2fCZXwyXRteZHUTmTCidMJLwbXKswhdMmB7iHIPFz1sX4mPCY1K40M2PZ3PilguhpDMWEjrwGvrjHSpdCmqpUoWSlSO7iSe8G903zcb9XihU1eKZIBAxqY3zvlYXbdqTpFi7LbRnJnAzjglze6AqUZRJsyhiViYHUpAuYwsVVdWemyNzC0lShruwCs7OVEpTJnqG7EAoHwSGgdqtOc2UrmhQ+8dEqpSSGXy3X4GKztanMkOboyxN7pOit3PI+UZ8o22L0ZXK5KKlKOPAD/BkeNwIlWiNVTh7QAag5as0Szi4gUME+1JZw2J+248nhZRUOIElOLESbG9/0h9PlvY6wilUa5RcDGNSl0LHG1ldRBAsmVsJ/dLcFBvOLDsGaqmRhdCkHNC2KTvzyhJ+fnBLy2mp3e7MH8uSunhDCh7I1dYHMhcsb5p9mPA949AYhXIdhd2lqJIWFU/7GXNPsp6AXQFK9xYHA68Yr+zdjKqlKloKQGJKlFksCw0JvHTqD8E5Zb81PUpLgmXLASkkZOpTkjkBC7tT2Ul0dY4EwSahJCMBUSlaWK0EgubDEOZ/dgql8p0EnKwL2AoJtIqopZ5SVJ9lMSU5KStJS+/NAFw9ouOKKbsE00urUUTZhmLRgwrJJLEKHvX7oB6ExbDMbOPI8Sjau5ddTRhHLGxpUzFAhib6AfXCr6QImSbdwta2EBm5pTu84kmTgcwrxIy/2mIxOTu8VE9bxVi2lsSyeWlQIfEwbVh/eX5NBBXC3EkAMhI6O0Sy6knPyB+bwE03qSit/imgmhxpzlzJZ6KxIP8AdHMNmsiR7X4pc6XrYBSVEdcSPOOudtpPtKCpTullX9BC/wDxjismuwoWgJcTAhydCl7jm+sek4PLNQcejKGJVp3O4bcQuYEYF4UKCsTsxCsLAjNTpKww1IOkKpE4kBFIod4EGap1sAkLAKXBQkmc4LuO9nBOz0pqaOnx5FEpR3ulDWINiFXfhBvdljDLSATcJFtbknqYyFUypw3ab05eJcSvqDUmy0y3Uok3KmK1KSklKgr3ycwovplazwX+YDYntm5sGGt8hCja215chjNUVzD7kpNyToyfLEd2+K1XUtXXEieoU0nSWO8f5mzPM9IKjg6mJeZvTr9upEqkaei3Be0G2Zc6vQZRxgSyhRyBPfUMJOYY55RrMl/un+U5/rDOh7DyEHF7RalNmWtyDfWNK7YC0B0rStO/3TfIF7eceihTVOKjHZI2eE46lTpOFSVm3f0EE4ObafOBZhD3j2aklSrEHI6RCaPj68IYi9UqOesFc6LKoZZznItnh72fKPK1EqVLKgVqUB3bMknr4twguUBkABwAbPlCLtLPU6AnI+GfxdBG2sXOWjPmrwkI6oU7O2tMl1MueHPs1YiblSiQx7v7xBNzYeDlbU25VVCi7pBuyl/a7cABGqUpQlDAXSp7fE4PPLedIiM/cIBLqMudw7L7W/OUcuZMYrbBNAyxpZz1srrG65wlq9jMdSVuEkjEMJD4ZhPVIJzYPHNvwt7SeyrDTrLIqAAH0mp9zxDp6iOnbblq9njRdco4gP3gPfQeBS/hFWcLS0LMZ+7dnPu12wzRTZU+USaZawlac/ZFVgXzwXz0ygpV8s4sOzpUurpJkhXeQoEJBNwhROFJILgpIKX/AIRCKspQlRFw3pnPh0hEx1NgS1aKtxiwdnexsqcn20ybMuo/s0MAG0diS9i9s+sV1a1aC3GLN2L2hMHtJYQDYLDqAAuAbmwsRERClsW/Z2yZMi8qUlJ1Vmo/zH7wwSoworJM1a8MuckEMopYuBo6x43zaIkVMyTPwLUVIJs9zhOXh9IO6QvLfmPiDCztDsn8zTqQCEr96Wo/AsPhJ4ZpPBShDR40djz+fr5RO4K0PnyX2nnprZMuelKCZglrSxJHfKFMSe6ym87x0ObkXij/AI07FXIrBVAEoWpKkqHwrSkOk/0OOfCLsiZjSFDJQChyIcfOPM8Zp5ZQku/y/wCmhh5uV02BKmB9OF2jzEePzgkzuCh/KftEC6xIzUBzLeRjGU5PRIsWRoqSQMSikDjv3MH8oGVWAe7frZ+UVyv2pMnzcKCwD3yYal+WsTSJwB1YZ5APuGp3l2849JRwEFFdorvn0KUqrvoOKirxoUlfurSpJ5KBB8jHNts9hTLBXKXiQAokK98MknSygWZ2tyi8zap4Cq6ju7mi/ShGl8CS/gTJuW5J2Kr0/wDT5ZKmTLxpJUWYBZLk5CxEL9oduzMUZVGkqLF5rd1PEA2b+JXQG0VjaFCpRCEKKZJJUUP3UrLAkAZvZnyvBqQmUgIRYH/lxO+KUOH01VlVlrdtpcvHqN7aWVRQXQSxKeas45qiXmFyej5P4/KCRXE3JzhTV1FwBpePE1PdHrONGwoep2qUje0MzMCkYhcEMRz0PCKcioz3wx2TtEhh48oixxNUUCVli4OiszyL+9CWfTKSopYkjduOR8j4RZK6msFJIY6g5cDASqs5LS5HAGOaNHDcQqUFlWq7+RaE5Pe7dDuhVtpIUMrso+DFut7Q1xC+nr16MK9tEsG/iHy84vQ+Ixp7FfmzGAHLx3iMqJXskPNLbhqemg9Z2ieUhJWx0clsrByQ303xrtClTNmBa9LYX97Ms24X4W8Xyb5CYpcxZTV6h+0CcLKBlqa4IuGOpcPplH0J2b2+mspZU8NiWllp3LTZYbnfkoRwmpk+0QQBdLKAGQZwR/y8BHnZ/tPOopmOX3pZbGglgeI/dUNCPOFON/5H7RUuT+h1xCfytUrD7gW6m+GXNZwofwrCVAizYo37V0eFQm/AQSrg2v18YjotoydooROlKGMAoUDYqSsHFLWNFZkaG7Z2dUiBNkmUu6pZwFxmw7pIO9Pi5iu09mMjZK6KhSyRMSFqJAIcJBaxyci5PK0TbHpwalKEqIC8QYkkE4SU55d4CDKnZKZJwpskAYRoARl0hc2BYUgspJBB3EZRSzNS1NRRi4e6XVO2VJmY8IAUEiYOIPvDxbwh9U0qZicyMiCksfHdFQlbQTOLoDEh1p3H4ineNeEWXY1QSjCdMj9DGg8jV4mJHtIzcZh0qWEpCQ7ANcufGPJiXESGNSv1+sCNKX+Juyl1Gz1hCCtaFIWEhOIukspksX7qico4NXVs6WfZrnz0EAAIK1pKbDCMJNg2nKPqdM4FVrvuBItxyjm/4x9kBMEuulgY5Hdm2fFLJsrmhRfko7oCUU90Sjhy6eoWHOM/7iX/AORyhpsHZRQ86YACkYUjM94sVFtWcRMt1rCX5tug+lIILm2LLgkfp5wty5B2DJD8v3m/tiYAuMTJAyG7nxgObWknClhx4alo3x/EczlygQgkVAdnPhA1fPuwLg+Uawvqh3yd7ct30jkiGDJm94A6uORiGbOxLB0GX0iKsqMK+pZoDlTXUTucwyxFwyZVgrIve0SCbctuT8mhQlV4I/M4VF7uBHWIuGKU0G0S7DePrAInJ6b38Ikos1EZW+cCSWCnnOnCb7tDEc2lV8Jtyf5wHImMYaBdgRrAklhmfpw4Qq2l3hnk3G3HhFg29s72c0p0dxxB936jpFdrD3S5J/xFpOzFNXQmoyVT5gVmRbk6QeZI+cYlRU6mZNmP8OjB8yADctv4CVEzCvE98lcRkfKGVfMPdEtgpbsrcM2fTPPhFpPmV2uRrSz8K9Ehi4LXBzcZsRqWdukLayjZRGmaeIOXXTpDGn2alCXcqUSCVHMs194vrc36x5WFmMxSQEjupZmcgsc1E5ZnQ5RxN9MvIXbN2jMppntJKmIzGaVj91QGYduIzDR2TsZ2vlVYJfDNZIWg5290v8QuQFcQDdn5JTrTMVhQlxxFt8HygJMwKQMKkaix8sxwiHTzHRqZdDpnaqpwL5lI/qYAeJhLOWUu+hYworu1n5kSkzE4JgmIViBsrAR3W8+kR1PaiXLE6XMU5LEWd3BjKq05RlZm1RqRlBNMcUNRM9piQlakIHeKHdJORtuaLRsntSsKSlJE5ai2A91R3AOGHyhH2R7aUtOqaZ0xKUqRLIDFRJBLgJSCXvEO1vxVlBeKlpQFDKbODHmEIL+KhyhtKlJ2khFetFNxaOtgb84Q7c7eUVI4nVCMQ+BPfXywocjq0cT2x2yrKpwucspOaUdxHVKWf+YmK9UIloDqvwGvWLfZ9TPc+h0jtD//AEBhDUlMToFziwtuloL/APIRzvbX4jV1YlQnTzgNvZo7iOoTdX8xMJKxYVY2Juw09NEUtYTZoXJW2GJj6hmDDi1LPw38v1guUsBDDfnvyfzMIUVjJAGpJhnSKxJA1z6ufXWENB3DqJAud/o/Twg2xuTAsoskPm3mY9EyADCCqFtcTY7j5H/EGY4FqLpPj4RKIZXK2b3jwt5xFLWyTxtGlSt1HmT5xqTkN0OFm7x5ML3jBHhEccSSJxZgWhpKm4ANND4ZwkxMQd0Ge0JAU+cQ0ShwiZDGnrGEIaapy4wwkZQtoI7l2m2b7SViHvIc806j69I5xWSmdxv6+njr6xHPe02x/ZzDbu3UOWnh9oexaOdbUp7uM+WYGkebJq3GA/C5bVv3fH6Q42hRAlic3itV9MZawEOVbgL+rQcJ2dgZQuNdoV6yyZefDP8ATlx3wDT7OK1OouTG9FVB+8MK9QfIg+szBoqgFW9b/OLUbMRK6GFPLEpPdDmBKhTqcx5+fSogdHjcgEvlDdOQoFnnJRskKxPmw5Qsr5YmzFqlmzjCo2cN+6zw/RJexIiCbRBmtwMJnRUpZmPhWcY5ULKWnCHUtTk7g0ezawEskPziNNOpRIVZjeJlITLDnSISstCG77kZmKwkqLAXhRU1TlwOQ+pjyurzNUyfdHhziSloSb5wqUg4xI5Mq7nOPZst4byNkk6QaNij9GhLkNSKuglPLQ7ocbKqbKL3DAci505QRU7F3erQBKojLKtxA8jAPUJaDtSnA3MI9lxtIk9xJJ0HE5RvMnoli5D8c+iRChhqhzkI8mSSMxY28YBrdsMLIUrdi7o8IApe0pJ7yG4p+xiUmQ2KZvvHmfnHgiauR+0WQLFRI5G4iBjuhwskAjCsRCZJOcbokRKR1wqnpwo3NuGcNFbPSUMhLEXHHeDC+nYaQxlrfKCcURcWosWy+hjernzGSEls38oLrafF3gL68f1gQzFMIU0Fc+ooV7eoPaSyR7yXI5fEPD5CGxjRQhjAOLbWln8wlOiQCf6vtA8+YkEgqSlRYEk3bjq13tDDtzJ9nXTMOQTLYf7gVN9PCEe1ZPtJYX8SbK+/jC5RzDFKwPtjZKXBBS7BylWK2hDZF73AMKETVIJQvkDv/WCpFT3SlTkAH/D6XjdSBMQlWpHnrD6KavEVWd7SJaeSA2vGC0zdN9oECThw66coLQjCm+Y03aX43y8d0WosrtG2G9ntuvGTFEDKCJEjGCVLwoSk4t2vFmdi/AiFm1FlADe6rI5FQGraC7cWiJVop25kqlJq5LTy3y8d/oQBtXZyFf8AukHUM4PUZQRNqcKQMrehCdUwlz6MVXNseopBlFsUnSw3RYKXYoAD7v1y6GFvZWt/bBOigfEB/v4xdUyxk/LnxGn6wthoWiiAFieHHKJF02WXp4MTLvkNG/zv5R7OQfo/hAWCFM2XfL1k/H6Qq2lTW03+e6LAsWfc7/WF9UhwoaeMccKKOUqdNlSsRCWuEliW3kX0jquwux6EpGFAHFnJ5k3jnfY2UhW0pCNyZpPQWfzju9PNCUuwAGqjhHnEWJuUrb3ZwYCFJBHJ44RPkBE2YkCyVqHgY+lNudoEJTbCp3cklKR4h1dB1jifafZdOCZkpazMUt1OwScT2SMwx3mOVloc03qJZdK4FtBEn5EQZTy3EEy6a8GChKqhiM0hiwKp3y/WNTS+MRc6wg9iRE0tZHKGU2jiBdLueDUiLEQmbs/nGqkgn5841mSY1J3mC0ZB9QkRGsRuS1zaNVRzIOT/AIlpH5sMGJlhz1OHr3ReKYusIBYuCGO7cYuf4rS1CoQoZLl4eqVnz74jn1WwFtYEnkBmcylDelWXjBnZ6qxBUs6Fx1f6iEpJKix4feGmxJBSsnh9R66w2DtICWsSw0y0nEhPvEMFbiQWwjmLk6GNaA4mTYqVZtzhi/V/HpCyvrkyLuSsvYZEE3dWgLaZ35lL/wBZm+2E4EJUGYAMLaNDJTAjE6ztJMmRKTTslUxYSqYsjJu9gG4AAE6kkPaKRt6p9rUJGgCAOR731iXaO201LTk90lJSpL2C8IBPlnAFQGnJfViOiW+Yimr5m2WnpGyA66oBWWUeWkRFVuLh+Pp4jnKubAfONVqzgxY37KycVUnNk4iTuDH6mOhvvv8APcAfGKr2H2cUoVNUwK7JP8Iz8T8otBAybLjrfJ8rxxJIQ4ItxybeefI7ogXa/rT0/CJi4azuxtoNPP5xEq9iz+mygbEg06bmd7Z5HoOsA1FvMm3rzhhNuTkMsrvnAdVL8fLpviCSHsTs8przPIJQkEkhgsEpIwd4gX+UWzbXa4usJBYEBKiUkJdgxwqIF9cjFFn7SWgKlpLOxJ3vo/IQOjEQCC7hiDkx3wub5DInu1tvzDOKVcHUe8ctBkN0JSuYVnESUuLm2oaw+kG1VKUl1hB+FJxOSWcO76cIik0M0j9kAokh877mfc+ds45NImzYykydPXjBiZLMYGo5awGmDCoWY5+soYS0/U9Mnh97iLWPEyB08PW+0SflgR6+eUTIGX6eMSGSMwfWloCwQtXTv6fOBl0w8P8AEOSnc9h5HVjnrEMymvviCRHPogOWm/rAMyn4HweLJMpHFxc7suvrWAl0oc6X3PEpkH0AQ+YEekRkZDmKKP8AidRpVTYiO8guDHD5iiokEsNwtHsZEI4l2dSp3boa4MAUoZhJIfk8ZGRC+IJ7FYqFlZxKJUo5kxG0ZGQQIbs9ZCZoG4K6g2MNZxdCFHNgepF/XGPIyFS3Gx2FM4d5ojFwYyMggC+9jZxVTkG+EkDlnDxMxxiIFm5Zm0ZGRJJu7A8D9oimnuvu88s49jIhnI0n2e275A/MwBUyxiIyZzbl+sZGQAQDLpAord7EatpwiIpDkFILc9z74yMhUxsQatqDLmBKQGUlOYdsTO0O65pNNK9mACsJKlM6nUL3OWcZGQscgeq2amWiUsFRMwOrEXGXAR7JN+nr5RkZFinsV6m4VTS3FyXbwyy8YIw98DeSPA/rGRkGAYkW/qHgf0jBcX1HrKPYyBOIFC/j5NEKy2g8/oYyMjjj/9k="/>
          <p:cNvSpPr>
            <a:spLocks noChangeAspect="1" noChangeArrowheads="1"/>
          </p:cNvSpPr>
          <p:nvPr/>
        </p:nvSpPr>
        <p:spPr bwMode="auto">
          <a:xfrm>
            <a:off x="0" y="-966788"/>
            <a:ext cx="2257425" cy="20193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xmlns="" val="17190982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AU" dirty="0" smtClean="0"/>
              <a:t>Also:</a:t>
            </a:r>
            <a:endParaRPr lang="en-AU" sz="4200" dirty="0"/>
          </a:p>
        </p:txBody>
      </p:sp>
      <p:sp>
        <p:nvSpPr>
          <p:cNvPr id="73731" name="Rectangle 3"/>
          <p:cNvSpPr>
            <a:spLocks noGrp="1" noChangeArrowheads="1"/>
          </p:cNvSpPr>
          <p:nvPr>
            <p:ph idx="1"/>
          </p:nvPr>
        </p:nvSpPr>
        <p:spPr>
          <a:xfrm>
            <a:off x="1435608" y="1447800"/>
            <a:ext cx="7498080" cy="5105400"/>
          </a:xfrm>
        </p:spPr>
        <p:txBody>
          <a:bodyPr>
            <a:normAutofit lnSpcReduction="10000"/>
          </a:bodyPr>
          <a:lstStyle/>
          <a:p>
            <a:r>
              <a:rPr lang="en-US" dirty="0" smtClean="0"/>
              <a:t>Safe and affordable housing</a:t>
            </a:r>
          </a:p>
          <a:p>
            <a:r>
              <a:rPr lang="en-US" dirty="0" smtClean="0"/>
              <a:t>An affirming society</a:t>
            </a:r>
          </a:p>
          <a:p>
            <a:r>
              <a:rPr lang="en-US" dirty="0" smtClean="0"/>
              <a:t>Recreational opportunities</a:t>
            </a:r>
          </a:p>
          <a:p>
            <a:r>
              <a:rPr lang="en-US" dirty="0" smtClean="0"/>
              <a:t>And on and on and on</a:t>
            </a:r>
          </a:p>
          <a:p>
            <a:endParaRPr lang="en-US" dirty="0"/>
          </a:p>
          <a:p>
            <a:pPr marL="82296" indent="0">
              <a:buNone/>
            </a:pPr>
            <a:endParaRPr lang="en-US" dirty="0" smtClean="0"/>
          </a:p>
          <a:p>
            <a:pPr marL="82296" indent="0">
              <a:buNone/>
            </a:pPr>
            <a:r>
              <a:rPr lang="en-US" dirty="0" smtClean="0"/>
              <a:t>Part of the problem with the “culture of poverty” model is that it is largely silent on these conditions—it distracts us from them…</a:t>
            </a:r>
          </a:p>
          <a:p>
            <a:endParaRPr lang="en-US" dirty="0"/>
          </a:p>
        </p:txBody>
      </p:sp>
      <p:sp>
        <p:nvSpPr>
          <p:cNvPr id="4" name="Slide Number Placeholder 5"/>
          <p:cNvSpPr>
            <a:spLocks noGrp="1"/>
          </p:cNvSpPr>
          <p:nvPr>
            <p:ph type="sldNum" sz="quarter" idx="12"/>
          </p:nvPr>
        </p:nvSpPr>
        <p:spPr/>
        <p:txBody>
          <a:bodyPr/>
          <a:lstStyle/>
          <a:p>
            <a:fld id="{1926D026-EC0F-4189-AE01-EABDACA2650A}" type="slidenum">
              <a:rPr lang="en-US"/>
              <a:pPr/>
              <a:t>44</a:t>
            </a:fld>
            <a:endParaRPr lang="en-US"/>
          </a:p>
        </p:txBody>
      </p:sp>
    </p:spTree>
    <p:extLst>
      <p:ext uri="{BB962C8B-B14F-4D97-AF65-F5344CB8AC3E}">
        <p14:creationId xmlns:p14="http://schemas.microsoft.com/office/powerpoint/2010/main" xmlns="" val="1507594869"/>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AU" dirty="0" smtClean="0"/>
              <a:t>Thoughts…</a:t>
            </a:r>
            <a:endParaRPr lang="en-AU" sz="4200" dirty="0"/>
          </a:p>
        </p:txBody>
      </p:sp>
      <p:sp>
        <p:nvSpPr>
          <p:cNvPr id="73731" name="Rectangle 3"/>
          <p:cNvSpPr>
            <a:spLocks noGrp="1" noChangeArrowheads="1"/>
          </p:cNvSpPr>
          <p:nvPr>
            <p:ph idx="1"/>
          </p:nvPr>
        </p:nvSpPr>
        <p:spPr/>
        <p:txBody>
          <a:bodyPr>
            <a:normAutofit fontScale="85000" lnSpcReduction="10000"/>
          </a:bodyPr>
          <a:lstStyle/>
          <a:p>
            <a:pPr marL="82296" indent="0">
              <a:buNone/>
            </a:pPr>
            <a:r>
              <a:rPr lang="en-AU" i="1" dirty="0" smtClean="0"/>
              <a:t>These </a:t>
            </a:r>
            <a:r>
              <a:rPr lang="en-AU" dirty="0" smtClean="0"/>
              <a:t>are the reasons for outcome inequalities, not cultural deficiencies (</a:t>
            </a:r>
            <a:r>
              <a:rPr lang="en-AU" dirty="0" err="1" smtClean="0"/>
              <a:t>Depere</a:t>
            </a:r>
            <a:r>
              <a:rPr lang="en-AU" dirty="0" smtClean="0"/>
              <a:t> et al, 2010):</a:t>
            </a:r>
          </a:p>
          <a:p>
            <a:pPr marL="82296" indent="0">
              <a:buNone/>
            </a:pPr>
            <a:endParaRPr lang="en-AU" dirty="0"/>
          </a:p>
          <a:p>
            <a:pPr marL="82296" indent="0">
              <a:buNone/>
            </a:pPr>
            <a:r>
              <a:rPr lang="en-AU" dirty="0" smtClean="0"/>
              <a:t>“</a:t>
            </a:r>
            <a:r>
              <a:rPr lang="en-US" dirty="0"/>
              <a:t>Thus, children raised in advantaged neighborhoods appear to receive higher quality child care and to attend more advantaged schools, even when family characteristics, such as the quality of the home environment, are held constant. In turn, </a:t>
            </a:r>
            <a:r>
              <a:rPr lang="en-US" i="1" dirty="0">
                <a:solidFill>
                  <a:srgbClr val="FF0000"/>
                </a:solidFill>
              </a:rPr>
              <a:t>access to advantaged institutions may explain why children in comparatively advantaged neighborhoods tended to have higher vocabulary and reading scores than their peers in less advantaged </a:t>
            </a:r>
            <a:r>
              <a:rPr lang="en-US" i="1" dirty="0" smtClean="0">
                <a:solidFill>
                  <a:srgbClr val="FF0000"/>
                </a:solidFill>
              </a:rPr>
              <a:t>neighborhoods</a:t>
            </a:r>
            <a:r>
              <a:rPr lang="en-US" dirty="0" smtClean="0"/>
              <a:t>” (p, 1241).</a:t>
            </a:r>
            <a:r>
              <a:rPr lang="en-AU" dirty="0" smtClean="0"/>
              <a:t> </a:t>
            </a:r>
          </a:p>
        </p:txBody>
      </p:sp>
      <p:sp>
        <p:nvSpPr>
          <p:cNvPr id="4" name="Slide Number Placeholder 5"/>
          <p:cNvSpPr>
            <a:spLocks noGrp="1"/>
          </p:cNvSpPr>
          <p:nvPr>
            <p:ph type="sldNum" sz="quarter" idx="12"/>
          </p:nvPr>
        </p:nvSpPr>
        <p:spPr/>
        <p:txBody>
          <a:bodyPr/>
          <a:lstStyle/>
          <a:p>
            <a:fld id="{1926D026-EC0F-4189-AE01-EABDACA2650A}" type="slidenum">
              <a:rPr lang="en-US"/>
              <a:pPr/>
              <a:t>45</a:t>
            </a:fld>
            <a:endParaRPr lang="en-US"/>
          </a:p>
        </p:txBody>
      </p:sp>
    </p:spTree>
    <p:extLst>
      <p:ext uri="{BB962C8B-B14F-4D97-AF65-F5344CB8AC3E}">
        <p14:creationId xmlns:p14="http://schemas.microsoft.com/office/powerpoint/2010/main" xmlns="" val="386206366"/>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4" name="Rectangle 4"/>
          <p:cNvSpPr>
            <a:spLocks noGrp="1" noChangeArrowheads="1"/>
          </p:cNvSpPr>
          <p:nvPr>
            <p:ph type="ctrTitle"/>
          </p:nvPr>
        </p:nvSpPr>
        <p:spPr>
          <a:xfrm>
            <a:off x="1371600" y="3124200"/>
            <a:ext cx="7406640" cy="1472184"/>
          </a:xfrm>
        </p:spPr>
        <p:txBody>
          <a:bodyPr>
            <a:normAutofit fontScale="90000"/>
          </a:bodyPr>
          <a:lstStyle/>
          <a:p>
            <a:r>
              <a:rPr lang="en-US" sz="4800" dirty="0" smtClean="0"/>
              <a:t/>
            </a:r>
            <a:br>
              <a:rPr lang="en-US" sz="4800" dirty="0" smtClean="0"/>
            </a:br>
            <a:r>
              <a:rPr lang="en-US" sz="4800" dirty="0"/>
              <a:t/>
            </a:r>
            <a:br>
              <a:rPr lang="en-US" sz="4800" dirty="0"/>
            </a:br>
            <a:r>
              <a:rPr lang="en-US" sz="4800" dirty="0" smtClean="0"/>
              <a:t>Part VI: </a:t>
            </a:r>
            <a:br>
              <a:rPr lang="en-US" sz="4800" dirty="0" smtClean="0"/>
            </a:br>
            <a:r>
              <a:rPr lang="en-US" sz="4800" dirty="0"/>
              <a:t/>
            </a:r>
            <a:br>
              <a:rPr lang="en-US" sz="4800" dirty="0"/>
            </a:br>
            <a:r>
              <a:rPr lang="en-US" sz="4800" dirty="0" smtClean="0"/>
              <a:t>Equity Literacy Approach</a:t>
            </a:r>
            <a:endParaRPr lang="en-US" sz="4800" dirty="0"/>
          </a:p>
        </p:txBody>
      </p:sp>
      <p:sp>
        <p:nvSpPr>
          <p:cNvPr id="276485" name="Rectangle 5"/>
          <p:cNvSpPr>
            <a:spLocks noGrp="1" noChangeArrowheads="1"/>
          </p:cNvSpPr>
          <p:nvPr>
            <p:ph type="subTitle" idx="1"/>
          </p:nvPr>
        </p:nvSpPr>
        <p:spPr/>
        <p:txBody>
          <a:bodyPr/>
          <a:lstStyle/>
          <a:p>
            <a:endParaRPr lang="en-US" dirty="0"/>
          </a:p>
        </p:txBody>
      </p:sp>
    </p:spTree>
    <p:extLst>
      <p:ext uri="{BB962C8B-B14F-4D97-AF65-F5344CB8AC3E}">
        <p14:creationId xmlns:p14="http://schemas.microsoft.com/office/powerpoint/2010/main" xmlns="" val="26122071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AU" dirty="0" smtClean="0"/>
              <a:t>Principles to Remember</a:t>
            </a:r>
            <a:endParaRPr lang="en-AU" sz="4200" dirty="0"/>
          </a:p>
        </p:txBody>
      </p:sp>
      <p:sp>
        <p:nvSpPr>
          <p:cNvPr id="73731" name="Rectangle 3"/>
          <p:cNvSpPr>
            <a:spLocks noGrp="1" noChangeArrowheads="1"/>
          </p:cNvSpPr>
          <p:nvPr>
            <p:ph idx="1"/>
          </p:nvPr>
        </p:nvSpPr>
        <p:spPr/>
        <p:txBody>
          <a:bodyPr>
            <a:normAutofit/>
          </a:bodyPr>
          <a:lstStyle/>
          <a:p>
            <a:endParaRPr lang="en-US" dirty="0"/>
          </a:p>
          <a:p>
            <a:r>
              <a:rPr lang="en-US" dirty="0" smtClean="0"/>
              <a:t>Poor people are diverse—they do not share a culture</a:t>
            </a:r>
          </a:p>
          <a:p>
            <a:pPr marL="82296" indent="0">
              <a:buNone/>
            </a:pPr>
            <a:endParaRPr lang="en-US" dirty="0" smtClean="0"/>
          </a:p>
          <a:p>
            <a:pPr lvl="1"/>
            <a:r>
              <a:rPr lang="en-US" dirty="0" smtClean="0"/>
              <a:t>They don’t share a learning style or communication style or world view or behaviors or attitudes or…</a:t>
            </a:r>
          </a:p>
        </p:txBody>
      </p:sp>
      <p:sp>
        <p:nvSpPr>
          <p:cNvPr id="4" name="Slide Number Placeholder 5"/>
          <p:cNvSpPr>
            <a:spLocks noGrp="1"/>
          </p:cNvSpPr>
          <p:nvPr>
            <p:ph type="sldNum" sz="quarter" idx="12"/>
          </p:nvPr>
        </p:nvSpPr>
        <p:spPr/>
        <p:txBody>
          <a:bodyPr/>
          <a:lstStyle/>
          <a:p>
            <a:fld id="{1926D026-EC0F-4189-AE01-EABDACA2650A}" type="slidenum">
              <a:rPr lang="en-US"/>
              <a:pPr/>
              <a:t>47</a:t>
            </a:fld>
            <a:endParaRPr lang="en-US"/>
          </a:p>
        </p:txBody>
      </p:sp>
    </p:spTree>
    <p:extLst>
      <p:ext uri="{BB962C8B-B14F-4D97-AF65-F5344CB8AC3E}">
        <p14:creationId xmlns:p14="http://schemas.microsoft.com/office/powerpoint/2010/main" xmlns="" val="2779930308"/>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AU" dirty="0" smtClean="0"/>
              <a:t>Principles to Remember</a:t>
            </a:r>
            <a:endParaRPr lang="en-AU" sz="4200" dirty="0"/>
          </a:p>
        </p:txBody>
      </p:sp>
      <p:sp>
        <p:nvSpPr>
          <p:cNvPr id="73731" name="Rectangle 3"/>
          <p:cNvSpPr>
            <a:spLocks noGrp="1" noChangeArrowheads="1"/>
          </p:cNvSpPr>
          <p:nvPr>
            <p:ph idx="1"/>
          </p:nvPr>
        </p:nvSpPr>
        <p:spPr/>
        <p:txBody>
          <a:bodyPr>
            <a:normAutofit/>
          </a:bodyPr>
          <a:lstStyle/>
          <a:p>
            <a:pPr marL="82296" indent="0">
              <a:buNone/>
            </a:pPr>
            <a:endParaRPr lang="en-US" dirty="0" smtClean="0"/>
          </a:p>
          <a:p>
            <a:r>
              <a:rPr lang="en-US" dirty="0"/>
              <a:t>We cannot understand the relationship between poverty and education without understanding biases and inequities experienced by people in poverty. </a:t>
            </a:r>
            <a:endParaRPr lang="en-US" dirty="0" smtClean="0"/>
          </a:p>
        </p:txBody>
      </p:sp>
      <p:sp>
        <p:nvSpPr>
          <p:cNvPr id="4" name="Slide Number Placeholder 5"/>
          <p:cNvSpPr>
            <a:spLocks noGrp="1"/>
          </p:cNvSpPr>
          <p:nvPr>
            <p:ph type="sldNum" sz="quarter" idx="12"/>
          </p:nvPr>
        </p:nvSpPr>
        <p:spPr/>
        <p:txBody>
          <a:bodyPr/>
          <a:lstStyle/>
          <a:p>
            <a:fld id="{1926D026-EC0F-4189-AE01-EABDACA2650A}" type="slidenum">
              <a:rPr lang="en-US"/>
              <a:pPr/>
              <a:t>48</a:t>
            </a:fld>
            <a:endParaRPr lang="en-US"/>
          </a:p>
        </p:txBody>
      </p:sp>
    </p:spTree>
    <p:extLst>
      <p:ext uri="{BB962C8B-B14F-4D97-AF65-F5344CB8AC3E}">
        <p14:creationId xmlns:p14="http://schemas.microsoft.com/office/powerpoint/2010/main" xmlns="" val="3160324958"/>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AU" dirty="0" smtClean="0"/>
              <a:t>Principles to Remember</a:t>
            </a:r>
            <a:endParaRPr lang="en-AU" sz="4200" dirty="0"/>
          </a:p>
        </p:txBody>
      </p:sp>
      <p:sp>
        <p:nvSpPr>
          <p:cNvPr id="73731" name="Rectangle 3"/>
          <p:cNvSpPr>
            <a:spLocks noGrp="1" noChangeArrowheads="1"/>
          </p:cNvSpPr>
          <p:nvPr>
            <p:ph idx="1"/>
          </p:nvPr>
        </p:nvSpPr>
        <p:spPr/>
        <p:txBody>
          <a:bodyPr>
            <a:normAutofit/>
          </a:bodyPr>
          <a:lstStyle/>
          <a:p>
            <a:pPr marL="82296" indent="0">
              <a:buNone/>
            </a:pPr>
            <a:endParaRPr lang="en-US" dirty="0" smtClean="0"/>
          </a:p>
          <a:p>
            <a:r>
              <a:rPr lang="en-US" dirty="0"/>
              <a:t>What we believe about people in poverty, including our biases and prejudices, informs how we teach and relate to people in </a:t>
            </a:r>
            <a:r>
              <a:rPr lang="en-US" dirty="0" smtClean="0"/>
              <a:t>poverty</a:t>
            </a:r>
            <a:endParaRPr lang="en-US" dirty="0"/>
          </a:p>
          <a:p>
            <a:pPr lvl="1"/>
            <a:r>
              <a:rPr lang="en-US" dirty="0" smtClean="0"/>
              <a:t>So we must begin by shifting our view about poverty and poor people</a:t>
            </a:r>
          </a:p>
        </p:txBody>
      </p:sp>
      <p:sp>
        <p:nvSpPr>
          <p:cNvPr id="4" name="Slide Number Placeholder 5"/>
          <p:cNvSpPr>
            <a:spLocks noGrp="1"/>
          </p:cNvSpPr>
          <p:nvPr>
            <p:ph type="sldNum" sz="quarter" idx="12"/>
          </p:nvPr>
        </p:nvSpPr>
        <p:spPr/>
        <p:txBody>
          <a:bodyPr/>
          <a:lstStyle/>
          <a:p>
            <a:fld id="{1926D026-EC0F-4189-AE01-EABDACA2650A}" type="slidenum">
              <a:rPr lang="en-US"/>
              <a:pPr/>
              <a:t>49</a:t>
            </a:fld>
            <a:endParaRPr lang="en-US"/>
          </a:p>
        </p:txBody>
      </p:sp>
    </p:spTree>
    <p:extLst>
      <p:ext uri="{BB962C8B-B14F-4D97-AF65-F5344CB8AC3E}">
        <p14:creationId xmlns:p14="http://schemas.microsoft.com/office/powerpoint/2010/main" xmlns="" val="150506770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 Warming Up</a:t>
            </a:r>
          </a:p>
        </p:txBody>
      </p:sp>
      <p:sp>
        <p:nvSpPr>
          <p:cNvPr id="82947" name="Rectangle 3"/>
          <p:cNvSpPr>
            <a:spLocks noGrp="1" noChangeArrowheads="1"/>
          </p:cNvSpPr>
          <p:nvPr>
            <p:ph idx="1"/>
          </p:nvPr>
        </p:nvSpPr>
        <p:spPr/>
        <p:txBody>
          <a:bodyPr/>
          <a:lstStyle/>
          <a:p>
            <a:pPr marL="609600" indent="-609600">
              <a:buFont typeface="Wingdings" pitchFamily="2" charset="2"/>
              <a:buNone/>
            </a:pPr>
            <a:endParaRPr lang="en-US" dirty="0"/>
          </a:p>
          <a:p>
            <a:pPr marL="609600" indent="-609600">
              <a:buFont typeface="Wingdings" pitchFamily="2" charset="2"/>
              <a:buNone/>
            </a:pPr>
            <a:endParaRPr lang="en-US" dirty="0"/>
          </a:p>
          <a:p>
            <a:pPr marL="609600" indent="-609600">
              <a:buFont typeface="Wingdings" pitchFamily="2" charset="2"/>
              <a:buNone/>
            </a:pPr>
            <a:r>
              <a:rPr lang="en-US" dirty="0" smtClean="0"/>
              <a:t>A Short Quiz</a:t>
            </a:r>
            <a:endParaRPr lang="en-US" dirty="0"/>
          </a:p>
        </p:txBody>
      </p:sp>
      <p:sp>
        <p:nvSpPr>
          <p:cNvPr id="4" name="Slide Number Placeholder 5"/>
          <p:cNvSpPr>
            <a:spLocks noGrp="1"/>
          </p:cNvSpPr>
          <p:nvPr>
            <p:ph type="sldNum" sz="quarter" idx="12"/>
          </p:nvPr>
        </p:nvSpPr>
        <p:spPr/>
        <p:txBody>
          <a:bodyPr/>
          <a:lstStyle/>
          <a:p>
            <a:fld id="{EAB8B79D-6C8A-4BDC-86DF-221872E90094}" type="slidenum">
              <a:rPr lang="en-US"/>
              <a:pPr/>
              <a:t>5</a:t>
            </a:fld>
            <a:endParaRPr lang="en-US"/>
          </a:p>
        </p:txBody>
      </p:sp>
    </p:spTree>
    <p:extLst>
      <p:ext uri="{BB962C8B-B14F-4D97-AF65-F5344CB8AC3E}">
        <p14:creationId xmlns:p14="http://schemas.microsoft.com/office/powerpoint/2010/main" xmlns="" val="495814138"/>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620000" cy="1447800"/>
          </a:xfrm>
        </p:spPr>
        <p:txBody>
          <a:bodyPr/>
          <a:lstStyle/>
          <a:p>
            <a:pPr algn="ctr" fontAlgn="auto">
              <a:spcAft>
                <a:spcPts val="0"/>
              </a:spcAft>
              <a:defRPr/>
            </a:pPr>
            <a:r>
              <a:rPr lang="en-US" sz="2800" dirty="0" smtClean="0">
                <a:solidFill>
                  <a:schemeClr val="tx2">
                    <a:satMod val="200000"/>
                  </a:schemeClr>
                </a:solidFill>
                <a:ea typeface="+mj-ea"/>
              </a:rPr>
              <a:t>Research-Based Strategies for Reaching and Teaching Students in Poverty</a:t>
            </a:r>
            <a:endParaRPr lang="en-US" sz="2800" dirty="0">
              <a:solidFill>
                <a:schemeClr val="tx2">
                  <a:satMod val="200000"/>
                </a:schemeClr>
              </a:solidFill>
              <a:ea typeface="+mj-ea"/>
            </a:endParaRPr>
          </a:p>
        </p:txBody>
      </p:sp>
      <p:sp>
        <p:nvSpPr>
          <p:cNvPr id="9221" name="Content Placeholder 6"/>
          <p:cNvSpPr>
            <a:spLocks noGrp="1"/>
          </p:cNvSpPr>
          <p:nvPr>
            <p:ph idx="1"/>
          </p:nvPr>
        </p:nvSpPr>
        <p:spPr>
          <a:xfrm>
            <a:off x="1219200" y="838200"/>
            <a:ext cx="7467600" cy="4953000"/>
          </a:xfrm>
        </p:spPr>
        <p:txBody>
          <a:bodyPr>
            <a:normAutofit lnSpcReduction="10000"/>
          </a:bodyPr>
          <a:lstStyle/>
          <a:p>
            <a:pPr marL="0" indent="0" fontAlgn="auto">
              <a:spcAft>
                <a:spcPts val="0"/>
              </a:spcAft>
              <a:buFont typeface="Wingdings" pitchFamily="2" charset="2"/>
              <a:buNone/>
              <a:defRPr/>
            </a:pPr>
            <a:endParaRPr lang="en-US" dirty="0" smtClean="0">
              <a:ea typeface="+mn-ea"/>
            </a:endParaRPr>
          </a:p>
          <a:p>
            <a:pPr marL="0" indent="0" fontAlgn="auto">
              <a:spcAft>
                <a:spcPts val="0"/>
              </a:spcAft>
              <a:buFont typeface="Wingdings" pitchFamily="2" charset="2"/>
              <a:buNone/>
              <a:defRPr/>
            </a:pPr>
            <a:endParaRPr lang="en-US" dirty="0">
              <a:ea typeface="+mn-ea"/>
            </a:endParaRPr>
          </a:p>
          <a:p>
            <a:pPr marL="0" indent="0" fontAlgn="auto">
              <a:spcAft>
                <a:spcPts val="0"/>
              </a:spcAft>
              <a:buFont typeface="Wingdings" pitchFamily="2" charset="2"/>
              <a:buNone/>
              <a:defRPr/>
            </a:pPr>
            <a:endParaRPr lang="en-US" dirty="0" smtClean="0">
              <a:ea typeface="+mn-ea"/>
            </a:endParaRPr>
          </a:p>
          <a:p>
            <a:pPr marL="0" indent="0" fontAlgn="auto">
              <a:spcAft>
                <a:spcPts val="0"/>
              </a:spcAft>
              <a:buFont typeface="Wingdings" pitchFamily="2" charset="2"/>
              <a:buNone/>
              <a:defRPr/>
            </a:pPr>
            <a:r>
              <a:rPr lang="en-US" sz="2800" dirty="0" smtClean="0">
                <a:ea typeface="+mn-ea"/>
              </a:rPr>
              <a:t>Incorporate music, art, and theater across the curriculum </a:t>
            </a:r>
            <a:r>
              <a:rPr lang="en-US" sz="2800" dirty="0">
                <a:ea typeface="+mn-ea"/>
              </a:rPr>
              <a:t>(</a:t>
            </a:r>
            <a:r>
              <a:rPr lang="en-US" sz="2800" dirty="0" err="1">
                <a:ea typeface="+mn-ea"/>
              </a:rPr>
              <a:t>Pogrow</a:t>
            </a:r>
            <a:r>
              <a:rPr lang="en-US" sz="2800" dirty="0">
                <a:ea typeface="+mn-ea"/>
              </a:rPr>
              <a:t>, 2006; </a:t>
            </a:r>
            <a:r>
              <a:rPr lang="en-US" sz="2800" dirty="0" err="1">
                <a:ea typeface="+mn-ea"/>
              </a:rPr>
              <a:t>Wetz</a:t>
            </a:r>
            <a:r>
              <a:rPr lang="en-US" sz="2800" dirty="0">
                <a:ea typeface="+mn-ea"/>
              </a:rPr>
              <a:t>, 2004</a:t>
            </a:r>
            <a:r>
              <a:rPr lang="en-US" sz="2800" dirty="0" smtClean="0">
                <a:ea typeface="+mn-ea"/>
              </a:rPr>
              <a:t>).</a:t>
            </a:r>
          </a:p>
          <a:p>
            <a:pPr marL="914400" indent="-225425" fontAlgn="auto">
              <a:spcAft>
                <a:spcPts val="0"/>
              </a:spcAft>
              <a:buFont typeface="Wingdings"/>
              <a:buChar char=""/>
              <a:defRPr/>
            </a:pPr>
            <a:r>
              <a:rPr lang="en-US" sz="2800" dirty="0" smtClean="0">
                <a:ea typeface="+mn-ea"/>
              </a:rPr>
              <a:t>Less likely to have access out of school</a:t>
            </a:r>
          </a:p>
          <a:p>
            <a:pPr marL="914400" indent="-225425" fontAlgn="auto">
              <a:spcAft>
                <a:spcPts val="0"/>
              </a:spcAft>
              <a:buFont typeface="Wingdings"/>
              <a:buChar char=""/>
              <a:defRPr/>
            </a:pPr>
            <a:r>
              <a:rPr lang="en-US" sz="2800" dirty="0" smtClean="0">
                <a:ea typeface="+mn-ea"/>
              </a:rPr>
              <a:t>Improves engagement and performance across subjects</a:t>
            </a:r>
            <a:endParaRPr lang="en-US" sz="2800" dirty="0" smtClean="0"/>
          </a:p>
          <a:p>
            <a:pPr marL="914400" indent="-225425" fontAlgn="auto">
              <a:spcAft>
                <a:spcPts val="0"/>
              </a:spcAft>
              <a:buFont typeface="Wingdings"/>
              <a:buChar char=""/>
              <a:defRPr/>
            </a:pPr>
            <a:endParaRPr lang="en-US" sz="2800" dirty="0"/>
          </a:p>
          <a:p>
            <a:pPr marL="688975" indent="0" fontAlgn="auto">
              <a:spcAft>
                <a:spcPts val="0"/>
              </a:spcAft>
              <a:buNone/>
              <a:defRPr/>
            </a:pPr>
            <a:r>
              <a:rPr lang="en-US" sz="2800" dirty="0" smtClean="0">
                <a:ea typeface="+mn-ea"/>
              </a:rPr>
              <a:t>What are some ways you can do this?</a:t>
            </a:r>
          </a:p>
          <a:p>
            <a:pPr marL="688975" indent="0" fontAlgn="auto">
              <a:spcAft>
                <a:spcPts val="0"/>
              </a:spcAft>
              <a:buNone/>
              <a:defRPr/>
            </a:pPr>
            <a:endParaRPr lang="en-US" sz="2800" dirty="0">
              <a:ea typeface="+mn-ea"/>
            </a:endParaRPr>
          </a:p>
        </p:txBody>
      </p:sp>
      <p:sp>
        <p:nvSpPr>
          <p:cNvPr id="3584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41966EFB-FB1E-7648-BE4C-346CD65FD697}" type="slidenum">
              <a:rPr lang="en-US">
                <a:solidFill>
                  <a:srgbClr val="FFFFFF"/>
                </a:solidFill>
              </a:rPr>
              <a:pPr eaLnBrk="1" hangingPunct="1"/>
              <a:t>50</a:t>
            </a:fld>
            <a:endParaRPr lang="en-US">
              <a:solidFill>
                <a:srgbClr val="FFFFFF"/>
              </a:solidFill>
            </a:endParaRPr>
          </a:p>
        </p:txBody>
      </p:sp>
      <p:sp>
        <p:nvSpPr>
          <p:cNvPr id="35845" name="AutoShape 7" descr="data:image/jpeg;base64,/9j/4AAQSkZJRgABAQAAAQABAAD/2wCEAAkGBhMSERUTERQTEhISEhIUFBgVFRgUFRQYFRcXFRYYFhUXGyYeGRkkGhkUIC8hJCcpLCwsFR4xNTAqNSYsLCkBCQoKDgwOGg8PGjIkHyQ0MDYuLDAvLDQxMDAsLCwvMi0pMCo0LyouLC4sLCwsLzQsLCwsLCwvLCksLyw0LCwvL//AABEIAMkA+wMBIgACEQEDEQH/xAAcAAEAAgMBAQEAAAAAAAAAAAAABgcCBAUDAQj/xABEEAACAQIEAwUEBggDCAMAAAABAgADEQQSITEFBkETUWFxgSJCkaEHIzJSYrEUM1NygsHR8HOTsjRDY4OSwtPhCBUk/8QAGwEBAAMBAQEBAAAAAAAAAAAAAAQFBgMCAQf/xAAzEQACAQIEAwcDBAIDAQAAAAAAAQIDBAURITESQVETImFxgbHwMqHRFJHB4TNSIzTxFf/aAAwDAQACEQMRAD8A0oiJuD84EREAREQBERAEREAREQBERAEREAREQBERAEREAREQBERAEREAREQBERAEREAREQBERAEREAREQBERAEREAREQBERAEREAREQBERAEREAREQBERAEREAREQBERAEREAREQBERAEREATW4hj0o0zUqGyr3akk7ADvnziPEqdBC9Q2Gw6lj3AdTIBzBzMcSwsuVEvlBJNyfea3W3TprveQru7jQjln3uSLGxsZ3Mk2u7zf4Oy/O9S/s0kA6ZmJPy9PjPfhXOmdwldVTMbZlJyg9Lg7A995DExpHRfn/WZnGg7r52P8rSkjf1k8+I0MsMoOLioeuZbMSKcsc0IVFKs9mGiM2lx0Vjtcd5306yVzRUa0a0eKJlbi3nbzcJr+xEROxHEREAREQBERAEREAREQBERAEREAREQBERAEREAREQBPPEV1RWdjZVBYnwGs9JwedqhGEYD3nQHyvm/MCcq0+zpyn0R2oU+1qxh1ZCONcYfEVC7fZFwi9FH9e8znxEx0pObcpbm+hCMIqMVkkIiJ5PYkq5S5nKEUax+rOiMfcPQH8P5eUisTtRrSozU4nC4oQrwcJlyxOVyvimqYWmzamxW/flJUfICdWa+nNTipLmYOrTdObg+TyERE9nMREQBERAEREAREQBERAEREAREQBERAEREAREQBNTinDxXpPTbTMND3EaqfQ2m3E8yipJp7M9Rk4SUo7orrl/lB8Rj6eCqOKDOxuxBYEKCxyAfaJANhpc2FxODUtc5b5bm197dL26y28Tg1cqxuHpsHpuuj02UhgyN0IIB7tJXnOPCjh8ZWT3TVdkPQqWP5bekzF3ZyoPNax+bmyscQjcrJ6SXzQ4sREgFmZ0KLOyooLMzBVA3JJsAPWemJwL06rUXUiqjtTZdyHU5Sum5uLaTocpITjsNltdcRSfXYBGDsSR0ABJ8pOcHwBVrPiKnt16tR6hOyoXYscgOvXc/KSra1ncPTbmyFd3tO1jnLd7I2ODYHsaFOn1Vfa/eOrfMmbsRNZGKilFcjDzm5ycnuxERPR5EREAREQBERAEQBfQakzZxGBKC5KmzBWCm5RiCQDpYnRtidjPjaWh6UW1mjWiIn08iIiAIiIAiIgCIiAIiIAiIgCcD6SMF2mHpYgalG7Op4XAAJ8wE8zmnfmOMoJUw2Ip1CAhph7n3SrABvQMx9JGuqfaUmibY1XSrJ/PmWhTkT6Znh6DOyoguzsFUd5Y2A18ZkDdHS4SpSlWq6gnLQQ22NS7OQf8NHU21+tG06WD49Wop9vMo6P7Q9De/wA+s5XFMWFK0aJvToZgGsPrHa3aVPIlVA/Ci9bk6FSuzbm/9907Uqrp6xepwrUY1dJJNEkqfSBWv7NOkB45j88wmVT6QatvZp0wfHMR8LiRWJ1/W1/9jh/862/0RMcD9IDZgK1NcpOrJcW8cpJv8ZMqdQMAykFWAII2IOxEpyS3kjjpVv0dz7LXNPwbcr5HX185Psr+TnwVXnnsysxHDIKHaUVlluvAnEREvjMiIiAIiIBqcP4ww4nQwqhPrlsrMSMlR8wRtAdiAdtyNZLE4ZQSnVpPXXtC9PKRTqkKaZdWBun4undK65JtX5ioG91XEE/5SG3pdRLqxn0fM1R27ZQHd2AyE2DMTr7XjM1WvqqnLhemenozYW+HUXTjxLXLX1WpX3HBRwzUFNdHOJDGmAGU+y2T2gRpcggX3sZ5SM/SBzdh6rUKOFQVmwdR7YggqK12LZFp7lAxBBJ17gN5Bg6jNTRnXK5UFl7iRqJZ2F1Kump7op8TsoWzUqez+eZ7RPjMALnQDUk7CeWGxlOoL03RwN8rBredpY5rPIqOF5Z5HtERPp8EREAREQBERAEREASEcx8zEYhQlmp0WYOp/wB4TdKitfoVLL/ETO/zDzCuGWwsarD2VOwH3mtrb8/iRXOOxRq1GdtWY3NhYfCUuJ3K4eyi9eZocHtHxdtNacj14rgRSqFVJamwD0mPvU3F0O29tD3EEdJ7cvi1btLfqKdStc7BkUmmTr+07MW63mX63C/jwreF+yqn42Wr564ifAOyw348UbDwo021P8VVR4jsD0aUJpjmREQBERAEyRyCCCQQQQRuCNiJjEAtPl/iv6RQVzYMPZcD7w/qLH1nSlZ8sceOGqe0T2T6ON7dzAd4/L0llg901dlcKvT13W/5MTiNo7erp9L2/HofYiJNK4TFxoemhmU+GAiA/Rpiuz4tgm11xVJNP+Iez/7p+seJNUFKp2OU1sjmmHNlL2OS57r2vPxrg8a2GxCVaRBahWWpTJ1BNNwykjqLgSxT/wDIviX7PB/5dT/yzDn6OtSI811cdQrtQxeWjU7QV2WmtOmM5BtU+pABNibHf2j3yd4Mns0uwc5Fuw2Y2HtDz3kf4tzxjON5aFalhlVXV3qU6VnVRfTtGLEbnQWufC8kiIAAALAAADuA2l7hMJJSlyM1jk4twgt9SF8R4o6VnFLFksHYGnVXKum6qxGW3TXLOJXxwDF0U4auv7P7DHrYbpp5g+EmnMzUgB22HeqltaiAXTwvcEeumshOP4dSAL0Ky1E+6xyVF/ha2bzX4SPeRnCTSef76eWf8Ml2E6c4JuOXjpk/BtaekkSbl/nUN7GJIVuj7K373cfHby6ytHBAIIIOoI1B8jKcm7geM1qOlKoyju3X/pNxPVvicoLhqLPx5ni6weNR8VF5Ppy/otDH41aNNqj/AGUF/PuA8SbCcDlri+IxNVnYqtBdMuUbnYBt7jcn5a6RDGcWr4gqtRy+oyiwAudBoABeWbw7h60Ka00Gij1J6k+JMm0a8rqrnHNRj92V1e2jZUcp5OcvsvDPn85GzERLQphERAEjXNHNRoHsqQBqWBLGxCX206tbXXTUbySypeK43tq1Sp95iR5bL8rStxG4lSppRerLfCrWNeo3NZpe54Vq7OxZyWYm5JNyZ5xEzO5sEstEbnC8d2VQMwzIwKVFvbOjCzDztqD0IB6Tc5poZKyqCWpjD4bsmsVDIaKHMoOwJzEjvJ63nHknxNP9JwysoJanTUJpsaNNVrUSSeqKtddLa1QLm8AjEREAREQBET6q3NhAPksHknivaUeyZvbpbA7lNLHyB08NPCQ9KdOmLt7TH1A8h185jw7jD0awqp5EdGU7g/L4CTbWt+nqKT25lfeUP1VJwW628y1omrw3iKV6YqUzcHcdVPUEdDPXEYlaalnYKo3JNhNSpRceJPQxThJS4Gteh6yHc38zizUKJuTcVGHTvQfz+HfNfmDnQuDTw91U6M+zH93uHjv5SJykvb9NOnS9X+DR4dhbi1VrLyX5E63BeWquI1UZKfV228co94/3ebPLHLJxDZ6lxRU+RcjoPDvP9ixKdMKAqgBQAABoAB0E42Vh2vfqbe/9EjEMT7B9nS1lz8P7NThXCUw9PJTHixO7HvM3YiaGMVFcMdjKTnKcnKTzbE4/EeVMPWJJTIx95PZ8dvsk+Np2InydOFRZSWZ6p1Z0nnB5FacxctthSCDnpsbBrWIO+VvG3xsZxZb+Lwi1UZHGZWFiP5jxlZcd4M2Gq5Dqp1RvvD+o6/8AuZ2+s+xfHD6fY1eG4h+oXBU+pfccu4RqmJpBRezq7eCqQxPy+JEtOVDg8W9Js9MlWXqO7Y38JY3LXHBiKQzMvai+ZRobX0NvK22kk4XVgs6fNkTGqNSWVRfStPngdiIiXhmxERAObzFjTSw1RxvlyjwLELf0vf0lWSwOfX//ADqt7FqosOrAK19O4Ej5SBNQYbqR6GZzFJOVbLojW4NBRoOXNv2MIiJVF0JvcJ4s1B7i5UlSy3tcocyspscrqdQbHuIIJU6MQDvcd4F9WMZh7Phar5SVGXsapBY0mS5KdSBrppdrZjwZt8O4gaTXsHRhlqI18lRTurW9CDupAIsQDNjH8JGU1sOTUw+lybZ6JbZKwGxvoHtlbpY3VQOZERANnhtDPWppvmqIvxIBkx45yUrXfDWRrE5PdY3voSfZ66bbbTjcjYQPicx2pozDzNlH5k+ksSXlhawq0W5rd+xnMTvalGvFU3stemvUpyoCCQ1wwNiDoQRpYiYyw+aOVxXBqUgBWA16CoB0P4u4+h6Wr50IJBBBBsQdCCNwRK25tpUJZPbky3s7uFzDijvzXQ3+C8afDPmTUEWZSdG7vUHr5988uJcWq12zVWva9hsq+AH9macTj2s+Dgz06HfsYcfaZd7qJI+TeVv0qoWqXGHpAtUINi1tkU95Yqt+maYcrcpVMW40Ip3tfYueoW+lu87CWXlSlTFCiAKa2zEbOR3fhFzbqTcncAT7OydV8U9vnzxK2+xBUU4w39vDz9v2NalSCqFUAKoAAGwAmcRNLsY9vPViIiAIiIAmpxLhlOuhSoLg7Hqp71PQzbieZRUlk9j1GTg1KLyaKtx+DqYV2psLg6AlTZx3i/gfS80KNdkYMhKsDcEaES3a9BXUq4DKwsQdjIDzHyk1G9Sld6O56snn3jx+Pec9d2E6XfhqvY1dliUK/cqLKT/ZnV4FzurWTE2VtAH91v3gPsnx28pLFYEXBBB1BGoPkZTc6XCuYK2H/VtdfuNqvw6elp7tsTlHu1dV15nO7weM+9R0fTl6dPmxacSK4Hn6m2lVGp+KnOvqNCPnO5ieLIMO9ZGV1VCQQdCegPcb2FvGXELmlUTcZbFBUs61KSjOOWfzchfOvFM+ICKRaiCt9PtHVvhoPMGcRcc3XX5flPF3JJJNyTck7kmYzK1asqk3N8zbUaEaVONNcjJ2ubzGb3C+Hmr2ht7NKlUqN/Cpyj1a3peaM5uLST6nVSTbiuQiInk9Ce+Dxr0mzU2KmxB6hgd1ZToynYqQQRoQZ4RAOxisCtdWr4ZQpUZq1AXvTt9qpTB1aj170uQdAGbjz0oV2Rg6MyOpurKSrA94I1BnXNeli/1mShiSRapbLRq9PrQNKT/jAyn3gurwDq/R4ParHwp/m39JNZGOSuE1KHbdqpRiyAAjcKGOZTsynMLEaHpJPNVh6yt4+vuzFYo87qfp7ISO8y8qjEfWU7LV630Vx49x8ZIokmrSjVjwzWhDoV50J8cHqVTieBYimcrUnudrDMD5FbgyQ8A5HJIfEiw6Uxue7MRt5DXyk+pYE2DORTQ7Ft2/cUat6ad5Ey/TAmlEFT99v1h78ttEHlc/iMrqeHUoyz+r29S3q4rWnDJ93xW/ouXzUGmKCdmtg5GVwNBTX9mLdfvd1sv3hNSIlpFZFLOXExERPR4EREAREQBERAE+T7EAh3MXJd71MMNd2p9PNO7934d0hjKQSCCCDYg6EEd8uScbjnLFPEC/2Kv3wN/Bh1/OU93hyl36W/T8F/Y4s4dyvquvP16+5WczWqQCASA1rgHQ21Fx1m1xPg9XDtlqLbuYaq3kf5bzSlDKMoPJ6M0sZRnHii80IiSzk3lzORiKn2VP1a/eI94+APzHhr0oUZVpqETlcXELem5z/wDfA3P/AK79E4dUuPrKqjP4ZyFC+gJ9SZB5YXPeIy4YKPfqKD5AFvzCyvZLxBKE1TjskQsLlKpTlVlvJv8AgRESuLUREQBERALO5Cxbpg1F8yF3OR/bTe2itcDbcWOpkiGJpHeiL/hqMPhmzSI8h1ScKQfdquB5WVvzJkjmttIxdGLXQxF7UnG4mn1e+vubRFE9aqeFlqfO6flPv6YqaUhr1dwC/wDCNQnpc+PSakSRw9SH2jWyyfX5/BlUqliSxLMdyTcnzJmMRPZzzzEREAREQBERAEREAREQBERAEREA88Rh1dSrqGU7gi4kS4jyACSaD2/C97DyYa28x6yYxOFa3p1vrRJt7urbv/jfpyINw3kOp2gNcqKY3Cm5bw20HjJvTphQAoAAAAA0AA2AmU+MwAudABc+Fp8oW1OgnwHq5u6ty1xvbkQDnvHZ8QKfSko+LgMfll+EjU3OL43tq9Sp0ZjbyGi/ICacytxU7SrKXVm0taXZUYw6L78/uIiJxJAiIgCIiAT/AJA/2d/8Zv8ASkk0jHICEYdz0NU29FW/9+Ek81tl/gj5GGxD/sz8xERJZBEREAREQBERAEREAREQBERAEREAREQBERAEjnO3FOzodmv2q1x5KPtfHQepkjkG+kL9bS/wz/qMhX03ChJr5mWGGU41LmKl5/sROIiZQ24iIgCIiAIiIBZHJSWwi+LOfnb+U7s4vJ3+x0/+Z/radqbC1/ww8l7GCvHncT837iIiSCKIiIAiIgCIiAIiIB//2Q=="/>
          <p:cNvSpPr>
            <a:spLocks noChangeAspect="1" noChangeArrowheads="1"/>
          </p:cNvSpPr>
          <p:nvPr/>
        </p:nvSpPr>
        <p:spPr bwMode="auto">
          <a:xfrm>
            <a:off x="0" y="-914400"/>
            <a:ext cx="2390775" cy="1914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xmlns="" val="23411594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620000" cy="1447800"/>
          </a:xfrm>
        </p:spPr>
        <p:txBody>
          <a:bodyPr/>
          <a:lstStyle/>
          <a:p>
            <a:pPr algn="ctr" fontAlgn="auto">
              <a:spcAft>
                <a:spcPts val="0"/>
              </a:spcAft>
              <a:defRPr/>
            </a:pPr>
            <a:r>
              <a:rPr lang="en-US" sz="3200" dirty="0" smtClean="0">
                <a:solidFill>
                  <a:schemeClr val="tx2">
                    <a:satMod val="200000"/>
                  </a:schemeClr>
                </a:solidFill>
                <a:ea typeface="+mj-ea"/>
              </a:rPr>
              <a:t>Research-Based Strategies for Reaching and Teaching Students in Poverty</a:t>
            </a:r>
            <a:endParaRPr lang="en-US" sz="3200" dirty="0">
              <a:solidFill>
                <a:schemeClr val="tx2">
                  <a:satMod val="200000"/>
                </a:schemeClr>
              </a:solidFill>
              <a:ea typeface="+mj-ea"/>
            </a:endParaRPr>
          </a:p>
        </p:txBody>
      </p:sp>
      <p:sp>
        <p:nvSpPr>
          <p:cNvPr id="9221" name="Content Placeholder 6"/>
          <p:cNvSpPr>
            <a:spLocks noGrp="1"/>
          </p:cNvSpPr>
          <p:nvPr>
            <p:ph idx="1"/>
          </p:nvPr>
        </p:nvSpPr>
        <p:spPr>
          <a:xfrm>
            <a:off x="1143000" y="838200"/>
            <a:ext cx="7467600" cy="4572000"/>
          </a:xfrm>
        </p:spPr>
        <p:txBody>
          <a:bodyPr>
            <a:normAutofit lnSpcReduction="10000"/>
          </a:bodyPr>
          <a:lstStyle/>
          <a:p>
            <a:pPr marL="0" indent="0" fontAlgn="auto">
              <a:spcAft>
                <a:spcPts val="0"/>
              </a:spcAft>
              <a:buFont typeface="Wingdings" pitchFamily="2" charset="2"/>
              <a:buNone/>
              <a:defRPr/>
            </a:pPr>
            <a:endParaRPr lang="en-US" dirty="0" smtClean="0">
              <a:ea typeface="+mn-ea"/>
            </a:endParaRPr>
          </a:p>
          <a:p>
            <a:pPr marL="0" indent="0" fontAlgn="auto">
              <a:spcAft>
                <a:spcPts val="0"/>
              </a:spcAft>
              <a:buFont typeface="Wingdings" pitchFamily="2" charset="2"/>
              <a:buNone/>
              <a:defRPr/>
            </a:pPr>
            <a:endParaRPr lang="en-US" dirty="0" smtClean="0">
              <a:ea typeface="+mn-ea"/>
            </a:endParaRPr>
          </a:p>
          <a:p>
            <a:pPr marL="0" indent="0" fontAlgn="auto">
              <a:spcAft>
                <a:spcPts val="0"/>
              </a:spcAft>
              <a:buFont typeface="Wingdings" pitchFamily="2" charset="2"/>
              <a:buNone/>
              <a:defRPr/>
            </a:pPr>
            <a:r>
              <a:rPr lang="en-US" sz="2800" dirty="0" smtClean="0">
                <a:ea typeface="+mn-ea"/>
              </a:rPr>
              <a:t>Have and communicate high expectations (</a:t>
            </a:r>
            <a:r>
              <a:rPr lang="en-US" sz="2800" dirty="0" err="1">
                <a:ea typeface="+mn-ea"/>
              </a:rPr>
              <a:t>Figlio</a:t>
            </a:r>
            <a:r>
              <a:rPr lang="en-US" sz="2800" dirty="0">
                <a:ea typeface="+mn-ea"/>
              </a:rPr>
              <a:t>, 2005; </a:t>
            </a:r>
            <a:r>
              <a:rPr lang="en-US" sz="2800" dirty="0" err="1">
                <a:ea typeface="+mn-ea"/>
              </a:rPr>
              <a:t>Jessim</a:t>
            </a:r>
            <a:r>
              <a:rPr lang="en-US" sz="2800" dirty="0">
                <a:ea typeface="+mn-ea"/>
              </a:rPr>
              <a:t> &amp; </a:t>
            </a:r>
            <a:r>
              <a:rPr lang="en-US" sz="2800" dirty="0" err="1">
                <a:ea typeface="+mn-ea"/>
              </a:rPr>
              <a:t>Harber</a:t>
            </a:r>
            <a:r>
              <a:rPr lang="en-US" sz="2800" dirty="0">
                <a:ea typeface="+mn-ea"/>
              </a:rPr>
              <a:t>, </a:t>
            </a:r>
            <a:r>
              <a:rPr lang="en-US" sz="2800" dirty="0" smtClean="0">
                <a:ea typeface="+mn-ea"/>
              </a:rPr>
              <a:t>2005; Rouse &amp; Barrow, 2006).</a:t>
            </a:r>
          </a:p>
          <a:p>
            <a:pPr marL="0" indent="0" fontAlgn="auto">
              <a:spcAft>
                <a:spcPts val="0"/>
              </a:spcAft>
              <a:buFont typeface="Wingdings" pitchFamily="2" charset="2"/>
              <a:buNone/>
              <a:defRPr/>
            </a:pPr>
            <a:endParaRPr lang="en-US" sz="1600" dirty="0">
              <a:ea typeface="+mn-ea"/>
            </a:endParaRPr>
          </a:p>
          <a:p>
            <a:pPr marL="1139825" indent="-225425" fontAlgn="auto">
              <a:spcAft>
                <a:spcPts val="0"/>
              </a:spcAft>
              <a:buFont typeface="Wingdings"/>
              <a:buChar char=""/>
              <a:defRPr/>
            </a:pPr>
            <a:r>
              <a:rPr lang="en-US" sz="2800" dirty="0" smtClean="0">
                <a:ea typeface="+mn-ea"/>
              </a:rPr>
              <a:t>Pedagogically, especially</a:t>
            </a:r>
          </a:p>
          <a:p>
            <a:pPr marL="1139825" indent="-225425" fontAlgn="auto">
              <a:spcAft>
                <a:spcPts val="0"/>
              </a:spcAft>
              <a:buFont typeface="Wingdings"/>
              <a:buChar char=""/>
              <a:defRPr/>
            </a:pPr>
            <a:endParaRPr lang="en-US" sz="2800" dirty="0"/>
          </a:p>
          <a:p>
            <a:pPr marL="914400" indent="0" fontAlgn="auto">
              <a:spcAft>
                <a:spcPts val="0"/>
              </a:spcAft>
              <a:buNone/>
              <a:defRPr/>
            </a:pPr>
            <a:r>
              <a:rPr lang="en-US" sz="2800" dirty="0" smtClean="0">
                <a:ea typeface="+mn-ea"/>
              </a:rPr>
              <a:t>What are some ways we can communicate high expectations pedagogically?</a:t>
            </a:r>
          </a:p>
        </p:txBody>
      </p:sp>
      <p:sp>
        <p:nvSpPr>
          <p:cNvPr id="36868"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0BB8026F-F6B7-BB4B-ABD7-67FDE0A40F4C}" type="slidenum">
              <a:rPr lang="en-US">
                <a:solidFill>
                  <a:srgbClr val="FFFFFF"/>
                </a:solidFill>
              </a:rPr>
              <a:pPr eaLnBrk="1" hangingPunct="1"/>
              <a:t>51</a:t>
            </a:fld>
            <a:endParaRPr lang="en-US">
              <a:solidFill>
                <a:srgbClr val="FFFFFF"/>
              </a:solidFill>
            </a:endParaRPr>
          </a:p>
        </p:txBody>
      </p:sp>
    </p:spTree>
    <p:extLst>
      <p:ext uri="{BB962C8B-B14F-4D97-AF65-F5344CB8AC3E}">
        <p14:creationId xmlns:p14="http://schemas.microsoft.com/office/powerpoint/2010/main" xmlns="" val="34717556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077200" cy="1447800"/>
          </a:xfrm>
        </p:spPr>
        <p:txBody>
          <a:bodyPr/>
          <a:lstStyle/>
          <a:p>
            <a:pPr algn="ctr" fontAlgn="auto">
              <a:spcAft>
                <a:spcPts val="0"/>
              </a:spcAft>
              <a:defRPr/>
            </a:pPr>
            <a:r>
              <a:rPr lang="en-US" sz="2800" dirty="0" smtClean="0">
                <a:solidFill>
                  <a:schemeClr val="tx2">
                    <a:satMod val="200000"/>
                  </a:schemeClr>
                </a:solidFill>
                <a:ea typeface="+mj-ea"/>
              </a:rPr>
              <a:t>Research-Based Strategies for Reaching and Teaching Students in Poverty</a:t>
            </a:r>
            <a:endParaRPr lang="en-US" sz="2800" dirty="0">
              <a:solidFill>
                <a:schemeClr val="tx2">
                  <a:satMod val="200000"/>
                </a:schemeClr>
              </a:solidFill>
              <a:ea typeface="+mj-ea"/>
            </a:endParaRPr>
          </a:p>
        </p:txBody>
      </p:sp>
      <p:sp>
        <p:nvSpPr>
          <p:cNvPr id="9221" name="Content Placeholder 6"/>
          <p:cNvSpPr>
            <a:spLocks noGrp="1"/>
          </p:cNvSpPr>
          <p:nvPr>
            <p:ph idx="1"/>
          </p:nvPr>
        </p:nvSpPr>
        <p:spPr>
          <a:xfrm>
            <a:off x="1231858" y="838200"/>
            <a:ext cx="7924800" cy="4873625"/>
          </a:xfrm>
        </p:spPr>
        <p:txBody>
          <a:bodyPr>
            <a:normAutofit/>
          </a:bodyPr>
          <a:lstStyle/>
          <a:p>
            <a:pPr marL="0" indent="0" fontAlgn="auto">
              <a:spcAft>
                <a:spcPts val="0"/>
              </a:spcAft>
              <a:buFont typeface="Wingdings" pitchFamily="2" charset="2"/>
              <a:buNone/>
              <a:defRPr/>
            </a:pPr>
            <a:endParaRPr lang="en-US" dirty="0" smtClean="0">
              <a:ea typeface="+mn-ea"/>
            </a:endParaRPr>
          </a:p>
          <a:p>
            <a:pPr marL="0" indent="0" fontAlgn="auto">
              <a:spcAft>
                <a:spcPts val="0"/>
              </a:spcAft>
              <a:buFont typeface="Wingdings" pitchFamily="2" charset="2"/>
              <a:buNone/>
              <a:defRPr/>
            </a:pPr>
            <a:endParaRPr lang="en-US" dirty="0">
              <a:ea typeface="+mn-ea"/>
            </a:endParaRPr>
          </a:p>
          <a:p>
            <a:pPr marL="0" indent="0" fontAlgn="auto">
              <a:spcAft>
                <a:spcPts val="0"/>
              </a:spcAft>
              <a:buFont typeface="Wingdings" pitchFamily="2" charset="2"/>
              <a:buNone/>
              <a:defRPr/>
            </a:pPr>
            <a:r>
              <a:rPr lang="en-US" sz="2800" dirty="0" smtClean="0">
                <a:ea typeface="+mn-ea"/>
              </a:rPr>
              <a:t>Adopt higher-order, learner-centered, rigorous pedagogies (Kennedy, 2010; </a:t>
            </a:r>
            <a:r>
              <a:rPr lang="en-US" sz="2800" dirty="0" err="1" smtClean="0">
                <a:ea typeface="+mn-ea"/>
              </a:rPr>
              <a:t>Ramalho</a:t>
            </a:r>
            <a:r>
              <a:rPr lang="en-US" sz="2800" dirty="0">
                <a:ea typeface="+mn-ea"/>
              </a:rPr>
              <a:t>, Garza, &amp; Merchant, 2010</a:t>
            </a:r>
            <a:r>
              <a:rPr lang="en-US" sz="2800" dirty="0" smtClean="0">
                <a:ea typeface="+mn-ea"/>
              </a:rPr>
              <a:t>).</a:t>
            </a:r>
          </a:p>
          <a:p>
            <a:pPr marL="0" indent="0" fontAlgn="auto">
              <a:spcAft>
                <a:spcPts val="0"/>
              </a:spcAft>
              <a:buFont typeface="Wingdings" pitchFamily="2" charset="2"/>
              <a:buNone/>
              <a:defRPr/>
            </a:pPr>
            <a:endParaRPr lang="en-US" sz="1600" dirty="0" smtClean="0">
              <a:ea typeface="+mn-ea"/>
            </a:endParaRPr>
          </a:p>
          <a:p>
            <a:pPr marL="1139825" indent="-450850" fontAlgn="auto">
              <a:spcAft>
                <a:spcPts val="0"/>
              </a:spcAft>
              <a:buFont typeface="Wingdings"/>
              <a:buChar char=""/>
              <a:defRPr/>
            </a:pPr>
            <a:r>
              <a:rPr lang="en-US" sz="2800" dirty="0" smtClean="0">
                <a:ea typeface="+mn-ea"/>
              </a:rPr>
              <a:t>Collaborative and cooperative learning</a:t>
            </a:r>
          </a:p>
          <a:p>
            <a:pPr marL="1139825" indent="-450850" fontAlgn="auto">
              <a:spcAft>
                <a:spcPts val="0"/>
              </a:spcAft>
              <a:buFont typeface="Wingdings"/>
              <a:buChar char=""/>
              <a:defRPr/>
            </a:pPr>
            <a:r>
              <a:rPr lang="en-US" sz="2800" dirty="0" smtClean="0">
                <a:ea typeface="+mn-ea"/>
              </a:rPr>
              <a:t>Interactive and dialogic teaching</a:t>
            </a:r>
          </a:p>
        </p:txBody>
      </p:sp>
      <p:sp>
        <p:nvSpPr>
          <p:cNvPr id="37892"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235A6BB5-F707-924B-A82A-8E8129EA8D9B}" type="slidenum">
              <a:rPr lang="en-US">
                <a:solidFill>
                  <a:srgbClr val="FFFFFF"/>
                </a:solidFill>
              </a:rPr>
              <a:pPr eaLnBrk="1" hangingPunct="1"/>
              <a:t>52</a:t>
            </a:fld>
            <a:endParaRPr lang="en-US">
              <a:solidFill>
                <a:srgbClr val="FFFFFF"/>
              </a:solidFill>
            </a:endParaRPr>
          </a:p>
        </p:txBody>
      </p:sp>
    </p:spTree>
    <p:extLst>
      <p:ext uri="{BB962C8B-B14F-4D97-AF65-F5344CB8AC3E}">
        <p14:creationId xmlns:p14="http://schemas.microsoft.com/office/powerpoint/2010/main" xmlns="" val="23522344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620000" cy="1066800"/>
          </a:xfrm>
        </p:spPr>
        <p:txBody>
          <a:bodyPr/>
          <a:lstStyle/>
          <a:p>
            <a:pPr algn="ctr" fontAlgn="auto">
              <a:spcAft>
                <a:spcPts val="0"/>
              </a:spcAft>
              <a:defRPr/>
            </a:pPr>
            <a:r>
              <a:rPr lang="en-US" sz="2800" dirty="0" smtClean="0">
                <a:solidFill>
                  <a:schemeClr val="tx2">
                    <a:satMod val="200000"/>
                  </a:schemeClr>
                </a:solidFill>
                <a:ea typeface="+mj-ea"/>
              </a:rPr>
              <a:t>Research-Based Strategies for Reaching and Teaching Students in Poverty</a:t>
            </a:r>
            <a:endParaRPr lang="en-US" sz="2800" dirty="0">
              <a:solidFill>
                <a:schemeClr val="tx2">
                  <a:satMod val="200000"/>
                </a:schemeClr>
              </a:solidFill>
              <a:ea typeface="+mj-ea"/>
            </a:endParaRPr>
          </a:p>
        </p:txBody>
      </p:sp>
      <p:sp>
        <p:nvSpPr>
          <p:cNvPr id="9221" name="Content Placeholder 6"/>
          <p:cNvSpPr>
            <a:spLocks noGrp="1"/>
          </p:cNvSpPr>
          <p:nvPr>
            <p:ph idx="1"/>
          </p:nvPr>
        </p:nvSpPr>
        <p:spPr>
          <a:xfrm>
            <a:off x="1371600" y="914400"/>
            <a:ext cx="7467600" cy="4873625"/>
          </a:xfrm>
        </p:spPr>
        <p:txBody>
          <a:bodyPr>
            <a:normAutofit/>
          </a:bodyPr>
          <a:lstStyle/>
          <a:p>
            <a:pPr marL="0" indent="0">
              <a:buFont typeface="Wingdings" charset="0"/>
              <a:buNone/>
            </a:pPr>
            <a:endParaRPr lang="en-US" dirty="0">
              <a:latin typeface="Corbel" charset="0"/>
            </a:endParaRPr>
          </a:p>
          <a:p>
            <a:pPr marL="0" indent="0">
              <a:buFont typeface="Wingdings" charset="0"/>
              <a:buNone/>
            </a:pPr>
            <a:endParaRPr lang="en-US" dirty="0">
              <a:latin typeface="Corbel" charset="0"/>
            </a:endParaRPr>
          </a:p>
          <a:p>
            <a:pPr marL="0" indent="0">
              <a:buFont typeface="Wingdings" charset="0"/>
              <a:buNone/>
            </a:pPr>
            <a:r>
              <a:rPr lang="en-US" sz="2800" dirty="0">
                <a:latin typeface="Corbel" charset="0"/>
              </a:rPr>
              <a:t>Incorporate movement and exercise into teaching and learning (</a:t>
            </a:r>
            <a:r>
              <a:rPr lang="en-US" sz="2800" dirty="0" err="1">
                <a:latin typeface="Corbel" charset="0"/>
              </a:rPr>
              <a:t>Basch</a:t>
            </a:r>
            <a:r>
              <a:rPr lang="en-US" sz="2800" dirty="0">
                <a:latin typeface="Corbel" charset="0"/>
              </a:rPr>
              <a:t>, 2011; </a:t>
            </a:r>
            <a:r>
              <a:rPr lang="en-US" sz="2800" dirty="0" err="1">
                <a:latin typeface="Corbel" charset="0"/>
              </a:rPr>
              <a:t>Fahlman</a:t>
            </a:r>
            <a:r>
              <a:rPr lang="en-US" sz="2800" dirty="0">
                <a:latin typeface="Corbel" charset="0"/>
              </a:rPr>
              <a:t>, Hall, &amp; Lock, 2006).</a:t>
            </a:r>
          </a:p>
          <a:p>
            <a:pPr marL="0" indent="0">
              <a:buFont typeface="Wingdings" charset="0"/>
              <a:buNone/>
            </a:pPr>
            <a:endParaRPr lang="en-US" sz="1200" dirty="0">
              <a:latin typeface="Corbel" charset="0"/>
            </a:endParaRPr>
          </a:p>
          <a:p>
            <a:pPr marL="0" indent="0"/>
            <a:r>
              <a:rPr lang="en-US" sz="2800" dirty="0">
                <a:latin typeface="Corbel" charset="0"/>
              </a:rPr>
              <a:t>PE and recess being cut at high-poverty schools</a:t>
            </a:r>
          </a:p>
          <a:p>
            <a:pPr marL="0" indent="0"/>
            <a:r>
              <a:rPr lang="en-US" sz="2800" dirty="0">
                <a:latin typeface="Corbel" charset="0"/>
              </a:rPr>
              <a:t>Fit students perform better at school and—</a:t>
            </a:r>
            <a:r>
              <a:rPr lang="en-US" sz="2800" i="1" dirty="0">
                <a:latin typeface="Corbel" charset="0"/>
              </a:rPr>
              <a:t>bonus!</a:t>
            </a:r>
            <a:r>
              <a:rPr lang="en-US" sz="2800" dirty="0">
                <a:latin typeface="Corbel" charset="0"/>
              </a:rPr>
              <a:t>—are better </a:t>
            </a:r>
            <a:r>
              <a:rPr lang="en-US" sz="2800" dirty="0" smtClean="0">
                <a:latin typeface="Corbel" charset="0"/>
              </a:rPr>
              <a:t>behaved</a:t>
            </a:r>
          </a:p>
          <a:p>
            <a:pPr marL="0" indent="0"/>
            <a:endParaRPr lang="en-US" sz="2800" dirty="0">
              <a:latin typeface="Corbel" charset="0"/>
            </a:endParaRPr>
          </a:p>
          <a:p>
            <a:pPr marL="0" indent="0">
              <a:buNone/>
            </a:pPr>
            <a:endParaRPr lang="en-US" sz="2800" dirty="0">
              <a:latin typeface="Corbel" charset="0"/>
            </a:endParaRPr>
          </a:p>
        </p:txBody>
      </p:sp>
      <p:sp>
        <p:nvSpPr>
          <p:cNvPr id="38916"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1F4D5E26-57CF-8141-BD78-1D585DA3647E}" type="slidenum">
              <a:rPr lang="en-US">
                <a:solidFill>
                  <a:srgbClr val="FFFFFF"/>
                </a:solidFill>
              </a:rPr>
              <a:pPr eaLnBrk="1" hangingPunct="1"/>
              <a:t>53</a:t>
            </a:fld>
            <a:endParaRPr lang="en-US">
              <a:solidFill>
                <a:srgbClr val="FFFFFF"/>
              </a:solidFill>
            </a:endParaRPr>
          </a:p>
        </p:txBody>
      </p:sp>
      <p:sp>
        <p:nvSpPr>
          <p:cNvPr id="38917" name="AutoShape 7" descr="data:image/jpeg;base64,/9j/4AAQSkZJRgABAQAAAQABAAD/2wCEAAkGBhQSERUUExQWFBUWGRoYFRgXFRgYGBoZGBcYGBgYGBoYHCYfGhkjGRgZHy8hIycpLCwsGh8xNTAtNSYrLCkBCQoKDgwOGg8PGiokHyQvLCwsLCwpLCwsLC0sLCwsLCwsLCwsLCksLCwpLCwpLCwsLCwsLCwsLCwsLCwsLCwpLP/AABEIALYBFQMBIgACEQEDEQH/xAAcAAAABwEBAAAAAAAAAAAAAAAAAgMEBQYHAQj/xABJEAACAQIEAwYDBQQHBgQHAAABAhEAAwQSITEFQVEGEyJhcYEykaEHFEKx8CPB0fEVUmJygrLhQ4OSosLSJDNToxY0RGNzk+L/xAAaAQACAwEBAAAAAAAAAAAAAAAAAQIDBAUG/8QAJxEAAgICAgEEAgIDAAAAAAAAAAECEQMSITFBBBMiUWFxFFIFkfD/2gAMAwEAAhEDEQA/ANUaiEUowosVtOfQSK4RSkUKdi1E4oy13LRwtFhqFihFHihFKwoJFcilCtFinYnEJFCKPloZadkdQmWuRR8tCKLDUTy0MtKRXIosVBMtcilIoRTsWonFFLiYJ1IkDyBEn01HzpaKqXFMS2ITvsOpOIwlxku2M0FgwAuW528ShXRuqjzqMpE4wstEUIrLW+1F7R8P7W2CSy3BlvBFJDBgNVdY2OhmdNqt3ZHtN94uYq2zhnt3oWBA7souQgDaSGnlMxpAoU1dDeFpWyyUIo+WhlqVlVBIoRR4oZaLCgkUIo+WhlosKE4oRSkUMtFhQnFCKPloRQFBIoRR4oRRY6CRQo5FCiw1HZWi5KF3FKsydqaDjCc9NYFU2aqHXd0MldTEqYgjXaoji/a+xh2ysLjmMx7tM0DNl1MjWQfYGhyoNSXyV2KTweMS8ge2wZTz/cQdQfI0vlosNQkUIo0V2KLCgkVzLSkUjjcWlpGuOYVd9CTqYAAGpJJAAGpJFFhqGy13LVGxnavF3cWlvDWnQJkZ7TpbLPbaczO3eTYATKVEEksJAgip/h/a+1dxJwxRkuAA6lCpOvhBBmdDEgTB56VBZYt1ZP2ZVtRNZaLlpfLXCtWWV6iGWhlpbLXMtFi1EctDLS2SuZadi1EstVrtFwa8j/e8I627gA79HH7O/bSTDaeG4BID9DFWrLVI+0Dil7TD2sgUqr3mJIYWzcyjJBmSVcnTQL56RlJJWThBuVIhuI/ZwvFbt3FZmw2dYTwrqAIm5lPiJO+uwA8zFdk+EpwrHhbl7vLV9RbDhhC3ARGbXY7A8pq/8Jxfd4YpefIRmllOwMsCD/dIrNOOphzhgALxuM9xrd1mQs2sEsgMhTGmg2mTtXMjnbnaO0/SpQcWv0bXloZaadn8ab+Fs3SIL21J9Yg/UGpCK6ilZwnCnQlloZaUy0MtSsWolloZaVy1zLRYaicUIpTLQy0WGonFCKPloZaLDUJFCKPloRRYahIoUeKFFj1KrjeIBwHXfQsJ9gfQ7fOk2uKGVZ069NJiP62o/QNM++722Rb1I5EajcmSD1IPMelM8VxKTaf8RPjWOgZefQmsrma1AV4zxK5bAya6Ec8w10K6+e3OqvhcTcN5bYY5iwFt21/EN50ZZMx79SJXE3DmHi01McgD0nf1+Ypo9tWMgtmEGDl2ZgAR5mI96ocrlZZpwWDsZx17OI+7OSyMGbMzL4WksYGYzmkknTlA0Jq9DiAJifKsyOW2qxaXMT4icpJjmCxJ0HQCPnTm7xJ2cHNt4l2gHYnUQNBVqyJcFftNmj2cVJjp/H+XzpbvRMVT+D8XljOkekTJ11+dKXOMmUlgCS3yAzfkf1FW7qrIaO6LcGqJ7RsXtXLahtELM6nKUgMVKH/1JXTkNyRzaLxgny8I/wBfzFNuMcWF3DXbBt953qFRBkMrrqdPFIM6DeOWlKUlQKLsqnYnhrWMLexAdbV1rbI+aQpK5AsmDqCrxoSc4qK7PYYDiGEa9cFw3ZW7lZ1y5gcknKpIzhCCNiNdRU9xbs7etYFh+3KsRmRlZsqqIAXxM2UCN422qJ7F2bd/iFmXVRYm5BIzu2uVTOpAOvlHmK58G9zrtQeGzZbVrKoElo5tEn1gDWkGvgGJ/W9ExONhZH6ggfvqvYnigQszsFRQxcnYAcz8q6LlRyVGyyNfEx7UyxfaXD2i2e6q5Dlczop6MdgY5b1m937Wle61uyjAqmVbhk+OQFlQCRqTr6D0r3aRLPdW8It2bsu7RmJLtqWgTqY/W9Qlkosjhvs3bBYxLyB7bh1PNTIpfLWJfYsMVhcZ3N0Otm8jwrbZ0AdTv4Tlz1uE1JZE1ZCWJxlTQ3xGIVAC3MwABJPoOdVbj1vNf75ILdybS6Bply+ZZIXQjKZ1GbbTVxx/j9pXym4paD4CfCwB1GmzjcMNdPY03GcYYMWVrht7qw0PQ5hlZc4KxynQztVMsqkvwb8HpH2+xtx29ew9lLd5jnuFiSwg6kkKw2BAIHTpTW1wkPkwtm5cz3IBjKbZkSToNgJMmCIo3Er33lQrXC2X4fCPcMFJ9eUU87AYF7HEEbOpV17vu1I2PiLtng5tPwjaskIVPg6Wdv2+eaRq2BwS2raW1+FFCj0URSuWlYopFdRHmmhMiuZaUiuEUWKhPLQijxQinYUEy0Io0UIosKCxXIo8UAtFhQSKEUp3Z6H5UbuT0NKw1EYrtdKHp+ddpbIerMw+9mySQCJETrBad9uY5mOXvD8Rvlbgf+0DHKSQSTrqAVI9xT3HcQFyZ0BEHUaagbADmPrVc4rebKupMEiSCdDB5emx/lhbOgoeR7jcWVDMJMA6A9YBOxgxH0qNw3F1a6GVjlywysCT8YYHmPiUjXp505XM1t2VSVXeRIIiSOp3ny96geJ4PunKHfcQRKkzroJzDxCCfKorsJJoty4qNZiT8iddyOn5Uu2IDZSDBG869Z+hmqnhuKhog6D+0DtIBI31/fzqRTF6xMyDAO+mv5T8qZJFiwmJOQsNyY/rbGDA9J5Urdx3iXSNdzB5aE67EAfKoXBYmFVSxaMxk79Dp6z8jRrt/RehMjToRHy6HqelSsjXJbOEW3vXSLY8IHiYnQArEmPXbnVzwjW8OmW2oBO7RqdPiJ9eVZ72dxN37wVtZSSkkEwsIdBpsTqJ5SKtD8QW5kKNJYiBI0ykBw0bR+e29YPUZ8kWkui/HhjJWy1/0iqrOsbAnduv86r2J4bmLMuvPzienlz+dSVq6xEDkDGkk9d/yqPxgGXMNDMiOQO/8PcVU8rlTCMKdEUeJBTkY6H4ZO2k/IVQvtB41Bs2D/tWbNBGw/ZrPlmOb/AKfdr3uHIq7NLLvoy/EdDtlg+zddM24zi3e/LmcioqmZMRmBnr4hNb8E3KPYp4NWWns52fTDWy95h3jlSwkQuVsy6jbWDqRqBVqfgmHt2jfW5/4i4SZABAB5KNI0A59fOaBwbFm6uVyZ0GadddNZ3FOrWIfD2nNo57fhgMSIbXXT20BqMnKTpnX/j4owjOC48/dmq9iODF3bF3LnhANuwugj4e8uMdiSVyjoM1S3aDtNbtJcBuKxA/stJIEDLmUkajVWmsX7J9pLjOuGvM7W3YlRngC42snqp2jlMiKv3D8ETcCZoWQzDXJ4YInKJHIbGpavrwcvI473K22U/DWszrcA8MzCjmZbwgTKifTbU1J4QADwXWBHUH87bZvmKUxjJ3rt4kBYlWBGXfQgEZPPwlfSgzE65kuf8A5AA3zff/AAvU0qOguhXxNv3d31Klvk+R/katfYJEF5y1oo8Qp8UDSSCC7ZWI2OkgNVRKADxWnQb6FwsczBDrHvTbA4S7axguWr9u13hQJmOYOGC5Q4tiMuo135wDUk2naRVnVwcbNzrhFVLH9q72CQHFYZomM9lxcTbckgEGdIIHvUh2Y7W2scGNsMpQKWDAgjMWgGRvC/Wr45L4fBxJ4XFWuUTZFFikb+LAkag/rUVGLxXxRPON+ZEg6/rep7FOpMxXCaTuX4H5efl8qbpipYf3frI/jTsNR3nFGqNRjtP4v+qB6aTS78StIBnuIkiQGdVJHUAnajYNR4qzTgBV3IHqYqKu9o7CL4bttnI8PjGUnYAsJAkwKyvjfbe+16Htw2bKczfCZiIA0g1lzZ9eFybfT+leR88GzXMfaG9xB6uB++m78fwo3xFn/wDav8axbF57mrknoOQ15Ck0wA6Csv8AKf0bv4C/sbxhylxQyMGUyQVMg6mYPrNCo3sakYGwP7P/AFGhW2LtJnMkqk0Yp2s7aWr72reG8SB5uMBAYlYVRmAMAFjtvEbVEYi7Nto1A189NSd/1tTG72Xu4a53BDMALdxnVWCSdYlgNQGUexqSvcEum3cyZSy5QRrJzHlIjff0OtVSST4Ne0snNDjhHZ+5jb1q0L5srM3FzFSywWYgrpmAUCNhM8oqL4z2ft2sz2xDSVI7wuDOaOWs5QZ51M8X4f8Adxb+7NN5GIYycjzbOa2AuoUqHHXXkYiq8c4m7FTazd2BqrEMVaIIYiJIBgHmNdNRUU2+iWWHtcZF30JWAVnwBNmIXUT16j200PlUimJgCSfIE7elMWYMA8STlO/Ikc525Gjd8BBA0jaZOg5fKpMoRNYLEwSZOp0gcvFA09vl0qSZtF3ykknQnUqVWfKSP51CYW82vhMAxoQNZiD6kGfMxUtaulbhQgq5giSDM5Y9tRtNIlwWDhuJOGstdYjPeUpaGx8OruevigDzBpz9nSIbrJ+MiVJ5nn9AKhu0t8HElBolgC2v+ESx92J+dSfYTAvcxSsrBVQEnmSWMZdPc+i1lkt7bNM/hBRRqeC6c1M+tMMXYizekaqpIg+c/nUz92EiJnnry86iOJytm5GzOFPPT+ZrKotL5f8AcFEHcuPwY99o+IYYdCpIIuiCDr8Lz7VnaI2UnKxGxbfU7VqfaPDW2CpdUsocwATMg+WsQYqv8Cwtuy1xHfSCLYbRSrHxMeROgX2PKtmB64jfGHvZtboiuzPAMS5ULaYEyJcZB4tBq3KSDpyqx9r+GNh7Xd3LiMdP/KByyD4gZ1MeUcqd8V7ThLhFvxRA3021iNd418qieNcSbGXLeaEIBG5Mk6k8tSQBUnK3bR0VgljjrGVryNOK8btXLWEdLYRlXdfiBTwr4vxHw8/poBouEuFMM1wAObmiqPiVebAGGGsjMp6TWQcPwJuYi3aEwzjKOQJIDHy019q2zHrCZFUxliLZUrGwzEMwOm8DnWiK8nIceUn4Kn3kE5XKk7q+bX3A8X+Ja4LROvdz1Nvn65NB7pT/ABPBCFDZnI2MAMFH9UyUj6io1MCrFxmz6yO7yZ/Rgj6R5A/up0aFNXwMeP4k2rDZFuEsQmXLlJDTmgqAW6fDzqO4TxhlsgDCjvBorM8iABPhGpYAjw/SnfHeLWrJVWsvcMZoZyAs6QyhoJkcxEcqiuzwvX7mUd9bseMg2o0ZgsgMwMFsqjSToNKSdFM5NTs2Hsn2h++4XucUM10A27yQVzI85WI3AI0nTVTUj2a7MW+H94LZJW6S0EHwhQAoG5IjmTv61QOF2GwhzW1VOTy3eXiOrvA8Q5LJjoJqXxXaYWlLO7RPLMdTueo5TTeRdsxZcMo/pli4h2htC81tmACJmZwQfEz5Am2h059aZ4biCu7oHUlDaLKCJhvh9AVYa+lZj2tt2Lwe9achnADaQJ0Go31+tMeH8cti8XKftNAHZj4suSQFXRRCjSPempeTPqbpxPigs2lYlTr4vkT4RPWI9RUSvaVUUMZhI8IjTTfXy8+VUVbl++CFw7sBtoygyZGrEEiBymjXOyvEroUW0VRM+NwAPhAganSDrv8AOovKTWNFwu9s7Kq4JMmNhsCZ6n+tMc9ae4PjGHc3DmGY+ISx1AAAHlpA9aplv7LMY+t/F27SiScgLH1JaBtzqW7Odh8PcTPbxl18rFGKZAcy/ECfFGYQY6RUHnVcjWMddpLAuYN3y6C4oUkE/In91Vs4NsWFcCb9sr3gAk3EBAFwRu66Buog1dbvZKwYzNecLGVTcAGgI1gDeSfenOC4LYssHRcrLsSxbceflWPLkUnaOhgekKfZXL/Zu+LTP3ZAXUzvHPSZ2qHuWmWCywCMwmIiSP3c60O9x+1LK1xtND4XIB/wpHv9apdrjlo3S95rrWr6ghLdkiWtsckd5OZSrBtANY33qUMTkrH/AC2n8kaX2P8A/krH93/qNCs17Y9olW7ZIuYjDWnw6G3bBKRFy8GzLmWDAX2ihW9SSVHMkm22K9o8TfYYp/vCdyMPcXuxcXUsvhOhJDZjv6ADWqx2f4994uOptd3cbKGUPOqsy7QDt+VSWO7GWlGIttw4ZhaAs3bZusLjhLhkqrQPGqaaHxCoXs/gls3yzLlujDoZzfidroI6BYymYEAbmdc9xlBuzo+ltZopLyQXbbjBW8y2XJLnM0ciIHhPInLqR08zMFhuIsCqufiiS0zGo1nzE0vxy4gxYa20qdiu3xMND0qMxt6bs7wAKuglqkZ/WNznKTfmqJfh+EJQhGBYPIAJBykxzGoEaxypzieyz5gwdMsnTPJATPMyNddB15xS32a4RMRjO5ugsrK5gTuFLfhI6fWtWHYXCLsXEcpuR1mA1Qnk0dEYwjKKZlNns/futf7sKSLhUkuAZciIDQSJMg+Yq09ley14XDfxIZUw65mVQtzMyXEcqIMgZY11iYMVYMZ2MwaIWQMzDUCbskyPEwZtY35aCo7th2jNm1hrWFTIAvjMNpdfTJE6lgpkEsNgDG88c4z7K5wnGkisYu3eu57oVnF0O4KgwSZMSRyEiNwY6itL+yXDxbuMyxcLypYECMgBjykn5VHWuy+BbKz3ArFfEqJChmgtAHnpT7Dn7rZb7jfUXCRAuWiVYD8JnYQdxrpVL1l8VwWyU6tmjNiXG9v3XWq72lveBAoiSSRBGsb66nSqDxP7UeLWJm1hWA/+25I9YePyqqcc+2LHXgGKYdSNMyo8/wDM5H0pZfSZKqynFmipWWHtDdQOuacxllidEBAaeW/Xy5VT+P5LhRwG1mZA5gaCPQ1c/s67SXcRhr3eEG7mGoQTlIY6KIGkNqf5uvtH4Yx4cLo+KwysQTMg+A67zLA+xqEHo1jZui037r6KFhrAAEU8XFMg8J03ggESOevPSq4OPOtsNFvXQCSTp1GbQUnd7QXRBIEEAjwEDXzmT6zVvtSbOkv8l6dRpX/osHZG8BxDDgwAbiqZn8RjWCDz61vzdk83xMun95j7d4WX/lPrWB9i+CHEuuIdsttH1VRLHJBImQFGoEwf4+hOBdoFvLl1DLAlufQnzP51ZFpPVnJz5JS+cOhrc7C22+K5cbyYggegAAA9IqH4n2dTDwO6QqT4TkET56b1fA3lRMVhVuIVYSD+vnVySMqzTvlmV9o+AtfsFbT91c5MAIIH4DI0HmIj6Vk2HwmJfiWHw1245uC4ggu7BSx1idhH0rf8Vw82XynVT8LdR/EUvjOzVjEPbxNtFTFWQQpGkgiCD1G8HlJ6mp5IpLaKE22+yF4J2Yaxq6W2uSBbZzKoNZYqQJI0g+fvVd7V8bwHfPZDtdxBBF65lzWzAmImDBiSNNACTFXJMKfxSSDGxJ08j771S+PfZ+9273thrKB5zI4ynMJ1zqpJ99d9da50Mycaka5O38nfBZ8N2cwihSEt7LGgbRYI0bNGnKpTD4WysQF012jWZB0qM4OCbKQwAWUI7sjW2ShIljIOUkaaipJbfpt5jTnvWSc2m02NKLQ7+8qNBHPb50YYryP7qSVRG8e1dBSf4kfQTVW6HwJYz9rbdCwQMrLOhiQQTrppvrpVa7IYRcNZdLlxc3fPJlVzAQFJWdDAj2q1PbVlylZUjURIg+1Ft2wvw2h89fU1NZfi4ipXaE7g89eWkmiQT+En5AfI07LnfKI33roJjQflUOS1T4GowbHfT512xwdFiB9Y8+W+tOUYjlv+uldZoOpP68qOROUmH+7Wz0+hrlItdTYgn1ihRs/sWjK1a7UWlgZrukbsCW2OpVRAnTT5a004hxfB3UKHD21zCCy24bQ5tOu3Pr50jas4fmoI5wqx85/fTuzZs6kInTefTQE8q0+610WLFFPoy7tVgBcYolt2uqAy3J0g+LLB5EGd4B23NVvh3A3xAd0IlT8JkTA69a3TGdmVvj9mVVlX4ZMETE67Efvqq2+zxwjleeYknTUz1HnXR9M90rMfrHFytdlX7Edn8Rh8Wt91yKoeDIJOZSogDWNedaC/F2/rGfIR++pzhnDbD2rZOWSonwidJGpilxwSzPL2A/h+dYM07m78GvDFRgqKqcSS2u/OZ/jS+JwQdbV1lHgLKpG+ciSTryQqB0lo3q0JwRPIf4oO3prSV67h0MNcWV1jvkmCQGJUNIUASSemtKD7SXgeSaVP6ZAph5j4j7f6705GF6q+g/XOpVcZbcA23kMJBVwZB2IgkRXHadIb3Ij+P65VRu0aLTILj+FORHAOoIOon3jbSst7R2VNxoA8Q5dY3rYuLwmHclWhQD4NToRJAEmdTy5VknF7yXWz2zmU84AM9GHJq9D6fL7uH9Hnc2P28rrol/shtM73lWfgUmPJo/6jV27X8Huf0fih4oFosBGnhhvyFVf7F73d38Qf7IXaf9pPWtWxWPFxGR5KOpVhA+FgQ3Poa5mellv9G7E5PHSPNWAwxykmdRpOgMjYGCelJYi/3kCAMuUGD8RHM6eZq0Pww2BctNCvbZknqBqrD1Ug1WWUK56EjXUEEg+3Kfet6dmM1r7I+GKcHczLP7UwP8CE1frAS0VjwnMFUGBmLaBY5ztFVv7KrmTh2Y6TcczryCgflVu4AbWMC4jISqO3clm3ZSVLgA6AEQJ8zG1YHByyto1rJWOmWBVK+Y6cx79KOt4bTB6HQ0S/nynLAb8MiR6Gou1xZzIZFJG66g+omQfQVtMyVj/HYQXFg+3UHqKr63GtnoymJ5H+IIipE8ctxsykfhj9R71Q+0fbezYvpbuOxuORFpFk+I5VLGQF3O+tCnXBbGP9ui03sR3rkxHtOv6/Km9jAKh5yfM8yZ+ppbg+NDJOimTI3JHX9efWlcxBJZgoEQGge8if9K5mWNyZamhKxbOYw2YAxsNCFUZRry0Hzo6nUeE/r0ppwe+/7XNdVovXNFjQaQCdPFzPmadWFdixDt5SwyjToNfbSq8qSk7CDqPR1ronXl1G3WgL4GuWOpg/LU6f6Gnf3MkCWZgfbl56welI/c8pBCCJ3Lmfy/fVVrwS3GrX9jvGwiD9eehrly1m3g6g6yR5HXzindxkH4Zk6Q7En0HprTLFXJPh8IHJlZpHKCTCjblR30h7i5k6SY6aRrG+s/zpUWWPXz/ROlRTO0/ERGg0AEf8E/ypb768Gc2vkY5cgR1+lR5HuyQWydwCZ6MD+QpF8OwHiB/xNp5/o00JZo8R57qfnqSOW1GgnQXATy0PryYfnSDeQbLbmMyCOni39AaFGWyx/DcYjQkZV/zE0KXAvcZnaW5HxN6aGdY3+vLcV0WvxTrrpB/P9eVTNnhSDYsZ0MM3Qxs0D+dOcPhFzRrm5+I6DYE77/X8tO19G/ob9k0f71bCyM0hjoQAVO8eQn2FWbtfhsPkNtQDfbUQfEI3ZuSrG5P7pBeDeG5J0CqSWiRJEDbUmDVJ4nxablyzYXKHaD/WOumcyYEiSs7710fTNqFs5fqalOkSXDrTC3yI3+KOfLTanvcMdx56sNPp60bDtltjLrEDUb8unSTXTcduenKREcjqTv6Cudke0nJm2C1ikgoSNSYPRYjrqSf4b0phwAczL4yGCzruCv5HWk1sN0nrqw1845896WtWXiAfnqOZ2Gnvyj1pRXNhKSqmKW7AtjKAoIMZVECdj8PnXEWQYBnfU+/XypdLIBbeRDsImGcMzR7zpSGK4grWWyPMgqNt3WffKpmtEPS+5NpGaXqlCCZBcf7VW8NYDCGu3JCKxKaKxBIJEg6aE8o01rO8TxHvc124ltANRCrniPxPGZvU86iu0HGO9v5mOZlGVmmQxUxK9FO/vTvspgXx+NtWP9mpz3OgRIJB9dB6kV1Go4o6x6OfzOVy7NT+zrs4uHwou3B+1xHjYQfCupRfMwZMczFW5MNb6aa6yI1685rmbSApn/T56A/oV0vymN9CY0+f+tcySUnbNkW4qkZZ23QPj76BQAtu3l3loSSx9JI9hWd3IJKkHZfWfEB+dX/tY0YvFvIDeEDTpbUE6RJms2sXT3w5xHWNBW6PEUjM+Wbf2HwhXh6qxOpuEAEAkTuFY66mPYVMfZfxcLhr2GZvHZuOyxBPd3WLBo/ssWBHp1FOOD4cW8NZRjmKoviBOsjNtERrE1lfGuNXOH8Qe/aQhrb6yQFe22pUj4oidpggGqMfLZdLpWbZiO0dxNNGPlqCPbUehFRvEONjKXcKgUFmgsRAEk5YnYHYVR7/AGqx3E8LnwSIgLNbd7rKHSFUkqRyhonVug2q2cMw3dWLVtjnNtERmkgsVUCdgSCaU5NFicV0ihY77U72IvGzw+znMaO45DdsukLtqx9uVRnZrsli2xRxmLHiDTDEFmY+GYWYA5adI0FXvhfZDD4e7cu2kKvdIkTKqu7Ko5aw259hpU6E6jTzAGgHSfL9aUTnpwiFuXMhtwzFkDlB3VhsVI+s6VLnG6AHw7c51mdj8pjQcxpUVawasTs2oOvw7DodeWtONl0GnPTQfnp8/WsmaW0tkTjSVB+CXAO8lVSbtxhBkkM25MjxN8XuBTvEcVAbKEA9SPyGtQXBYKuFUpN1zLE6yYLzyQEaeQFSVi1BMN5Sec7nTzmo5cb2bEqofPibmragb6dB0010/QpC5jGOgzEecn2k89N6D4dw2YFSfMkSPQxNE72BqCdJMGef5jpVWjRIMb2UyyR5z/26a/xrn9LgGIJ13MQPqDz5iiO6/iBnnO2vtvAikbwH4S2u0AEnp5ipNtdAK4jEhyPEAPIga9dwfKlbSx4jGu+usdR8X5038SnQAExuBPInp9aXOIDaPlGnkDtH6Pr5VFMlb8HCbZRgoYxuSSQJj+qdt96TQkSM66iYBMajbUTGvKlku2xPi9RI/cNKF02mAUiY5fDy3E+vKm2n4DkLYs3svhaR5Ov/AHChRbYVFC27YCjSF206QaFQ+P0FMiFxZGiqM3oDymP38uVLWsKBmYKVLwWMSTGiyw3I2An262QYIdKBwa9P51q0l4LHkVdFX4hhb5zpZuWMgBZ865wbhGivBBQEZfEZ+E6b1ReB8dWxicuMtrhyynISf2YMgGCoIjcc4rXcRwtHEEuOhRmU/MGRrFQfEfs4wd+53l1bjv1N+6f+vStSlcNWZae2yDYVkuLnRxcUjRlIIPpG9ObOHAPTQdPXb394o+C7GYe0gS2LirOaBfvCSY1MPrsN6X/+G7f9s/726RrPIuRNZfZrot3ZwIoGoB13ygbdJmf1vSB4iqMfEoOhMsqn0iZifyomK7DYW4AHtlgDMd5cifMBxTa39nOBH/09s8/Epb/MfzqSgR2Ibt1xV3wpNh1ItuvfhHElSVyq0E6E5t96qvHO11pMA4tP+0dYGwYFoUyJkZVBBPWtNvdmbFu2VVLdtNDcCoqhlEypgCdCfSsF7YcEu4fEvhyPhLFJ0zKx0KzuJ18iTXQwZNVRlyw2ZCYHB94GPeIkfCHmXaQMqwDrrOulbV9nXZe3gbZDvbfE3dWykEKFmEDeWpJ0k9YFYS9t0bUFSD8iI/LSvTfZfErjMHYxGxuICwnQMPA+/wDaBiq/UOTXBPFV8jrPlEnKB7nf9/69At0bnfr0iemx/KnX9GLJYTJ8z05ToPaNzXUwQGxgxH0+h86yKDRobR587a8Xb79ikn/aMNeggfuqCw9stdAUZnbKqqBqSyrtHmRU19p+ENrimIkfEwcTpoyg78/X+VJfZ/hm+/4ZypKd4skzEHQmdtJn2roLoyeT0AoVLarMZVC6DooGhPofpVT7X9jhjfHbdEuQFOdZVlEEBo1BnnrtttV2/oZCOfzM+mldXhSjkehk9KwqMk7TL/FFN7I9l3wNhra3UYs5dgFIUEgCFkzACjXzqwYa1cYwzEzsRy9RPvoKlRw5dwD8zrv5+dD7kvSesjkfehxkwXAww+HymQACT5b9CR1ilGQ/ityecGfof9KejCqNl/n+hRjYA1H1paMdkdgrIAJCFdSQIUaTsY2ECjYrBzBUgHzkdN2HLfWpFbQgaD00ilMgHIaCmsbEVvguHZrZYMboLXJfMB+NgQJ1CjYdQKdf0fcmYAH98Hny160hwLjthLdu1du2bd6DKTlEsxIClgAdNJB1NWBWBHhIIPMaipzxLZsjHoixhbgBkKZn8QHIaT86UsYAkEsuUkf+pMc40PXy/OpP9GgKSgkSGI4dGxzCRMn5xpz/AFyo33Uz8KeXxQOmnvsI2p7+utCjSIEfbwTah1WNIKFpPWQwEeknQb0ZOF/2iBoYgET7+9PlauzRpH6AYpwwjchttSsH0328qLh+ERvEyYKx/CpGgaNI/Q+Rla4dG5J8wY/PNQp7NCj24/QAruSuC5pQmixnctCKFAmiwBNcmhmrhamI7FEz13PrRTc2/Wny6UwCYiyrqVYSrCD6VF8Q4BhuIWLYxFoPoGEyrqSNYZSCuo5GNKl1uCkbJMtIAGYleXhP/wDQamuiL7I7CdjcHbs9wuHtG3mzFXXvJaIzE3JMwImdqlMLhEtKtu2qoiiFVQAoHkBoBNDvh56+v6FVXj/aLGqzJhsFcbcd4xESQRKhT6HU+1CTYdFvWKKw+tYfiez3E2Ys9u+zHc94G99GPypexhMXZWXt49F/EVv5R9Uj686n7f5I7/gv/a/ssMScxtC9tp4Q4I5rmI0I8xSeE7J2rFuy924tlbYDMpyhQZnLnJ0ExI19elKexjCsoOK8iCXO3qB+6q/xLh2Pukd8mKuZZg3EutE9JGlSSdVZG19G2Xu2eBXfFWfZg3+WaFntfgn0XE2vd8v+aKwi3wW+drF0/wC6f+FPsN2SxrRlw17/AICo+sRRpH7Ddm5XO0GGUeLEWR/vUP76QudqMJBP3mzAH/qL+QM1jtzsjjVOuGvey5vqsg0ph+w2NubYdx5vlT55iD9KNI/Y939Gh477UMGmim5d5eBYHzcj8qi732v258GHcj+1cUfQKaicL9lN4/8AmXrVvqBmuH9wPsansH9lGFiLj3XaPiDKo9lAI+ZNL4IPkyD4l9rN1hFi2LWu5IuaRtBUUxs/aDjbjqjXDlYgMEtpmKnQhdJzESB7VYrv2RWdcl+4PIqp+oj8q4/2edwEdMRlCEmTathpIyjKynMSSYAM6nlVkHC6IyUirHtriEHdgW+6TwpbuWrbhVXQLJWTERNc/wDipSIbB4Unqge0f/bcVJYz7KcUBKXLVw6yMxBHnLCD9KTsfZjjW3FtfW4D9Fk1O4NkakMW7Y3B8BuJB0yYm7HyfNStr7QscNr8+qW2Pzy61YsD9kyrBxGI9VtqBH+J/wDtqw4Hsjw6xrltMet24rn1hjH0qLlD6GoyKPh/tNxw5o487Y+uSDTs/a1iYgWrU9Yf8s/760NOJ4S2Aou2EXoHtqPoazrtVwLBPcJwuItK51NvMpt+ufMFQeWvkKinFvlEmpJdiuC7ScXu6pbZgTp/4dQo9CwGnmTV77MvjSp++LbU6Zch8XnmCkr8jVCt/aDi8IBbuHD4oDQOLqs0aQCUafdl96lcJ9r1vTvbDCdyjBo9mC/majJN9IcWvLNDyVwLUNwbthh8SJt3ADrKvCsI/sk7edPv6Wt5spYDoSRB9DsT5b1RTLeB2BQprh+KJcnu2zxoSoJWemaIPtQoGLfxrpgedN1uAajr+oo/fco/X6mlQC8+dFz60373lP0rjXiP5+1MQuH9a5n10mkTdHPnRg/65fr+FIYYvRsw9PT60m5A2I9jt5UQvHr58uVMQsXH6/L+VEMZsxPILHLUkz8/zpDvgPblp+h70e3iIYNHP561JcEWg7MIptf4lbUwWJbkoBZ/+FQTH0omKwjXbqhbmW2FLOqeG6xDbZtxbiD4YPnSiYdLYVQFtTqABv5wsknzOtPUSmhLvbr/AAqLQPN4Z48lBge7H+7R7PDVDBmBdhszkMw13UbL/hAmlExEjwqQ0/jIykf4SdaU7+DOQRGok8uYM6elFBt+BXX5CiltNv50S3cBzeH0IO3kwP5igzqFnXNzXQ8+RkfWjUW34YuB+pP6ihk8vpTe8y6Q5g7+EyvqNxXM3jyZwWIkSSAfQxE+U0aseyHeWRSV/Dz+Ix6x9RBpg2KGRmF1fB8euojeQdR8qPav6p48xuA5PGvi6xB1OxjcUtWPZfYv9xTmZ9TNR/FuL28IqkJdcnZbdtnn3+Fff5VIONP5+mvlvSFy0eUk6z6b+4pIbKNxXt1xAgmzhGtJyZrTO0ddQFHyNRmJ7UY18NeuX2yiFtIGt5GzEyXQQDmCj4thm6xWoqGgab61DNxXvLzrbs97khCwlVGzMrM4GbUjRAQNDzq6MkuaK3FvizL8J21xiaLiHI5ByHjzGcGk+IdssXeEPeeOYUhAfXJEn1rQuK9l7F6WuYe1badWV3BnqYVQd+hqIxH2SqVlL5UnYNblYPoZ+lNTiJxkZ8bjNvmPXc8+c0mIn/Srle+zTFqIU2211y3SpPrnAGg096Qw32Z4smGFu35tcDf5J61PdEdWVcMOmtSi9m8SwDLYusp1BFswR5RuKs/FfsyULNi8C4+JH0k9VYfD6GfWnPBO1NzCWVs3MFcCpzQt1kmGB3M/iik530GtdlLbs9icxXuL0jcd0/8ACnmF7EY25tYdfN/AP+Yj8q1rhXFkxNsOhcf1gwZSD0M/mCadLbI/ExO2/wApqDyMn7aMwxf2XYpVBU27h5gNlI8vHofnUeewOOG1j/3LYH+ethtK2YksSI0Uxpz3mlW03j8v1tS9xj9tFS7NcM4hbtZXccsqkoSvkWZWnlsaFXDvh5n0oVG7JUEuL4o8p+sUlOp6iPeTHOhQqsmcywPb6bfPWknaNOQ/dQoUxB2MaHfTlI+poI8nc6df40KFMAwTXz8zy6fr6VxWLc9Jj6UKFAgIk7SNY96K7gdeR/h60KFMR29YVvCwzD67aEEHwnzEUwXhTWtLd9wv9VwtxfTxQ8f467QpBQrGIAn9i0Rr47Z1208YqPftegfI6OG28JDD5nKd/KhQqaVgTeHfMucaBtY/XlXSCec77+hoUKiMIqj5T+tq6Trp7/KRQoVEAzJrB56b/rpSd2wpjMoYg5hps2sEE8/OhQoBjVsM4z93dZS5BGYB1DbkwYMHmJ9IpdvvHiKiyfhKz3g/vgwTy2PzmhQp2KiM7UY+/ZsMc6gswtoEU7u3hLMx0AWZAEzEEU/4Lw7uLC2pzETmY7s7GWY+ZYmhQp3aCqY8FyBPL/T6UiMVm2HPn+ulChUUSOJe0nyPLpFLFCZ9J1100oUKbEcS0CJgb66dNI9KQuoBpLD0PvQoUkMURwF0zHzJk/P5UGY/6ctKFCmINM/y+dGzcj9PnQoUAHLxyHyoUKFBKj//2Q=="/>
          <p:cNvSpPr>
            <a:spLocks noChangeAspect="1" noChangeArrowheads="1"/>
          </p:cNvSpPr>
          <p:nvPr/>
        </p:nvSpPr>
        <p:spPr bwMode="auto">
          <a:xfrm>
            <a:off x="0" y="-830263"/>
            <a:ext cx="2638425" cy="17335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xmlns="" val="40100281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620000" cy="1066800"/>
          </a:xfrm>
        </p:spPr>
        <p:txBody>
          <a:bodyPr/>
          <a:lstStyle/>
          <a:p>
            <a:pPr algn="ctr" fontAlgn="auto">
              <a:spcAft>
                <a:spcPts val="0"/>
              </a:spcAft>
              <a:defRPr/>
            </a:pPr>
            <a:r>
              <a:rPr lang="en-US" sz="2800" dirty="0" smtClean="0">
                <a:solidFill>
                  <a:schemeClr val="tx2">
                    <a:satMod val="200000"/>
                  </a:schemeClr>
                </a:solidFill>
                <a:ea typeface="+mj-ea"/>
              </a:rPr>
              <a:t>Research-Based Strategies for Reaching and Teaching Students in Poverty</a:t>
            </a:r>
            <a:endParaRPr lang="en-US" sz="2800" dirty="0">
              <a:solidFill>
                <a:schemeClr val="tx2">
                  <a:satMod val="200000"/>
                </a:schemeClr>
              </a:solidFill>
              <a:ea typeface="+mj-ea"/>
            </a:endParaRPr>
          </a:p>
        </p:txBody>
      </p:sp>
      <p:sp>
        <p:nvSpPr>
          <p:cNvPr id="9221" name="Content Placeholder 6"/>
          <p:cNvSpPr>
            <a:spLocks noGrp="1"/>
          </p:cNvSpPr>
          <p:nvPr>
            <p:ph idx="1"/>
          </p:nvPr>
        </p:nvSpPr>
        <p:spPr>
          <a:xfrm>
            <a:off x="1371600" y="914400"/>
            <a:ext cx="7467600" cy="4873625"/>
          </a:xfrm>
        </p:spPr>
        <p:txBody>
          <a:bodyPr>
            <a:normAutofit/>
          </a:bodyPr>
          <a:lstStyle/>
          <a:p>
            <a:pPr marL="0" indent="0">
              <a:buFont typeface="Wingdings" charset="0"/>
              <a:buNone/>
            </a:pPr>
            <a:endParaRPr lang="en-US" dirty="0">
              <a:latin typeface="Corbel" charset="0"/>
            </a:endParaRPr>
          </a:p>
          <a:p>
            <a:pPr marL="0" indent="0">
              <a:buFont typeface="Wingdings" charset="0"/>
              <a:buNone/>
            </a:pPr>
            <a:endParaRPr lang="en-US" dirty="0">
              <a:latin typeface="Corbel" charset="0"/>
            </a:endParaRPr>
          </a:p>
          <a:p>
            <a:pPr marL="0" indent="0">
              <a:buFont typeface="Wingdings" charset="0"/>
              <a:buNone/>
            </a:pPr>
            <a:r>
              <a:rPr lang="en-US" sz="2800" dirty="0" smtClean="0">
                <a:latin typeface="Corbel" charset="0"/>
              </a:rPr>
              <a:t>Be mindful about how technology is used</a:t>
            </a:r>
            <a:endParaRPr lang="en-US" sz="2800" dirty="0">
              <a:latin typeface="Corbel" charset="0"/>
            </a:endParaRPr>
          </a:p>
          <a:p>
            <a:pPr marL="0" indent="0">
              <a:buFont typeface="Wingdings" charset="0"/>
              <a:buNone/>
            </a:pPr>
            <a:endParaRPr lang="en-US" sz="1200" dirty="0">
              <a:latin typeface="Corbel" charset="0"/>
            </a:endParaRPr>
          </a:p>
          <a:p>
            <a:pPr marL="0" indent="0"/>
            <a:r>
              <a:rPr lang="en-US" sz="2800" dirty="0">
                <a:latin typeface="Corbel" charset="0"/>
              </a:rPr>
              <a:t> </a:t>
            </a:r>
            <a:r>
              <a:rPr lang="en-US" sz="2800" dirty="0" smtClean="0">
                <a:latin typeface="Corbel" charset="0"/>
              </a:rPr>
              <a:t>Who has access?</a:t>
            </a:r>
          </a:p>
          <a:p>
            <a:pPr marL="0" indent="0">
              <a:buNone/>
            </a:pPr>
            <a:endParaRPr lang="en-US" sz="2800" dirty="0" smtClean="0">
              <a:latin typeface="Corbel" charset="0"/>
            </a:endParaRPr>
          </a:p>
          <a:p>
            <a:pPr marL="0" indent="0"/>
            <a:r>
              <a:rPr lang="en-US" sz="2800" dirty="0" smtClean="0">
                <a:latin typeface="Corbel" charset="0"/>
              </a:rPr>
              <a:t> Story from middle school in St. Paul</a:t>
            </a:r>
          </a:p>
          <a:p>
            <a:pPr marL="0" indent="0"/>
            <a:endParaRPr lang="en-US" sz="2800" dirty="0">
              <a:latin typeface="Corbel" charset="0"/>
            </a:endParaRPr>
          </a:p>
          <a:p>
            <a:pPr marL="0" indent="0">
              <a:buNone/>
            </a:pPr>
            <a:endParaRPr lang="en-US" sz="2800" dirty="0">
              <a:latin typeface="Corbel" charset="0"/>
            </a:endParaRPr>
          </a:p>
        </p:txBody>
      </p:sp>
      <p:sp>
        <p:nvSpPr>
          <p:cNvPr id="38916"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1F4D5E26-57CF-8141-BD78-1D585DA3647E}" type="slidenum">
              <a:rPr lang="en-US">
                <a:solidFill>
                  <a:srgbClr val="FFFFFF"/>
                </a:solidFill>
              </a:rPr>
              <a:pPr eaLnBrk="1" hangingPunct="1"/>
              <a:t>54</a:t>
            </a:fld>
            <a:endParaRPr lang="en-US">
              <a:solidFill>
                <a:srgbClr val="FFFFFF"/>
              </a:solidFill>
            </a:endParaRPr>
          </a:p>
        </p:txBody>
      </p:sp>
      <p:sp>
        <p:nvSpPr>
          <p:cNvPr id="38917" name="AutoShape 7" descr="data:image/jpeg;base64,/9j/4AAQSkZJRgABAQAAAQABAAD/2wCEAAkGBhQSERUUExQWFBUWGRoYFRgXFRgYGBoZGBcYGBgYGBoYHCYfGhkjGRgZHy8hIycpLCwsGh8xNTAtNSYrLCkBCQoKDgwOGg8PGiokHyQvLCwsLCwpLCwsLC0sLCwsLCwsLCwsLCksLCwpLCwpLCwsLCwsLCwsLCwsLCwsLCwpLP/AABEIALYBFQMBIgACEQEDEQH/xAAcAAAABwEBAAAAAAAAAAAAAAAAAgMEBQYHAQj/xABJEAACAQIEAwYDBQQHBgQHAAABAhEAAwQSITEFQVEGEyJhcYEykaEHFEKx8CPB0fEVUmJygrLhQ4OSosLSJDNToxY0RGNzk+L/xAAaAQACAwEBAAAAAAAAAAAAAAAAAQIDBAUG/8QAJxEAAgICAgEEAgIDAAAAAAAAAAECEQMSITFBBBMiUWFxFFIFkfD/2gAMAwEAAhEDEQA/ANUaiEUowosVtOfQSK4RSkUKdi1E4oy13LRwtFhqFihFHihFKwoJFcilCtFinYnEJFCKPloZadkdQmWuRR8tCKLDUTy0MtKRXIosVBMtcilIoRTsWonFFLiYJ1IkDyBEn01HzpaKqXFMS2ITvsOpOIwlxku2M0FgwAuW528ShXRuqjzqMpE4wstEUIrLW+1F7R8P7W2CSy3BlvBFJDBgNVdY2OhmdNqt3ZHtN94uYq2zhnt3oWBA7souQgDaSGnlMxpAoU1dDeFpWyyUIo+WhlqVlVBIoRR4oZaLCgkUIo+WhlosKE4oRSkUMtFhQnFCKPloRQFBIoRR4oRRY6CRQo5FCiw1HZWi5KF3FKsydqaDjCc9NYFU2aqHXd0MldTEqYgjXaoji/a+xh2ysLjmMx7tM0DNl1MjWQfYGhyoNSXyV2KTweMS8ge2wZTz/cQdQfI0vlosNQkUIo0V2KLCgkVzLSkUjjcWlpGuOYVd9CTqYAAGpJJAAGpJFFhqGy13LVGxnavF3cWlvDWnQJkZ7TpbLPbaczO3eTYATKVEEksJAgip/h/a+1dxJwxRkuAA6lCpOvhBBmdDEgTB56VBZYt1ZP2ZVtRNZaLlpfLXCtWWV6iGWhlpbLXMtFi1EctDLS2SuZadi1EstVrtFwa8j/e8I627gA79HH7O/bSTDaeG4BID9DFWrLVI+0Dil7TD2sgUqr3mJIYWzcyjJBmSVcnTQL56RlJJWThBuVIhuI/ZwvFbt3FZmw2dYTwrqAIm5lPiJO+uwA8zFdk+EpwrHhbl7vLV9RbDhhC3ARGbXY7A8pq/8Jxfd4YpefIRmllOwMsCD/dIrNOOphzhgALxuM9xrd1mQs2sEsgMhTGmg2mTtXMjnbnaO0/SpQcWv0bXloZaadn8ab+Fs3SIL21J9Yg/UGpCK6ilZwnCnQlloZaUy0MtSsWolloZaVy1zLRYaicUIpTLQy0WGonFCKPloZaLDUJFCKPloRRYahIoUeKFFj1KrjeIBwHXfQsJ9gfQ7fOk2uKGVZ069NJiP62o/QNM++722Rb1I5EajcmSD1IPMelM8VxKTaf8RPjWOgZefQmsrma1AV4zxK5bAya6Ec8w10K6+e3OqvhcTcN5bYY5iwFt21/EN50ZZMx79SJXE3DmHi01McgD0nf1+Ypo9tWMgtmEGDl2ZgAR5mI96ocrlZZpwWDsZx17OI+7OSyMGbMzL4WksYGYzmkknTlA0Jq9DiAJifKsyOW2qxaXMT4icpJjmCxJ0HQCPnTm7xJ2cHNt4l2gHYnUQNBVqyJcFftNmj2cVJjp/H+XzpbvRMVT+D8XljOkekTJ11+dKXOMmUlgCS3yAzfkf1FW7qrIaO6LcGqJ7RsXtXLahtELM6nKUgMVKH/1JXTkNyRzaLxgny8I/wBfzFNuMcWF3DXbBt953qFRBkMrrqdPFIM6DeOWlKUlQKLsqnYnhrWMLexAdbV1rbI+aQpK5AsmDqCrxoSc4qK7PYYDiGEa9cFw3ZW7lZ1y5gcknKpIzhCCNiNdRU9xbs7etYFh+3KsRmRlZsqqIAXxM2UCN422qJ7F2bd/iFmXVRYm5BIzu2uVTOpAOvlHmK58G9zrtQeGzZbVrKoElo5tEn1gDWkGvgGJ/W9ExONhZH6ggfvqvYnigQszsFRQxcnYAcz8q6LlRyVGyyNfEx7UyxfaXD2i2e6q5Dlczop6MdgY5b1m937Wle61uyjAqmVbhk+OQFlQCRqTr6D0r3aRLPdW8It2bsu7RmJLtqWgTqY/W9Qlkosjhvs3bBYxLyB7bh1PNTIpfLWJfYsMVhcZ3N0Otm8jwrbZ0AdTv4Tlz1uE1JZE1ZCWJxlTQ3xGIVAC3MwABJPoOdVbj1vNf75ILdybS6Bply+ZZIXQjKZ1GbbTVxx/j9pXym4paD4CfCwB1GmzjcMNdPY03GcYYMWVrht7qw0PQ5hlZc4KxynQztVMsqkvwb8HpH2+xtx29ew9lLd5jnuFiSwg6kkKw2BAIHTpTW1wkPkwtm5cz3IBjKbZkSToNgJMmCIo3Er33lQrXC2X4fCPcMFJ9eUU87AYF7HEEbOpV17vu1I2PiLtng5tPwjaskIVPg6Wdv2+eaRq2BwS2raW1+FFCj0URSuWlYopFdRHmmhMiuZaUiuEUWKhPLQijxQinYUEy0Io0UIosKCxXIo8UAtFhQSKEUp3Z6H5UbuT0NKw1EYrtdKHp+ddpbIerMw+9mySQCJETrBad9uY5mOXvD8Rvlbgf+0DHKSQSTrqAVI9xT3HcQFyZ0BEHUaagbADmPrVc4rebKupMEiSCdDB5emx/lhbOgoeR7jcWVDMJMA6A9YBOxgxH0qNw3F1a6GVjlywysCT8YYHmPiUjXp505XM1t2VSVXeRIIiSOp3ny96geJ4PunKHfcQRKkzroJzDxCCfKorsJJoty4qNZiT8iddyOn5Uu2IDZSDBG869Z+hmqnhuKhog6D+0DtIBI31/fzqRTF6xMyDAO+mv5T8qZJFiwmJOQsNyY/rbGDA9J5Urdx3iXSNdzB5aE67EAfKoXBYmFVSxaMxk79Dp6z8jRrt/RehMjToRHy6HqelSsjXJbOEW3vXSLY8IHiYnQArEmPXbnVzwjW8OmW2oBO7RqdPiJ9eVZ72dxN37wVtZSSkkEwsIdBpsTqJ5SKtD8QW5kKNJYiBI0ykBw0bR+e29YPUZ8kWkui/HhjJWy1/0iqrOsbAnduv86r2J4bmLMuvPzienlz+dSVq6xEDkDGkk9d/yqPxgGXMNDMiOQO/8PcVU8rlTCMKdEUeJBTkY6H4ZO2k/IVQvtB41Bs2D/tWbNBGw/ZrPlmOb/AKfdr3uHIq7NLLvoy/EdDtlg+zddM24zi3e/LmcioqmZMRmBnr4hNb8E3KPYp4NWWns52fTDWy95h3jlSwkQuVsy6jbWDqRqBVqfgmHt2jfW5/4i4SZABAB5KNI0A59fOaBwbFm6uVyZ0GadddNZ3FOrWIfD2nNo57fhgMSIbXXT20BqMnKTpnX/j4owjOC48/dmq9iODF3bF3LnhANuwugj4e8uMdiSVyjoM1S3aDtNbtJcBuKxA/stJIEDLmUkajVWmsX7J9pLjOuGvM7W3YlRngC42snqp2jlMiKv3D8ETcCZoWQzDXJ4YInKJHIbGpavrwcvI473K22U/DWszrcA8MzCjmZbwgTKifTbU1J4QADwXWBHUH87bZvmKUxjJ3rt4kBYlWBGXfQgEZPPwlfSgzE65kuf8A5AA3zff/AAvU0qOguhXxNv3d31Klvk+R/katfYJEF5y1oo8Qp8UDSSCC7ZWI2OkgNVRKADxWnQb6FwsczBDrHvTbA4S7axguWr9u13hQJmOYOGC5Q4tiMuo135wDUk2naRVnVwcbNzrhFVLH9q72CQHFYZomM9lxcTbckgEGdIIHvUh2Y7W2scGNsMpQKWDAgjMWgGRvC/Wr45L4fBxJ4XFWuUTZFFikb+LAkag/rUVGLxXxRPON+ZEg6/rep7FOpMxXCaTuX4H5efl8qbpipYf3frI/jTsNR3nFGqNRjtP4v+qB6aTS78StIBnuIkiQGdVJHUAnajYNR4qzTgBV3IHqYqKu9o7CL4bttnI8PjGUnYAsJAkwKyvjfbe+16Htw2bKczfCZiIA0g1lzZ9eFybfT+leR88GzXMfaG9xB6uB++m78fwo3xFn/wDav8axbF57mrknoOQ15Ck0wA6Csv8AKf0bv4C/sbxhylxQyMGUyQVMg6mYPrNCo3sakYGwP7P/AFGhW2LtJnMkqk0Yp2s7aWr72reG8SB5uMBAYlYVRmAMAFjtvEbVEYi7Nto1A189NSd/1tTG72Xu4a53BDMALdxnVWCSdYlgNQGUexqSvcEum3cyZSy5QRrJzHlIjff0OtVSST4Ne0snNDjhHZ+5jb1q0L5srM3FzFSywWYgrpmAUCNhM8oqL4z2ft2sz2xDSVI7wuDOaOWs5QZ51M8X4f8Adxb+7NN5GIYycjzbOa2AuoUqHHXXkYiq8c4m7FTazd2BqrEMVaIIYiJIBgHmNdNRUU2+iWWHtcZF30JWAVnwBNmIXUT16j200PlUimJgCSfIE7elMWYMA8STlO/Ikc525Gjd8BBA0jaZOg5fKpMoRNYLEwSZOp0gcvFA09vl0qSZtF3ykknQnUqVWfKSP51CYW82vhMAxoQNZiD6kGfMxUtaulbhQgq5giSDM5Y9tRtNIlwWDhuJOGstdYjPeUpaGx8OruevigDzBpz9nSIbrJ+MiVJ5nn9AKhu0t8HElBolgC2v+ESx92J+dSfYTAvcxSsrBVQEnmSWMZdPc+i1lkt7bNM/hBRRqeC6c1M+tMMXYizekaqpIg+c/nUz92EiJnnry86iOJytm5GzOFPPT+ZrKotL5f8AcFEHcuPwY99o+IYYdCpIIuiCDr8Lz7VnaI2UnKxGxbfU7VqfaPDW2CpdUsocwATMg+WsQYqv8Cwtuy1xHfSCLYbRSrHxMeROgX2PKtmB64jfGHvZtboiuzPAMS5ULaYEyJcZB4tBq3KSDpyqx9r+GNh7Xd3LiMdP/KByyD4gZ1MeUcqd8V7ThLhFvxRA3021iNd418qieNcSbGXLeaEIBG5Mk6k8tSQBUnK3bR0VgljjrGVryNOK8btXLWEdLYRlXdfiBTwr4vxHw8/poBouEuFMM1wAObmiqPiVebAGGGsjMp6TWQcPwJuYi3aEwzjKOQJIDHy019q2zHrCZFUxliLZUrGwzEMwOm8DnWiK8nIceUn4Kn3kE5XKk7q+bX3A8X+Ja4LROvdz1Nvn65NB7pT/ABPBCFDZnI2MAMFH9UyUj6io1MCrFxmz6yO7yZ/Rgj6R5A/up0aFNXwMeP4k2rDZFuEsQmXLlJDTmgqAW6fDzqO4TxhlsgDCjvBorM8iABPhGpYAjw/SnfHeLWrJVWsvcMZoZyAs6QyhoJkcxEcqiuzwvX7mUd9bseMg2o0ZgsgMwMFsqjSToNKSdFM5NTs2Hsn2h++4XucUM10A27yQVzI85WI3AI0nTVTUj2a7MW+H94LZJW6S0EHwhQAoG5IjmTv61QOF2GwhzW1VOTy3eXiOrvA8Q5LJjoJqXxXaYWlLO7RPLMdTueo5TTeRdsxZcMo/pli4h2htC81tmACJmZwQfEz5Am2h059aZ4biCu7oHUlDaLKCJhvh9AVYa+lZj2tt2Lwe9achnADaQJ0Go31+tMeH8cti8XKftNAHZj4suSQFXRRCjSPempeTPqbpxPigs2lYlTr4vkT4RPWI9RUSvaVUUMZhI8IjTTfXy8+VUVbl++CFw7sBtoygyZGrEEiBymjXOyvEroUW0VRM+NwAPhAganSDrv8AOovKTWNFwu9s7Kq4JMmNhsCZ6n+tMc9ae4PjGHc3DmGY+ISx1AAAHlpA9aplv7LMY+t/F27SiScgLH1JaBtzqW7Odh8PcTPbxl18rFGKZAcy/ECfFGYQY6RUHnVcjWMddpLAuYN3y6C4oUkE/In91Vs4NsWFcCb9sr3gAk3EBAFwRu66Buog1dbvZKwYzNecLGVTcAGgI1gDeSfenOC4LYssHRcrLsSxbceflWPLkUnaOhgekKfZXL/Zu+LTP3ZAXUzvHPSZ2qHuWmWCywCMwmIiSP3c60O9x+1LK1xtND4XIB/wpHv9apdrjlo3S95rrWr6ghLdkiWtsckd5OZSrBtANY33qUMTkrH/AC2n8kaX2P8A/krH93/qNCs17Y9olW7ZIuYjDWnw6G3bBKRFy8GzLmWDAX2ihW9SSVHMkm22K9o8TfYYp/vCdyMPcXuxcXUsvhOhJDZjv6ADWqx2f4994uOptd3cbKGUPOqsy7QDt+VSWO7GWlGIttw4ZhaAs3bZusLjhLhkqrQPGqaaHxCoXs/gls3yzLlujDoZzfidroI6BYymYEAbmdc9xlBuzo+ltZopLyQXbbjBW8y2XJLnM0ciIHhPInLqR08zMFhuIsCqufiiS0zGo1nzE0vxy4gxYa20qdiu3xMND0qMxt6bs7wAKuglqkZ/WNznKTfmqJfh+EJQhGBYPIAJBykxzGoEaxypzieyz5gwdMsnTPJATPMyNddB15xS32a4RMRjO5ugsrK5gTuFLfhI6fWtWHYXCLsXEcpuR1mA1Qnk0dEYwjKKZlNns/futf7sKSLhUkuAZciIDQSJMg+Yq09ley14XDfxIZUw65mVQtzMyXEcqIMgZY11iYMVYMZ2MwaIWQMzDUCbskyPEwZtY35aCo7th2jNm1hrWFTIAvjMNpdfTJE6lgpkEsNgDG88c4z7K5wnGkisYu3eu57oVnF0O4KgwSZMSRyEiNwY6itL+yXDxbuMyxcLypYECMgBjykn5VHWuy+BbKz3ArFfEqJChmgtAHnpT7Dn7rZb7jfUXCRAuWiVYD8JnYQdxrpVL1l8VwWyU6tmjNiXG9v3XWq72lveBAoiSSRBGsb66nSqDxP7UeLWJm1hWA/+25I9YePyqqcc+2LHXgGKYdSNMyo8/wDM5H0pZfSZKqynFmipWWHtDdQOuacxllidEBAaeW/Xy5VT+P5LhRwG1mZA5gaCPQ1c/s67SXcRhr3eEG7mGoQTlIY6KIGkNqf5uvtH4Yx4cLo+KwysQTMg+A67zLA+xqEHo1jZui037r6KFhrAAEU8XFMg8J03ggESOevPSq4OPOtsNFvXQCSTp1GbQUnd7QXRBIEEAjwEDXzmT6zVvtSbOkv8l6dRpX/osHZG8BxDDgwAbiqZn8RjWCDz61vzdk83xMun95j7d4WX/lPrWB9i+CHEuuIdsttH1VRLHJBImQFGoEwf4+hOBdoFvLl1DLAlufQnzP51ZFpPVnJz5JS+cOhrc7C22+K5cbyYggegAAA9IqH4n2dTDwO6QqT4TkET56b1fA3lRMVhVuIVYSD+vnVySMqzTvlmV9o+AtfsFbT91c5MAIIH4DI0HmIj6Vk2HwmJfiWHw1245uC4ggu7BSx1idhH0rf8Vw82XynVT8LdR/EUvjOzVjEPbxNtFTFWQQpGkgiCD1G8HlJ6mp5IpLaKE22+yF4J2Yaxq6W2uSBbZzKoNZYqQJI0g+fvVd7V8bwHfPZDtdxBBF65lzWzAmImDBiSNNACTFXJMKfxSSDGxJ08j771S+PfZ+9273thrKB5zI4ynMJ1zqpJ99d9da50Mycaka5O38nfBZ8N2cwihSEt7LGgbRYI0bNGnKpTD4WysQF012jWZB0qM4OCbKQwAWUI7sjW2ShIljIOUkaaipJbfpt5jTnvWSc2m02NKLQ7+8qNBHPb50YYryP7qSVRG8e1dBSf4kfQTVW6HwJYz9rbdCwQMrLOhiQQTrppvrpVa7IYRcNZdLlxc3fPJlVzAQFJWdDAj2q1PbVlylZUjURIg+1Ft2wvw2h89fU1NZfi4ipXaE7g89eWkmiQT+En5AfI07LnfKI33roJjQflUOS1T4GowbHfT512xwdFiB9Y8+W+tOUYjlv+uldZoOpP68qOROUmH+7Wz0+hrlItdTYgn1ihRs/sWjK1a7UWlgZrukbsCW2OpVRAnTT5a004hxfB3UKHD21zCCy24bQ5tOu3Pr50jas4fmoI5wqx85/fTuzZs6kInTefTQE8q0+610WLFFPoy7tVgBcYolt2uqAy3J0g+LLB5EGd4B23NVvh3A3xAd0IlT8JkTA69a3TGdmVvj9mVVlX4ZMETE67Efvqq2+zxwjleeYknTUz1HnXR9M90rMfrHFytdlX7Edn8Rh8Wt91yKoeDIJOZSogDWNedaC/F2/rGfIR++pzhnDbD2rZOWSonwidJGpilxwSzPL2A/h+dYM07m78GvDFRgqKqcSS2u/OZ/jS+JwQdbV1lHgLKpG+ciSTryQqB0lo3q0JwRPIf4oO3prSV67h0MNcWV1jvkmCQGJUNIUASSemtKD7SXgeSaVP6ZAph5j4j7f6705GF6q+g/XOpVcZbcA23kMJBVwZB2IgkRXHadIb3Ij+P65VRu0aLTILj+FORHAOoIOon3jbSst7R2VNxoA8Q5dY3rYuLwmHclWhQD4NToRJAEmdTy5VknF7yXWz2zmU84AM9GHJq9D6fL7uH9Hnc2P28rrol/shtM73lWfgUmPJo/6jV27X8Huf0fih4oFosBGnhhvyFVf7F73d38Qf7IXaf9pPWtWxWPFxGR5KOpVhA+FgQ3Poa5mellv9G7E5PHSPNWAwxykmdRpOgMjYGCelJYi/3kCAMuUGD8RHM6eZq0Pww2BctNCvbZknqBqrD1Ug1WWUK56EjXUEEg+3Kfet6dmM1r7I+GKcHczLP7UwP8CE1frAS0VjwnMFUGBmLaBY5ztFVv7KrmTh2Y6TcczryCgflVu4AbWMC4jISqO3clm3ZSVLgA6AEQJ8zG1YHByyto1rJWOmWBVK+Y6cx79KOt4bTB6HQ0S/nynLAb8MiR6Gou1xZzIZFJG66g+omQfQVtMyVj/HYQXFg+3UHqKr63GtnoymJ5H+IIipE8ctxsykfhj9R71Q+0fbezYvpbuOxuORFpFk+I5VLGQF3O+tCnXBbGP9ui03sR3rkxHtOv6/Km9jAKh5yfM8yZ+ppbg+NDJOimTI3JHX9efWlcxBJZgoEQGge8if9K5mWNyZamhKxbOYw2YAxsNCFUZRry0Hzo6nUeE/r0ppwe+/7XNdVovXNFjQaQCdPFzPmadWFdixDt5SwyjToNfbSq8qSk7CDqPR1ronXl1G3WgL4GuWOpg/LU6f6Gnf3MkCWZgfbl56welI/c8pBCCJ3Lmfy/fVVrwS3GrX9jvGwiD9eehrly1m3g6g6yR5HXzindxkH4Zk6Q7En0HprTLFXJPh8IHJlZpHKCTCjblR30h7i5k6SY6aRrG+s/zpUWWPXz/ROlRTO0/ERGg0AEf8E/ypb768Gc2vkY5cgR1+lR5HuyQWydwCZ6MD+QpF8OwHiB/xNp5/o00JZo8R57qfnqSOW1GgnQXATy0PryYfnSDeQbLbmMyCOni39AaFGWyx/DcYjQkZV/zE0KXAvcZnaW5HxN6aGdY3+vLcV0WvxTrrpB/P9eVTNnhSDYsZ0MM3Qxs0D+dOcPhFzRrm5+I6DYE77/X8tO19G/ob9k0f71bCyM0hjoQAVO8eQn2FWbtfhsPkNtQDfbUQfEI3ZuSrG5P7pBeDeG5J0CqSWiRJEDbUmDVJ4nxablyzYXKHaD/WOumcyYEiSs7710fTNqFs5fqalOkSXDrTC3yI3+KOfLTanvcMdx56sNPp60bDtltjLrEDUb8unSTXTcduenKREcjqTv6Cudke0nJm2C1ikgoSNSYPRYjrqSf4b0phwAczL4yGCzruCv5HWk1sN0nrqw1845896WtWXiAfnqOZ2Gnvyj1pRXNhKSqmKW7AtjKAoIMZVECdj8PnXEWQYBnfU+/XypdLIBbeRDsImGcMzR7zpSGK4grWWyPMgqNt3WffKpmtEPS+5NpGaXqlCCZBcf7VW8NYDCGu3JCKxKaKxBIJEg6aE8o01rO8TxHvc124ltANRCrniPxPGZvU86iu0HGO9v5mOZlGVmmQxUxK9FO/vTvspgXx+NtWP9mpz3OgRIJB9dB6kV1Go4o6x6OfzOVy7NT+zrs4uHwou3B+1xHjYQfCupRfMwZMczFW5MNb6aa6yI1685rmbSApn/T56A/oV0vymN9CY0+f+tcySUnbNkW4qkZZ23QPj76BQAtu3l3loSSx9JI9hWd3IJKkHZfWfEB+dX/tY0YvFvIDeEDTpbUE6RJms2sXT3w5xHWNBW6PEUjM+Wbf2HwhXh6qxOpuEAEAkTuFY66mPYVMfZfxcLhr2GZvHZuOyxBPd3WLBo/ssWBHp1FOOD4cW8NZRjmKoviBOsjNtERrE1lfGuNXOH8Qe/aQhrb6yQFe22pUj4oidpggGqMfLZdLpWbZiO0dxNNGPlqCPbUehFRvEONjKXcKgUFmgsRAEk5YnYHYVR7/AGqx3E8LnwSIgLNbd7rKHSFUkqRyhonVug2q2cMw3dWLVtjnNtERmkgsVUCdgSCaU5NFicV0ihY77U72IvGzw+znMaO45DdsukLtqx9uVRnZrsli2xRxmLHiDTDEFmY+GYWYA5adI0FXvhfZDD4e7cu2kKvdIkTKqu7Ko5aw259hpU6E6jTzAGgHSfL9aUTnpwiFuXMhtwzFkDlB3VhsVI+s6VLnG6AHw7c51mdj8pjQcxpUVawasTs2oOvw7DodeWtONl0GnPTQfnp8/WsmaW0tkTjSVB+CXAO8lVSbtxhBkkM25MjxN8XuBTvEcVAbKEA9SPyGtQXBYKuFUpN1zLE6yYLzyQEaeQFSVi1BMN5Sec7nTzmo5cb2bEqofPibmragb6dB0010/QpC5jGOgzEecn2k89N6D4dw2YFSfMkSPQxNE72BqCdJMGef5jpVWjRIMb2UyyR5z/26a/xrn9LgGIJ13MQPqDz5iiO6/iBnnO2vtvAikbwH4S2u0AEnp5ipNtdAK4jEhyPEAPIga9dwfKlbSx4jGu+usdR8X5038SnQAExuBPInp9aXOIDaPlGnkDtH6Pr5VFMlb8HCbZRgoYxuSSQJj+qdt96TQkSM66iYBMajbUTGvKlku2xPi9RI/cNKF02mAUiY5fDy3E+vKm2n4DkLYs3svhaR5Ov/AHChRbYVFC27YCjSF206QaFQ+P0FMiFxZGiqM3oDymP38uVLWsKBmYKVLwWMSTGiyw3I2An262QYIdKBwa9P51q0l4LHkVdFX4hhb5zpZuWMgBZ865wbhGivBBQEZfEZ+E6b1ReB8dWxicuMtrhyynISf2YMgGCoIjcc4rXcRwtHEEuOhRmU/MGRrFQfEfs4wd+53l1bjv1N+6f+vStSlcNWZae2yDYVkuLnRxcUjRlIIPpG9ObOHAPTQdPXb394o+C7GYe0gS2LirOaBfvCSY1MPrsN6X/+G7f9s/726RrPIuRNZfZrot3ZwIoGoB13ygbdJmf1vSB4iqMfEoOhMsqn0iZifyomK7DYW4AHtlgDMd5cifMBxTa39nOBH/09s8/Epb/MfzqSgR2Ibt1xV3wpNh1ItuvfhHElSVyq0E6E5t96qvHO11pMA4tP+0dYGwYFoUyJkZVBBPWtNvdmbFu2VVLdtNDcCoqhlEypgCdCfSsF7YcEu4fEvhyPhLFJ0zKx0KzuJ18iTXQwZNVRlyw2ZCYHB94GPeIkfCHmXaQMqwDrrOulbV9nXZe3gbZDvbfE3dWykEKFmEDeWpJ0k9YFYS9t0bUFSD8iI/LSvTfZfErjMHYxGxuICwnQMPA+/wDaBiq/UOTXBPFV8jrPlEnKB7nf9/69At0bnfr0iemx/KnX9GLJYTJ8z05ToPaNzXUwQGxgxH0+h86yKDRobR587a8Xb79ikn/aMNeggfuqCw9stdAUZnbKqqBqSyrtHmRU19p+ENrimIkfEwcTpoyg78/X+VJfZ/hm+/4ZypKd4skzEHQmdtJn2roLoyeT0AoVLarMZVC6DooGhPofpVT7X9jhjfHbdEuQFOdZVlEEBo1BnnrtttV2/oZCOfzM+mldXhSjkehk9KwqMk7TL/FFN7I9l3wNhra3UYs5dgFIUEgCFkzACjXzqwYa1cYwzEzsRy9RPvoKlRw5dwD8zrv5+dD7kvSesjkfehxkwXAww+HymQACT5b9CR1ilGQ/ityecGfof9KejCqNl/n+hRjYA1H1paMdkdgrIAJCFdSQIUaTsY2ECjYrBzBUgHzkdN2HLfWpFbQgaD00ilMgHIaCmsbEVvguHZrZYMboLXJfMB+NgQJ1CjYdQKdf0fcmYAH98Hny160hwLjthLdu1du2bd6DKTlEsxIClgAdNJB1NWBWBHhIIPMaipzxLZsjHoixhbgBkKZn8QHIaT86UsYAkEsuUkf+pMc40PXy/OpP9GgKSgkSGI4dGxzCRMn5xpz/AFyo33Uz8KeXxQOmnvsI2p7+utCjSIEfbwTah1WNIKFpPWQwEeknQb0ZOF/2iBoYgET7+9PlauzRpH6AYpwwjchttSsH0328qLh+ERvEyYKx/CpGgaNI/Q+Rla4dG5J8wY/PNQp7NCj24/QAruSuC5pQmixnctCKFAmiwBNcmhmrhamI7FEz13PrRTc2/Wny6UwCYiyrqVYSrCD6VF8Q4BhuIWLYxFoPoGEyrqSNYZSCuo5GNKl1uCkbJMtIAGYleXhP/wDQamuiL7I7CdjcHbs9wuHtG3mzFXXvJaIzE3JMwImdqlMLhEtKtu2qoiiFVQAoHkBoBNDvh56+v6FVXj/aLGqzJhsFcbcd4xESQRKhT6HU+1CTYdFvWKKw+tYfiez3E2Ys9u+zHc94G99GPypexhMXZWXt49F/EVv5R9Uj686n7f5I7/gv/a/ssMScxtC9tp4Q4I5rmI0I8xSeE7J2rFuy924tlbYDMpyhQZnLnJ0ExI19elKexjCsoOK8iCXO3qB+6q/xLh2Pukd8mKuZZg3EutE9JGlSSdVZG19G2Xu2eBXfFWfZg3+WaFntfgn0XE2vd8v+aKwi3wW+drF0/wC6f+FPsN2SxrRlw17/AICo+sRRpH7Ddm5XO0GGUeLEWR/vUP76QudqMJBP3mzAH/qL+QM1jtzsjjVOuGvey5vqsg0ph+w2NubYdx5vlT55iD9KNI/Y939Gh477UMGmim5d5eBYHzcj8qi732v258GHcj+1cUfQKaicL9lN4/8AmXrVvqBmuH9wPsansH9lGFiLj3XaPiDKo9lAI+ZNL4IPkyD4l9rN1hFi2LWu5IuaRtBUUxs/aDjbjqjXDlYgMEtpmKnQhdJzESB7VYrv2RWdcl+4PIqp+oj8q4/2edwEdMRlCEmTathpIyjKynMSSYAM6nlVkHC6IyUirHtriEHdgW+6TwpbuWrbhVXQLJWTERNc/wDipSIbB4Unqge0f/bcVJYz7KcUBKXLVw6yMxBHnLCD9KTsfZjjW3FtfW4D9Fk1O4NkakMW7Y3B8BuJB0yYm7HyfNStr7QscNr8+qW2Pzy61YsD9kyrBxGI9VtqBH+J/wDtqw4Hsjw6xrltMet24rn1hjH0qLlD6GoyKPh/tNxw5o487Y+uSDTs/a1iYgWrU9Yf8s/760NOJ4S2Aou2EXoHtqPoazrtVwLBPcJwuItK51NvMpt+ufMFQeWvkKinFvlEmpJdiuC7ScXu6pbZgTp/4dQo9CwGnmTV77MvjSp++LbU6Zch8XnmCkr8jVCt/aDi8IBbuHD4oDQOLqs0aQCUafdl96lcJ9r1vTvbDCdyjBo9mC/majJN9IcWvLNDyVwLUNwbthh8SJt3ADrKvCsI/sk7edPv6Wt5spYDoSRB9DsT5b1RTLeB2BQprh+KJcnu2zxoSoJWemaIPtQoGLfxrpgedN1uAajr+oo/fco/X6mlQC8+dFz60373lP0rjXiP5+1MQuH9a5n10mkTdHPnRg/65fr+FIYYvRsw9PT60m5A2I9jt5UQvHr58uVMQsXH6/L+VEMZsxPILHLUkz8/zpDvgPblp+h70e3iIYNHP561JcEWg7MIptf4lbUwWJbkoBZ/+FQTH0omKwjXbqhbmW2FLOqeG6xDbZtxbiD4YPnSiYdLYVQFtTqABv5wsknzOtPUSmhLvbr/AAqLQPN4Z48lBge7H+7R7PDVDBmBdhszkMw13UbL/hAmlExEjwqQ0/jIykf4SdaU7+DOQRGok8uYM6elFBt+BXX5CiltNv50S3cBzeH0IO3kwP5igzqFnXNzXQ8+RkfWjUW34YuB+pP6ihk8vpTe8y6Q5g7+EyvqNxXM3jyZwWIkSSAfQxE+U0aseyHeWRSV/Dz+Ix6x9RBpg2KGRmF1fB8euojeQdR8qPav6p48xuA5PGvi6xB1OxjcUtWPZfYv9xTmZ9TNR/FuL28IqkJdcnZbdtnn3+Fff5VIONP5+mvlvSFy0eUk6z6b+4pIbKNxXt1xAgmzhGtJyZrTO0ddQFHyNRmJ7UY18NeuX2yiFtIGt5GzEyXQQDmCj4thm6xWoqGgab61DNxXvLzrbs97khCwlVGzMrM4GbUjRAQNDzq6MkuaK3FvizL8J21xiaLiHI5ByHjzGcGk+IdssXeEPeeOYUhAfXJEn1rQuK9l7F6WuYe1badWV3BnqYVQd+hqIxH2SqVlL5UnYNblYPoZ+lNTiJxkZ8bjNvmPXc8+c0mIn/Srle+zTFqIU2211y3SpPrnAGg096Qw32Z4smGFu35tcDf5J61PdEdWVcMOmtSi9m8SwDLYusp1BFswR5RuKs/FfsyULNi8C4+JH0k9VYfD6GfWnPBO1NzCWVs3MFcCpzQt1kmGB3M/iik530GtdlLbs9icxXuL0jcd0/8ACnmF7EY25tYdfN/AP+Yj8q1rhXFkxNsOhcf1gwZSD0M/mCadLbI/ExO2/wApqDyMn7aMwxf2XYpVBU27h5gNlI8vHofnUeewOOG1j/3LYH+ethtK2YksSI0Uxpz3mlW03j8v1tS9xj9tFS7NcM4hbtZXccsqkoSvkWZWnlsaFXDvh5n0oVG7JUEuL4o8p+sUlOp6iPeTHOhQqsmcywPb6bfPWknaNOQ/dQoUxB2MaHfTlI+poI8nc6df40KFMAwTXz8zy6fr6VxWLc9Jj6UKFAgIk7SNY96K7gdeR/h60KFMR29YVvCwzD67aEEHwnzEUwXhTWtLd9wv9VwtxfTxQ8f467QpBQrGIAn9i0Rr47Z1208YqPftegfI6OG28JDD5nKd/KhQqaVgTeHfMucaBtY/XlXSCec77+hoUKiMIqj5T+tq6Trp7/KRQoVEAzJrB56b/rpSd2wpjMoYg5hps2sEE8/OhQoBjVsM4z93dZS5BGYB1DbkwYMHmJ9IpdvvHiKiyfhKz3g/vgwTy2PzmhQp2KiM7UY+/ZsMc6gswtoEU7u3hLMx0AWZAEzEEU/4Lw7uLC2pzETmY7s7GWY+ZYmhQp3aCqY8FyBPL/T6UiMVm2HPn+ulChUUSOJe0nyPLpFLFCZ9J1100oUKbEcS0CJgb66dNI9KQuoBpLD0PvQoUkMURwF0zHzJk/P5UGY/6ctKFCmINM/y+dGzcj9PnQoUAHLxyHyoUKFBKj//2Q=="/>
          <p:cNvSpPr>
            <a:spLocks noChangeAspect="1" noChangeArrowheads="1"/>
          </p:cNvSpPr>
          <p:nvPr/>
        </p:nvSpPr>
        <p:spPr bwMode="auto">
          <a:xfrm>
            <a:off x="0" y="-830263"/>
            <a:ext cx="2638425" cy="17335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xmlns="" val="15659589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620000" cy="990600"/>
          </a:xfrm>
        </p:spPr>
        <p:txBody>
          <a:bodyPr/>
          <a:lstStyle/>
          <a:p>
            <a:pPr algn="ctr" fontAlgn="auto">
              <a:spcAft>
                <a:spcPts val="0"/>
              </a:spcAft>
              <a:defRPr/>
            </a:pPr>
            <a:r>
              <a:rPr lang="en-US" sz="2800" dirty="0" smtClean="0">
                <a:solidFill>
                  <a:schemeClr val="tx2">
                    <a:satMod val="200000"/>
                  </a:schemeClr>
                </a:solidFill>
                <a:ea typeface="+mj-ea"/>
              </a:rPr>
              <a:t>Research-Based Strategies for Reaching and Teaching Students in Poverty</a:t>
            </a:r>
            <a:endParaRPr lang="en-US" sz="2800" dirty="0">
              <a:solidFill>
                <a:schemeClr val="tx2">
                  <a:satMod val="200000"/>
                </a:schemeClr>
              </a:solidFill>
              <a:ea typeface="+mj-ea"/>
            </a:endParaRPr>
          </a:p>
        </p:txBody>
      </p:sp>
      <p:sp>
        <p:nvSpPr>
          <p:cNvPr id="9221" name="Content Placeholder 6"/>
          <p:cNvSpPr>
            <a:spLocks noGrp="1"/>
          </p:cNvSpPr>
          <p:nvPr>
            <p:ph idx="1"/>
          </p:nvPr>
        </p:nvSpPr>
        <p:spPr>
          <a:xfrm>
            <a:off x="1371600" y="1066800"/>
            <a:ext cx="7467600" cy="4873625"/>
          </a:xfrm>
        </p:spPr>
        <p:txBody>
          <a:bodyPr>
            <a:normAutofit lnSpcReduction="10000"/>
          </a:bodyPr>
          <a:lstStyle/>
          <a:p>
            <a:pPr marL="0" indent="0">
              <a:buFont typeface="Wingdings" charset="0"/>
              <a:buNone/>
            </a:pPr>
            <a:endParaRPr lang="en-US" dirty="0">
              <a:latin typeface="Corbel" charset="0"/>
            </a:endParaRPr>
          </a:p>
          <a:p>
            <a:pPr marL="0" indent="0">
              <a:buFont typeface="Wingdings" charset="0"/>
              <a:buNone/>
            </a:pPr>
            <a:endParaRPr lang="en-US" dirty="0">
              <a:latin typeface="Corbel" charset="0"/>
            </a:endParaRPr>
          </a:p>
          <a:p>
            <a:pPr marL="0" indent="0">
              <a:buFont typeface="Wingdings" charset="0"/>
              <a:buNone/>
            </a:pPr>
            <a:r>
              <a:rPr lang="en-US" sz="2800" dirty="0">
                <a:latin typeface="Corbel" charset="0"/>
              </a:rPr>
              <a:t>Make curricula relevant to the lives of low-income students (Duke et al, 2006; </a:t>
            </a:r>
            <a:r>
              <a:rPr lang="en-US" sz="2800" dirty="0" err="1">
                <a:latin typeface="Corbel" charset="0"/>
              </a:rPr>
              <a:t>Haberman</a:t>
            </a:r>
            <a:r>
              <a:rPr lang="en-US" sz="2800" dirty="0">
                <a:latin typeface="Corbel" charset="0"/>
              </a:rPr>
              <a:t>, 1991, Sanchez, in press).</a:t>
            </a:r>
          </a:p>
          <a:p>
            <a:pPr marL="0" indent="0">
              <a:buFont typeface="Wingdings" charset="0"/>
              <a:buNone/>
            </a:pPr>
            <a:endParaRPr lang="en-US" sz="2800" dirty="0">
              <a:latin typeface="Corbel" charset="0"/>
            </a:endParaRPr>
          </a:p>
          <a:p>
            <a:pPr marL="0" indent="0"/>
            <a:r>
              <a:rPr lang="en-US" sz="2800" dirty="0">
                <a:latin typeface="Corbel" charset="0"/>
              </a:rPr>
              <a:t>Increases student engagement</a:t>
            </a:r>
          </a:p>
          <a:p>
            <a:pPr marL="0" indent="0"/>
            <a:r>
              <a:rPr lang="ja-JP" altLang="en-US" sz="2800" dirty="0">
                <a:latin typeface="Corbel" charset="0"/>
              </a:rPr>
              <a:t>“</a:t>
            </a:r>
            <a:r>
              <a:rPr lang="en-US" sz="2800" dirty="0">
                <a:latin typeface="Corbel" charset="0"/>
              </a:rPr>
              <a:t>Portage</a:t>
            </a:r>
            <a:r>
              <a:rPr lang="ja-JP" altLang="en-US" sz="2800" dirty="0" smtClean="0">
                <a:latin typeface="Corbel" charset="0"/>
              </a:rPr>
              <a:t>”</a:t>
            </a:r>
            <a:endParaRPr lang="en-US" altLang="ja-JP" sz="2800" dirty="0" smtClean="0">
              <a:latin typeface="Corbel" charset="0"/>
            </a:endParaRPr>
          </a:p>
          <a:p>
            <a:pPr marL="0" indent="0"/>
            <a:endParaRPr lang="en-US" sz="2800" dirty="0">
              <a:latin typeface="Corbel" charset="0"/>
            </a:endParaRPr>
          </a:p>
          <a:p>
            <a:pPr marL="0" indent="0">
              <a:buNone/>
            </a:pPr>
            <a:r>
              <a:rPr lang="en-US" sz="2800" dirty="0" smtClean="0">
                <a:latin typeface="Corbel" charset="0"/>
              </a:rPr>
              <a:t>What does this look like in practice? </a:t>
            </a:r>
            <a:endParaRPr lang="en-US" sz="2800" dirty="0">
              <a:latin typeface="Corbel" charset="0"/>
            </a:endParaRPr>
          </a:p>
        </p:txBody>
      </p:sp>
      <p:sp>
        <p:nvSpPr>
          <p:cNvPr id="39940"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0FB22CEF-BAF9-2B44-9778-6452F736B746}" type="slidenum">
              <a:rPr lang="en-US">
                <a:solidFill>
                  <a:srgbClr val="FFFFFF"/>
                </a:solidFill>
              </a:rPr>
              <a:pPr eaLnBrk="1" hangingPunct="1"/>
              <a:t>55</a:t>
            </a:fld>
            <a:endParaRPr lang="en-US">
              <a:solidFill>
                <a:srgbClr val="FFFFFF"/>
              </a:solidFill>
            </a:endParaRPr>
          </a:p>
        </p:txBody>
      </p:sp>
      <p:sp>
        <p:nvSpPr>
          <p:cNvPr id="39941" name="AutoShape 11" descr="data:image/jpeg;base64,/9j/4AAQSkZJRgABAQAAAQABAAD/2wCEAAkGBhQSERQUExQVFRQVFxcYGBUYFxoXFxcVFxoXHBQcGBgYHCYfFxkjGRcVHy8gIycpLCwsFR4xNTAqNSYrLCkBCQoKDgwOGg8PGiwkHyQvLCksLCksLCwsLCwsLCwsLCwsLCwsLCwsKSwsKSwsKSwsLCwpLCwsLCwsLCwsLCksKf/AABEIALcBEwMBIgACEQEDEQH/xAAcAAABBQEBAQAAAAAAAAAAAAAFAAMEBgcCAQj/xABFEAACAAQEAwUECAIJBAIDAAABAgADESEEBRIxBkFREyJhcZEHMoGhFCNCUrHB0fBichUzgpKissLh8RZDU2OT0hcko//EABoBAAMBAQEBAAAAAAAAAAAAAAIDBAEABQb/xAAuEQACAgEDBAAEBgIDAAAAAAAAAQIRAxIhMQQTQVEiMkJhFHGBkaHwBdEVI1L/2gAMAwEAAhEDEQA/AB87LulvKIza18Ys87CwPxGEjz7KKBC44c7Q8uLHWGcZhID4iWRsSINUCyxpjR1grK4sxAAAnvQfxV+ZvFBVn6w/KD/egjC9Himef+/M/vmBmL+sYszEsdySanzMBZSP96JsmS/WBbNR5OkEcyR5w9gp9I7XCMecejLD1+UBaDJyYiHBihERcvbqY7GAPUxuoyiWmN8Y6M8GIqZf4mH0y4+MbrMocE6Ez1jz+jSOsefQfOO1nUDcbJBNocy+QBvEw5d5w3OkNKAdaEgizDUp8xzjtSRtE9HAjozYgDiCd/48P/8ACP1j1uJZoFSmGAHPsV/WN70TNDJ4YRGxuYJKFWNPDmfIRXpvFupu6AzMdwNCD+VRALMBNdizBqdTtDE75Mos0ziYH3QB05n4xGfOW5zDXfSAvztFT1MprDf0xq736wVIwuUviDESqnuOPulaU+K0rHeRcSTpuKXt3CyxWktAFDMbKLnUwFSaVPu7RUxmZFBWphawwuAfmTAuCYcJpco28SYgYabUzDStGoKeQ3igcK8azZc5JMxtUsHSRTUdNNxzqPCNReWKClKG9ucJpp7hySXDG2eo71jay2Fup3JjxnIl906b/nHUwUr4D8BHrS/qxU0oASfIXjWxbWxkWOCrMmBdtbc6/aNb+cQ3mQsROqzHqSfUxHeZTeGlyVI9DXP75RyxhqVOBr5mOmMaYhaoUc1hRxxsk6UBuReIOIw8FBRwjFRclSpANCRsbkbgQ3PytOQK/wApK/IW+UJUbI2yr47DxTs5xhRwo0iv3q09RtGh4zLm5P8ABlB/CkZ/xll7KQzAeYrS+1QfKGQjvuDL7AXFYpySKigNDpPdPjDsqukEEi1r9Igq3neJEvFkAAKbRWnBIS4ystuW9qEVpqjS3usCKnY3A8DWsHsNKBipYDPFREVkLaRzNgfCH8t4i0TKCpX7lvl+kTZIRfysOPcXzLYu0uREqVhhFdXi5RvLcef/ABBPKeI0mvp0kdDyPh4GEODW4xSQV+iCB2YT9BppfxIllhSnIjnXlSDIJJ0qpJpXcC1aczHM1JoH9X/jWMS+xrKrjuKJUt00kutCHtpNbUoDccwfygkeIU0LpADsK0Y2UdSR8oAZxwoyu0+ZpCE6qFtTFidhQbXED2zJZdSSDMP+Hw86chfyg3T4OivZLzziSap7rU8SaV8l3p4kw3hOKJgXUzV/fiIDy8vm4glqUWvvMafKJUrLkQEayx50UafnUn5QNxWzGaJPei7ZJxBKnkLWjnl18usFcwwg7M+YjIxIZJilLMDUEWvy5xrOU5icRhNTCjAgN5in/MDNbbA+QaMJFH42xrGaJCVtSw5s2w8TQj1jSuximzMGP6WLmhCBXA6toIX0N/hCMMkpW/ATTlsEOEOC+xGubeYRsdlgzxCilAtrQ1j80IFVvXnFUzHM3diKxvccmVLGooG47CgmBE9aVoIs0jJZ85ay5Tv4gQOxvDGJX35E1a9UaH45MnyRRWwTy+UOyZxrv+gjvH5e8s0KMD0KkfiIhS2vFSdokaplt4X4cfFYlmRtJlqjqfEGgvyuPnGzqndWopbbxioeyjDf/rtMpcsVr4AKfx/OLnOU1hMnbDSIeOsrfAeppFW9o04CXLUlxZiFW4JNAe0H3QK/ExZ8W/eVLVLA+QEUv2lz5iuhR0Hc0Efb0uavSu60UA+cBHeQxIoxMRsS23nDzGGJ72MPLHwN4ZSBeHiYa7ZRz/OPO36Bj8P1jmwU0kOVhQ1qb7hhRlozUjc2lMpnEtVSQ6igGkihIqN9omOIcZa2hiQfqxXkKE/y2P4QKdkVURMTLincb4HVh2NLgV9KH8jF3m0IqLjqLwDz3Da5TL1FPW35xpqMcUQ6ojhRDpUgAkEA7V5wZQvY4JqpTUCfCtIMcNrhJk1Q/aKzGinUNNTaht15+MVSbMNd6wpTmto1xtEryNs1+XwdhzVSHO27GvrD75HLkAGWCPiT+MS8pxeqVJZiNUyWp33bSCadecdZnMqulaFqnmKCgBNTy3HrETk/Y2r4CGWzKsjfelt8isEmWsZ1hONPo84LNGpVDDuijCo8TQ7RZeIOJ1TLpmJlN7y6UOxDsdNxyK3NP4YdHgFqgDxpNbFHs5ExQqMUNzqL2DEUFlHu1HMHbeKllXCsztCswU0GhPLyFN46wD6ZCDrz33ux/GCcvHEagkzbbe/Q32EDJ7Uh0Ib2SsRhqLpVqAWtaA8zDkdfWDmGxsljonIR/FKa481NocxOTIRWTPR+iODLmfANZvgYTpfgq1R8lYFAanlF29mEtp2tNVEZgOtCKm3y9fCKdmcgqjAgg9Iv3scmoQEX3177DzJuD8VEOxq9mS56XBdMfw9Lkyy7zDbYBaljyCgGpJNqCM+OQGWwxeMmTFLAr2cpFIp3gF1E0JF7/Mxss0ineofPxio8UYMfR5qimm7r4aj3wOgu3qIbLHCPCEQlJsz1s7wy92Vh2Yf+yZT4kLYw43Fc2WSqSJMsc9IrUeYIr8REBuHgs501212NNgCRUkWvaFM4bnaiZcwFfhy3ibUkytxbVj03iqYaprITovcHjYcol4jEkr3pwWqiiqoLkEUAJA1V8/WIC8PEga7v0Xod605VhzH45ZFQi/WbE1qRy/sj5nqBYjqVhaHXAGzXGLKG1ZhHdXYL/E1L+QFK9QBcQcYJorMlox21CoYeIIPLxrHeLqdTtc/jWGDhmVkQXZ2C8uVm+O4+MNTtJIXSjbZsPs2w+nLZH8QZvPUzH8KQdxslyKIQPHn8IhZTiVk4VBpKpLVRViAABYm1aCJuCx5mUPd0kEgjwPnBSomTBmFywo2o1J6mKnxhgJk+a5WTqGmWgckDRuWZK870PhF8xeII1CoBtS1e7z577xXsSWOoEkrU+FRzNR+EZGo8BbmW4jJnSupdnRO9Mtqme7tv49OcdYHIJs1JzoJAEp+zr3m1EblTsRBTPcFJbVqRyxoUVajVMagsSLigv5Q5wvNEpfo7FhqatKAAsReoPepQWO1oN1X3O1u6K7Ny+YN5gH8qAQ0cvvRpkw/GkXnM8uKFQjMxatLLTyApUxHx+Xksq0vRQa9dzA3Q1xdJvyVYZAn8X94wouAyQ9BCgdbMpEfKONcR77zhTpMC0PlsR8IZ414heeoSQzaCauupaEncC1SAak1PMQExsg4Z9LgV5WOlvFSRe/ziw5Bw42KUa37NgK6Qo16fskrUVBob+F+UFvdpBwhjbWt0vsBcgz3EyZhpbshRkayuDYA9T0O8W3Mcc64QYhu1o1O7SqBidtWn3ailaxGncGTZM1daifLqurSKvpr9qWbkeVY0bMZcmdKMlj3CukqBSikW3ssFqtbmZMSi/gdr+/sYVLyVpyl5agsSaItSzEn7K3qKmkHcLwhMaX2TrpnmpGtiCoHIgVFPGLvgxhMOpWRpVJCl5kw3IA97vbmtxbrGacU+0KZiHbsh2SEFbe+y1+024raw+cZHVNbASmo7AbiDKkkP2YdGZfeMs6lrzv8AlA/AsqupmKXQG6BtNR0ryhkvHJcHnFKW1Erlbs2bJ+KMI8uUst1Q00lGGkqB7q1NqWFKHnEXPOI5Orsw7lr0KHuj4jelCdoyZZ1qD1iwZLgmZROeZLlohOnUxLsQCBolqCxoeZotqE7wl4Ut0x2PIk/iDedSlWWZtGdgLsSNmIUFrciR6wOzXNG/o+XINlE7Wo56dLVB/tNW/WJ3Ds/BUmJi5+IDzZTprorS7EMncA1BgyKQa0JsaVrAXGzkaQEWWdSzCxmlqsysCFXTsoG/Op57Rig48jHkjJNUGMO6MktRsLHehIVb/GogxicGk2ncANPeUXNKbkQKkZa4wkmfp7rO4rysqD9/HpBLAlnFAaRLNuL2LMajOO5Jw2Al4YGZMBJoaab6SRapO3lAPF4xwWLUKE0A3JPgPzgzm+ZgyhKChQDSldVW6lucDGlqQK7gAfCMjP2E8X/kiSMUxBKk7WUior0oY2XgDDf1j9mqKAqBgBqZgKvUgXAJ+fhGdcH8MHGTiFcKsoqXPMA6tNB1qrU8R67ThsMsmUFUaVUf8+Z/GKsa8kOZq6OcfOAG9PnFPzjiNErKmPXtFalR4c6WAtz6QWzrNSoHInlvbyil8Q5QC3biaCSry1DqaFWVxp7jVDUdr0p0gJztm4or6gLjeNUazS9rACxqPv0uaU2MBcHxC6s22gm1tvntDud5SJNWoSgIWrqNZ7oqSlai9rxXfp4NQFIFaA9aeF6esKWO0Vzeh0Wedncw/b5EWtY77eEDXesRZMzu+UdGZaA00Fdo9Zt4KZRlYnTZdUL6BUgVrUkU28YBq/ONAyGSMLls3EuO/OGhAehqo+F2byUQxJ+BTWr4fYczXGr2Ly07OW+jQEeYiMCSN9RsKVgpImEsuineUVYFSARegCmMeB1EnYUuedOnmY7ly6EM50ge6g38yRcny2jKfst/41eH/Bss9hW+9opOc5hPLtpICDYClxW1SRAVM9ZRftHH3bufW9PnBvKc7wswqMRJKE2D94bdVJr6ekDJSk9uDPwTw261f30VbOsTMlTUmCctQzaE7OpQv75NRRiflypEDE45/pauzVcA94ADcUFhbnBf2gYnA9ovYl9Sk6qBivie9zr+EU9lwzGpecvkAPneKFzuv1o89YE4uaav1dGi4B5sxQe1I8NI/SJ0rK2Da2YsfKKZw1h5SMJwnuVSo7OY9ATSxNKWFa/CDebcVNXX3lQ2UhWUAcqMffqKbWMA4uTqIEpadpf7CM/PERip3BpuIUZ/icYGYsXqSd7woZ2H7E91ejXMRw/PnA6sfQEhk0yhUWN9VRQkEbDkIayvh/sXaWJxeeVDGbMJqUr3QK6tIrUU5wJkg4RAxmzG5AHvCt6UGkkbHnE3LuO9X1broJpQ6Rc8qsaU9KRu7Ruy4JHFGbHBywZtNb10AeBFgadKE3FoHYTi0YhGDyZs0fdRWJ5U9y4MF8VnrNL5+Vq2sRYW8wYq2UcfzXxM2SjAoi1DaVNWBAa9Li9B/L4wyKSVANuwZxRj5SYF5f0dsPNeYoRW1huxF3NGO2oUv18IzutYtPtEmzJmIE121alCgdNPQDlevxMB8kkKxIY2NmoKsF50FQKnl40hi4FPkIZvmGGnyJbKCk9FCkBSVYDap8OvygBLBY0C1PhFknZrLA7OVhZCoLEugmzm8WmvcH+QIOgEMYnManurLSwsiKi28FAv53PjG8HDeEwiy0YPQlqAjkACDTxuBHv069LU5eHSIM3GnmPjzhlpsccP46b3hTlzhoYkltyK2hlntSJ/DWA7fFyJX35ig/y1q3+EGOZyNz4hy9JOWYWQABfb+IqWP+r0jN8ZmjYZlAUENUE9KdI0T2iY/VhJyqe/JZJgPTstI+ZaYPIGMxxU5cQoqKitaA0YH91iCaWq3welhl8NHTZmrsQD3tyKRHzHGlELUJAIWvKprSp8gfSIc7FJh1IF3PKt/NjDeRyp+K7aUrVUy2mFSKgtLugXoxNFr0J3goYk9/BmXPp2XJY+As7kyC06Zi58icWA0y01o8sAU1qbEVrY7DzjZn4olzcJ2yurJzZK07oq1jdDb3WuPHePmNZ5sF9aQVyTPJmHmAq5IaizJZP1bod1ZdiCOfLcUIiprYgUtzd2wf0iXqDymLUKuJqlQp2IUgEGlLwGzPK1wGGmOZomGgAo6s2piAKc9728YzXizIjJmOJakBJnZ0Fx9oKB0qBsLRXcJOPZs1a1YKPQk/6YR201ZVik3kSZYszzgvRa16+JNCY4xIlDuptyBFxW+/OAuHm1IJ8/36RYEyN3wczF1AWW4TTQ1aum4PgXA+BgKrY9TPk7i1/oDmakMNPtETFYsm1LRG7YmNUPLIm3dBXCgzJsqUN5jog8NTAV87xqvtNmBcLIlLZe0Fv4URqD1Kxnfs8wurMJFb6WZz/ZRiPmB6Rb/atiqPIl12RmP9tgo/ymNargPFH/ALY3+ZUEm9LnlXbzPgP0hlJ7OSJQ1H7UxtvIeH78YjBi50g0U3c/w8h5mCkpgoAAovSAex7kHr/I8l5WN5jlz0rQQ59HvUsVHJR0/OOWmCOROgdx9RWyIubYAvRhUctzty/fLbpQxknCsqZIR3MwOa1o4pYkCgK+EMLMqDatKGhuDTr1iwSePZA+reVJBFLLSWetgKDnyg1Nrk8P/IdOlLXHyNSOC1Ze5OZacjQ/gI5m8BMRRsQ5Hn6c45xPFrK31UshBsQamlOdTDU3jRTeZrFeqc+W3KGxlfDPMaivns7Hs3X/AM8/4S6j4GkKC+H4nlaV+sUWHOFBVL2I7mP1/JnxzqWq94qz3F5henKwXwoLlttqWhscYDUCwL0sADpFKk0qbgVJ2HP4xXJeAc8qRMw+RM3X4CGPT5MWrwHJ/tBmzFZAiIGBFQWJGrehrvfpyiTwnokSmmOaNNNhQliq8gBc8z6RxknBZdgOzLk7Dcn4eVYazTO5slnkCXLQqWRgyIzryKhr6LWOkjpAJqW0TWq3ZasOMvaUcXjAZgl1CYYMAXJpQuFNQNzSuwvX3Yp+bTMPip7TMOkvCSAi6k1bNf3FHfepA2FBuaCAhxBPdao/Lyjxk08xX8R4wxKgG7HpczYVr0P6+IhuaSDUG8R9V7enMeIjtXgjDya/WGqx3OhomOOOqxcPZbKBx6u20tWNfFqKPkW9IpwiyZDiuwweJmizTCslD4kHUR5KxPwgZcBR5LfmXFqzcHiEkkMZ00O7Ed5Zb11L4d4IPI23ij4ptIrDeV4Yt3pTBmUHXKNmK89HJx6EGm+8WrA+yjHYpFmAS5UpgCrTXKkq1wdCqxFqb0hDST3ew+M/h+5QXeprFx9leKCY2h+2jU81o34BvSLhgPYLLAHb4tix5SpYA/vOTX0ETcf7MJGDfDzMM7dosxSTMaoYCusGg7tULbDpWNeaHAtQldmTZ/g+yxU+UtlWY1P5Sar/AISIiLb8h+Ziwce5FiJeJebNTSkxqI4IYHSALkbMQK0NOfQxWpaFiFFSW7o6mthDE01YDVOjWZOE1YLBTJh1OcTKM6u576oAevcIPx8YqvtHxuvGzhoEsIQgUCndUWNvvBtXxEWfJcUC2OWd3hJZZ5Qi9RLRq+F028Yz7P8AHGfiZjnd3rQbXAFB4cox8FOGL3l+hGw2/wC/jGm55h+wyXDytmmuhbzbXMPodI+EVHI+Epk2Yqmi1IqDvpIqT/LpqK7VIEWz2l4y+HlDYBnp5kKv+VvWEyLoNSlGH3szSakKRIqYJTsPWvrHCStozVsWPp/isP8AAA04+R4lx/8Azf8AOJntXY/S18ZSAf3pkDuFpunG4c/+xV/vd3/VBX2uoRicOfvS/WjPX8R6xkRGVacy/IqeHsKfG25P6dIl7CrUA8TeIiuQKs2kdF3PhXnDTEudqKNh+sDyelGWlUkSjjK87eUOaqCp+FY57IS11PbovXziKjmY1fTwjgnJrZ8hPDOTUeB/CK1xAv1it1Wh+B/SkHpEyjAAg03iBnGXGZsQNJO/jTny2hmL5iP/ACC1dO/tQCbMGB7jFR4GkSZPEc5dyGHiPzFIZxOUulCwsdjuIiGSYrljT5R83GbXDDH/AFIOcla+f+0KAumFC+zD0F3Zf2jQpOXoOUEJCAbCKxMz5z7oC/M/p8o4kTpk11Uu3eYDewqQNhCND8jdS8GjZJ9ID1w+gH3WdxUIpuSBzawtzruI9m+yTDvUtNnliSSapuTU0BQ8/GDWUuiIqJZVtc1J8SeZMH5D1iXuvwyxYo/UjH+JPZZNkqWkv2oF9DCj/wBkizeVooZc7fv/AGj6enyNQvGL+03hBpE36Qi/Vue/T7L9fJvx84owZ23pkTZsKS1RKNWvnHJJPiYRi1cC8LNiJrM4dEVKhvdJckUC1F7ajbwijLljig5y8EsYuTpFaxeFaW2lt6A+sP5Lkk7FzlkyELzG2AsABuWJsqjqY0af7MZcwo5muslGImux1MwoCFl1tqr1sNRN6UN6k5BhcHhpj4FOzcoGJqzNMCAkAliT1NqCvKJ11cZQ1R5G9l6qKDknsRm9ofp00SZYoF7MiYzsehIooHiKnpzhrjT2a4jB4dGkuJ2GlM76lUrMUtTvTFqQwAAGobcwI0yXmn0jCqHFVdA2rmrUrUeKn8Ij8MZ0s+RdibEEGlehqB1FzCPxM7vwM7KoxTIs+mLPlB5gEsugc6EqELAMQStQaVvG7YPB6HZmeY0ulANbUTnUgHvC/wAOdeWQcf8AAX0N5byNbyZ1QoN2RxcpYXFLg0rY9KxoHC/EZfDyO1DK5BR6qRV1t3gb1Iv8YbmalFSiBC06ZDzXNGScaMd9S32vt8P0iHjM4mTCtWJNbfHc+kWHNuHZDuHuqtyU0AbnFa4qy1MGFcTNaMaXsQekRpb/AHK72O83zMTcM8uYNS6KE87e5ToQQDWM8bLZiENKOqhBBHvKRcW6g8xBrHZwDLKilWI25AX/ABgamKobRVicoIVKMZcmm5eZeMWbOkGk2ZhXlzwBpIegA1DkRUivMU6Rj+HP1yajp761O9Lip8aRZZGfTEB0uy1BBIYgkGxFvCK3Ll/WoLXZQCdgailfCKIysGtBpHBmHBno7awyylJLk65jL2ksFhXurpaoXyMSeJZEx8ahVVmlVLypa7nQKEMbbzL77LGfzuI50ue7SprLc3t3uZLAihvU32rDmA4mmo2sTGRy+ozVFWuWL2NrlvLui0FoZiyKMti+Y7AS5hXEz+xlySVE/RqLy3YGktRL951YMG1XAAtaI03gxmm6ZMr6uZRsO7uV7VNBZiwqSgrp3UGjdYWU8SYRZx7KVLmSZjoiyZjd4NOIM2Y6vqBCsijyc0O8FXyTFEnDfTazaapc4ahol92qJpNR8DShEY4ooh1GRcMFScLKxBV8C3ZDDMpnlwVLkkFQmkMWuji9PeG/Kf7V5Sv9HNaMjOaHmGHPyIHqYi4fMsPi0eaoTCS8OG1yyUUYgup0XXSAw0GhIb39t6hs64oTGtLZNXclqrauT89ve2BrteMkqQfTruZY27AYwa1qzVPkSfhWwjh8cEtLWp+8b0+HKJT4atq77mlz848XBAbV9P1MITPecJfTsDBKZ2q5JJ5RImEqKCi19aeJ5RKm4eg3PxB/KIvZhbjST4sR/mEFdiu3oFhx6dTBfJMoOKmFF6VIsLC3PfcQHUMTcem3ygvkGYmTN1AA90gg7UtXyNoKPzIn6hXgl+R5xJw46EDQbA35RTp0uh2MbN/1lKKfWKT4EavRt/WK1m2YYR6lZZr/ACxalL0fM7GcaPOPIszvKqfqj6Qo6pegdgQik7CJOGlsGVhuCD6GCuGy5mYKqksxoABcnoBziTMy5kNHUqRyIofQwNIKywZJnYegJo3SLdgsyO0UnJuEMTPQzZS2U0BJ06jzC1sSOe0FlTFYan0iRMVfv01L8StdPxjzsuBp3Evx572kXzD4wGHp+EWYpV1DKwoVIqCDuCDFUwePUgEN84N5dmdK1uFHzqAPxiZ2uSjaisZt7JkZSMKxlVbUZZuD4aqFlHnWBuWcEY+TiVRiv0atWYtq0KNwn2tR2A2vfaNaw+KFKARXeLM6KLpU3pv4nnDNcpLTLckaV2tiu8S5vbskGmWtgo/OFwriNSUbYAoelDt/ht8DFYxMyp6k/u8RlZq9wkE2LbW6DwgnBVR2p2WnJ84C4fQvfcAoqLdmJroAHX/fYCI3DHDkyW+kszuwHaS5TDRJSoBqw9+ZQ3IIA2vB3gfLpUuV2lAXYkEncgbDrptWmxi74aXRbKFHSmkegjlFJfmbYL/6gky3ErUEYbKQVPw1XPnBiViBMFbMPUQLzbh2RiCpnX07BbfPf0pE+SyS1CoKKBQDf5m5jEqBdDeZZUk9CjVXoVsQfwMVLOPZlKnyQk/EzqipBUKssNyJQglvIv6RcfpEd9qCKG4Mdw7R3imfK+c5dMwmImSXpqRqW91gQCrDwIIPxhqViqx9AcY+zSRjyswN2c1V0A01KVrVQwqDapoa84oOa+wnFLKV5Ly5ky+uWDp5nSUZqA92lQ1L1pWK1ljJfFyKpx4KH9IIiLOmXrG44H2M4eZhJAmmZLxHZqZhVge+bsCptatLEbQKnewE6u7ihp8ZZ1U8gaH1g1SOcmzIg16nnHYMXj2neztcuXDvJLNLYFHZt+2FWBtsGWtB/wCsxQlmw5OxI4YRmHqfWEHBjlo444eLdwPlomS2LE01na1bDn+kVBo0XhDCGXITqe8f7Vx8qRP1MqhsV9I2p2gniOHpVLagf5m/WK3mGUMnuzG+Ji5TRaAWYx58ZyTPScpNcv8AcqUybNU3YnzoYbfHsASdJA8x+cTsZeOcPLoCecV6klbFRnlctKkwbIzCu0pz/LVvygtg5rKVdpU4qdgyMA46K1KfOCmSElZgD6W0MFrcFnogG/8AF8o9yzKDITROZgVnMFAJ0FUWjFa2u2na9objamr4F5+pyY7hd7egjhjImK2lWX3TR7MCdxfcQNxmVkG1q7Uv6jlBvEYZApPuGnvUrWnUdYEYrEMoNyRtqH5RXDI/o4PJaX1gBp4B2/frCiK82539IUP7r9A6Yn0jguHZUtVCqNKe6KXWu9DvU1NTE44JCKMAR0IBHzh5fKPGanOISg6lSQoAUAAbACgHwERc1nnQQu5t5RI7cQNmYkOXAjWzjGMxxPY4x5QqO91oADf0FflFjwuYiW4lM5rOQ6Wp3dQvSvXY+MBeM8KgxT1NCNIF77D8yYC4nFvo0nvCoKnZgRtT/aHS6eMobrnyJWdqVJ/oaP8A9SOtmqp8PxBgTmeaiZZhUDa9CPLwiky85m+92jED7LX8NjuK2qNomPmzGlGXxBAIP+8TR6N87By6iiZMubCg6cz5wT4eCfSZPaLWWHFaju+GrlStI8yriJRTugCLXh+K5RWlvI7RZ+Cg/qELqpeg1jM5ky3LgDXSlfDwG0D24qLm3M2+G5Pr8or+bIrvqRtINNrgdfKGpE0I1F6UW9TStz5mPLyYnB6S2M9Sssf9Lsxvt5w5/Sdq15/hFbnYo8tobOJOkDz/ACH5GFUMLL/TfjHoz6Kvr/KFrP4x1HF5XOb03JpQdSfyiembjrXlSKThsUQ7HovzsB+MThjNClj9kE/ECsKNFjuJEadM8GpX+WgPzBjlc9+67DyY/rGbjFNUmtyanzNzDi5gw5xrhIqTVUaBmjJi5fZTz2iVDaWJswBANRetCfWK+/s/wR/7ZHlMf9YDy85Yc4lys+MZeReWbpg/CJX/AON8F91//kaHpfAWCH/ar5u5/wBUR0z7xh0Z8Osdrye2d24ekSDwZgh/2E9WP5xLMlEHdAAgXMzyvOIU/OPGBep8hJRXAYnTxQ0iuZjO3hubmnjAydiixhsYOzJTSRGxD0v6ecearRCxeJBeg2X8ef6fCHzNFhzpX9/vnFOTG9CJ8GZdxplm4Z4X+mS5lHaW8sq0txye9KjmLR4cXNkzBhsdL1VDiXMFSsyZMYHVXqKeY6RZfZZK+qnHxQf5os+aZSs5aFQSLivUbEdD4x2J1D9xXUb5GAT2UxSpHUhgOfIMIqua4QyzRCQT+P6RYZ2CeVUrtzHj4iGMXIVlBoQTQ+HrCsOaUXsLnCMtmUKd2mo1rCgjjZTGYxU2qaX6Wj2PRWafsn7UPR9CGb6w0V6mIEvNa+EKZmPUHzG3pCuRo7jsUqqSTA3BvWpApXmYh4pjOmAA90QK4rzgon0eUaMw77DdVPKvIn8PhBQg5OkBKSirZXeJJaYnHs6UZUVVJAsWWtaeFTT4RzOy9SLiJeVYLSthSJU7CkkR6alojpR5km5ytlQzHKv/ABgV8a/C/wCRtDWHy16d9QD4RbRlxJqSaCv+/wCkSFwNriFxxuTsKWWlRVJOWX6ROlZMx2NYNzsAo5RAEtgTpJEP/D+mCuo9oewuUTOW1vLypEo5W0v7IFecPZTnLS2Gsax8/wDeJvGHEUuVJDGoZhZdmI8tgP4jtsKxNmxJfOVYsmr5SrZlmfZGhAY8wCLD+Lp5bwFx3GNLIg+J58/nAHMM0LE8qmtP3ufEwGnTq2Hr+kQ9uLfBXrZZJ/HE77KoLDcE7fGFlOaY7GT0kyWJdjsqqAANyxpZRzJgHlOWzMRMWVLFWb0A5knkBGxcPS5GWS+ylENOanazedeg6Ach8TeN0RXgy2wmvDbYdVV53azCql2I0jVetKcr+doX9DCarJNcoGpdN9+dQaj0iMuf6ib/AJw1iM80c6dfCF9mF2FrY1P9mLteRiJb/wALgy2+WoGAuYcC42VUth2YDnLpM+Skn5QewufaldtdlBJNfSnW5EFsv4lcAEa/dB77HQai5pQ0Fx4xrxRDWWRlUw6TRgQRuDY+hjwPGpY/PhiW7GZLkuVWsyY5Uy0H82lqcuYjNM1xmFZ3EpQl6LRiBY3NyQQfCkLeMasgzqj1TXnEFkYbGsINMHKM0BdwI6D1iNOqIZOIm8lB+P8AtEbE4mfT+qPmKkfKOWNnPKh3tIZxeN090e8efQfrA1se1TUUPjy+ER2mHc9YfHHXJPPLfBJpHmJnFdDcwT6H/iOFnxxNbUP3vDRJs/slxKvhZtCKhxUcx3bfDf0MXaMk9jMgript95JqOVdaabeF/WNcJidxUdkM1OW7ImNwSzBezdf16iKxm2WzhYISP4StPma/KLeY4ZYXoTdm2zNP6Cm/ccfBf/tCjQmw8KDowr7Z++HcysShlnk26N4hhy84LysaJiHQykHcgigHOp5QF4T49w+ZIMPjFVZ+wY2Vz1U8m8ImZhwaklq6AVOxG3xEXYsUJ7N0/wCGT5Mk4b1aI2YZ/Qdlhrn7U0f6f19OsQMHlprVrnfrfxPMwTTBAbCkSElUj0IdMsapHnzzub3OcNh4faQOl/30jqWt4e0xrxgqWxEEilLbR40uJ2mG5sqHRQqSBOJSsN4TLHmtpRSzHkPxPQQcwOSNNJNQqLdnPugc/MxAz/ixJCNJwlVXZ5v23PgeQ/doV1HURxbLdjcHTyybvZELN8wlYAEDTNxA+KSz/qb9+EZdnebvNdmZizHcn97Q9m+PLEmvmYr86Zq22/HzjyZSlN6pM9SMVBVEbmza7fE9Ydy7LnnOElqSfkBzJPIRN4f4cnYycJUlandmPuovVjyHzPKNXTIpWAk9hIGqaf6yaRev5HoOXnAt+g0UaRMOCUpK/rD7z8wf3y5RHw+KmMakmD87JgKsRXrBfKcmRkVlWtfkYCqC5A2US3LqakDxjifhZjGlzck+p2+FIvuEyZQ19+Q8IlT8kWooACTbzp4eAjjjPpGWvQ2sf3t1gsiHumcXZVFFQDoLClqDrFrGTLLpS5rc9Sdz4f7CPcbliqNVv1jqOMv4kxDzD2ctTLlG5TfURW552qLVPKAy8PuRVanyvTz5iNbw2TS5gqRfVUW90ch5nc+fhEw5DLrtvvy+fwgqOsy7B8LTAmrUfgbW3uKj1pBjA5SAAXTUOdTp9GHdMXhcuWUxpVjWotUgcwSL0r57xEaRRjQenQ3uVoaeaxlI62hvLMkwjCrIU294Wvt3hYxZF4Vk6CAoowpbod/lA7ByNRRR9tqnbYeIF+t+pi3GM0o22ZjnPsSlzZjzJeIdGdi1HUMoJNaArQgesZfxPwu+CmKjOr6lLAqCNndCCD4ofUR9OExm/FuW4Se/Yz1btz9J7FhqA7ru5FR3a86N+cGgWjEGjqVN08o8mrQkdLRxSCBLv7OuKpGFnu04sqvLK1ClqHUpFQL0seUaxl/E+Fn/ANViJTE/Z1AN/dajfKPnJY6MA4WamfThEcTI+eMu4lxMj+qnzEH3QxK/3TUfKLRl3tcxSWmLLmjxGhvVbfKA0BWaw2Gj2KCntilUvh5gPMB1I+BIEKO0s60ZWj0+HMbg+EatwD7UWGnDYurq1lmUqfJhzhQod9gEaHi8pAGtLqb0gf2POPYUen0mSU4vV4PP6rHGMtj1EjpjChRUyY5G8S8PghpM2aaSx0uT+l4UKJupySxwuJR08FOdSK1xJxU0z6tBolLsg5+LdTGf51mwAO/if0hQo8dbvc9N7Iqk6aXNTtyH75wa4R4QmZhP7KWQoA1O5+ytaVA3Y8gPwhQoJ7Ao23B5VJy+T9Hwy0O7ufeJpuTzb5DlAuZhwYUKNo5kfF4AdnWlb9YEy8Y0l9UqlPtKa0J3t4woUCw48Fgy/EHEKs09ylfGw3+EFnBUB9wQB0oDTYeNq+Q6R7CjjVyQjmoNWQilTuDdgSG8tvxiBjMxdyNSkKKMxBBtyHW5F/AeMKFHHMNZQyuo0wUOGEKFHGCl4alT+6QNzHCqWuLkb8/UXhQo4wk5Phh2mrotv+f3tBgwoUcajyABXvzl/wDY3+JVP+qFCjjT53zeTpnzV6O34xFVIUKDAZ1ojkwoUcYeQhHsKOOPaQoUKMNP/9k="/>
          <p:cNvSpPr>
            <a:spLocks noChangeAspect="1" noChangeArrowheads="1"/>
          </p:cNvSpPr>
          <p:nvPr/>
        </p:nvSpPr>
        <p:spPr bwMode="auto">
          <a:xfrm>
            <a:off x="0" y="-830263"/>
            <a:ext cx="2619375" cy="17430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xmlns="" val="2462801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pPr algn="ctr" fontAlgn="auto">
              <a:spcAft>
                <a:spcPts val="0"/>
              </a:spcAft>
              <a:defRPr/>
            </a:pPr>
            <a:r>
              <a:rPr lang="en-US" sz="2800" dirty="0" smtClean="0">
                <a:solidFill>
                  <a:schemeClr val="tx2">
                    <a:satMod val="200000"/>
                  </a:schemeClr>
                </a:solidFill>
                <a:ea typeface="+mj-ea"/>
              </a:rPr>
              <a:t>Research-Based Strategies for Reaching and Teaching Students in Poverty</a:t>
            </a:r>
            <a:endParaRPr lang="en-US" sz="2800" dirty="0">
              <a:solidFill>
                <a:schemeClr val="tx2">
                  <a:satMod val="200000"/>
                </a:schemeClr>
              </a:solidFill>
              <a:ea typeface="+mj-ea"/>
            </a:endParaRPr>
          </a:p>
        </p:txBody>
      </p:sp>
      <p:sp>
        <p:nvSpPr>
          <p:cNvPr id="9221" name="Content Placeholder 6"/>
          <p:cNvSpPr>
            <a:spLocks noGrp="1"/>
          </p:cNvSpPr>
          <p:nvPr>
            <p:ph idx="1"/>
          </p:nvPr>
        </p:nvSpPr>
        <p:spPr>
          <a:xfrm>
            <a:off x="1143000" y="1828800"/>
            <a:ext cx="7772400" cy="5410200"/>
          </a:xfrm>
        </p:spPr>
        <p:txBody>
          <a:bodyPr>
            <a:normAutofit/>
          </a:bodyPr>
          <a:lstStyle/>
          <a:p>
            <a:pPr marL="0" indent="0" fontAlgn="auto">
              <a:spcAft>
                <a:spcPts val="0"/>
              </a:spcAft>
              <a:buFont typeface="Wingdings" pitchFamily="2" charset="2"/>
              <a:buNone/>
              <a:defRPr/>
            </a:pPr>
            <a:r>
              <a:rPr lang="en-US" sz="2800" dirty="0" smtClean="0">
                <a:ea typeface="+mn-ea"/>
              </a:rPr>
              <a:t>Teach about poverty and class (</a:t>
            </a:r>
            <a:r>
              <a:rPr lang="en-US" sz="2800" dirty="0">
                <a:ea typeface="+mn-ea"/>
              </a:rPr>
              <a:t>Kelley &amp; </a:t>
            </a:r>
            <a:r>
              <a:rPr lang="en-US" sz="2800" dirty="0" err="1">
                <a:ea typeface="+mn-ea"/>
              </a:rPr>
              <a:t>Darragh</a:t>
            </a:r>
            <a:r>
              <a:rPr lang="en-US" sz="2800" dirty="0">
                <a:ea typeface="+mn-ea"/>
              </a:rPr>
              <a:t>, </a:t>
            </a:r>
            <a:r>
              <a:rPr lang="en-US" sz="2800" dirty="0" smtClean="0">
                <a:ea typeface="+mn-ea"/>
              </a:rPr>
              <a:t>2011; </a:t>
            </a:r>
            <a:r>
              <a:rPr lang="en-US" sz="2800" dirty="0" err="1" smtClean="0">
                <a:ea typeface="+mn-ea"/>
              </a:rPr>
              <a:t>Streib</a:t>
            </a:r>
            <a:r>
              <a:rPr lang="en-US" sz="2800" dirty="0" smtClean="0">
                <a:ea typeface="+mn-ea"/>
              </a:rPr>
              <a:t>, 2011).</a:t>
            </a:r>
          </a:p>
          <a:p>
            <a:pPr marL="0" indent="0" fontAlgn="auto">
              <a:spcAft>
                <a:spcPts val="0"/>
              </a:spcAft>
              <a:buFont typeface="Wingdings" pitchFamily="2" charset="2"/>
              <a:buNone/>
              <a:defRPr/>
            </a:pPr>
            <a:endParaRPr lang="en-US" sz="1600" dirty="0" smtClean="0">
              <a:ea typeface="+mn-ea"/>
            </a:endParaRPr>
          </a:p>
          <a:p>
            <a:pPr marL="1025525" indent="-401638" fontAlgn="auto">
              <a:spcAft>
                <a:spcPts val="0"/>
              </a:spcAft>
              <a:buFont typeface="Wingdings"/>
              <a:buChar char=""/>
              <a:defRPr/>
            </a:pPr>
            <a:r>
              <a:rPr lang="en-US" sz="2800" dirty="0" smtClean="0">
                <a:ea typeface="+mn-ea"/>
              </a:rPr>
              <a:t>Provides students an opportunity to challenge stereotypes people have about them</a:t>
            </a:r>
          </a:p>
          <a:p>
            <a:pPr marL="1025525" indent="-401638" fontAlgn="auto">
              <a:spcAft>
                <a:spcPts val="0"/>
              </a:spcAft>
              <a:buFont typeface="Wingdings"/>
              <a:buChar char=""/>
              <a:defRPr/>
            </a:pPr>
            <a:r>
              <a:rPr lang="en-US" sz="2800" dirty="0" smtClean="0">
                <a:ea typeface="+mn-ea"/>
              </a:rPr>
              <a:t>Demonstrates our recognition of challenges students in poverty face outside of school</a:t>
            </a:r>
          </a:p>
          <a:p>
            <a:pPr marL="1025525" indent="-401638" fontAlgn="auto">
              <a:spcAft>
                <a:spcPts val="0"/>
              </a:spcAft>
              <a:buFont typeface="Wingdings"/>
              <a:buChar char=""/>
              <a:defRPr/>
            </a:pPr>
            <a:r>
              <a:rPr lang="en-US" sz="2800" dirty="0" smtClean="0">
                <a:ea typeface="+mn-ea"/>
              </a:rPr>
              <a:t>Use MLK, Helen Keller, Mark Twain, etc.</a:t>
            </a:r>
          </a:p>
        </p:txBody>
      </p:sp>
      <p:sp>
        <p:nvSpPr>
          <p:cNvPr id="4096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3EC0E6A0-DAD9-254C-AD75-71A6CC3B4655}" type="slidenum">
              <a:rPr lang="en-US">
                <a:solidFill>
                  <a:srgbClr val="FFFFFF"/>
                </a:solidFill>
              </a:rPr>
              <a:pPr eaLnBrk="1" hangingPunct="1"/>
              <a:t>56</a:t>
            </a:fld>
            <a:endParaRPr lang="en-US">
              <a:solidFill>
                <a:srgbClr val="FFFFFF"/>
              </a:solidFill>
            </a:endParaRPr>
          </a:p>
        </p:txBody>
      </p:sp>
    </p:spTree>
    <p:extLst>
      <p:ext uri="{BB962C8B-B14F-4D97-AF65-F5344CB8AC3E}">
        <p14:creationId xmlns:p14="http://schemas.microsoft.com/office/powerpoint/2010/main" xmlns="" val="17077823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620000" cy="1447800"/>
          </a:xfrm>
        </p:spPr>
        <p:txBody>
          <a:bodyPr/>
          <a:lstStyle/>
          <a:p>
            <a:pPr algn="ctr" fontAlgn="auto">
              <a:spcAft>
                <a:spcPts val="0"/>
              </a:spcAft>
              <a:defRPr/>
            </a:pPr>
            <a:r>
              <a:rPr lang="en-US" sz="2800" dirty="0" smtClean="0">
                <a:solidFill>
                  <a:schemeClr val="tx2">
                    <a:satMod val="200000"/>
                  </a:schemeClr>
                </a:solidFill>
                <a:ea typeface="+mj-ea"/>
              </a:rPr>
              <a:t>Research-Based Strategies for Reaching and Teaching Students in Poverty</a:t>
            </a:r>
            <a:endParaRPr lang="en-US" sz="2800" dirty="0">
              <a:solidFill>
                <a:schemeClr val="tx2">
                  <a:satMod val="200000"/>
                </a:schemeClr>
              </a:solidFill>
              <a:ea typeface="+mj-ea"/>
            </a:endParaRPr>
          </a:p>
        </p:txBody>
      </p:sp>
      <p:sp>
        <p:nvSpPr>
          <p:cNvPr id="9221" name="Content Placeholder 6"/>
          <p:cNvSpPr>
            <a:spLocks noGrp="1"/>
          </p:cNvSpPr>
          <p:nvPr>
            <p:ph idx="1"/>
          </p:nvPr>
        </p:nvSpPr>
        <p:spPr>
          <a:xfrm>
            <a:off x="1295400" y="2057400"/>
            <a:ext cx="7467600" cy="4191000"/>
          </a:xfrm>
        </p:spPr>
        <p:txBody>
          <a:bodyPr>
            <a:normAutofit/>
          </a:bodyPr>
          <a:lstStyle/>
          <a:p>
            <a:pPr marL="0" indent="0">
              <a:buFont typeface="Wingdings" charset="0"/>
              <a:buNone/>
            </a:pPr>
            <a:endParaRPr lang="en-US" dirty="0">
              <a:latin typeface="Corbel" charset="0"/>
            </a:endParaRPr>
          </a:p>
          <a:p>
            <a:pPr marL="0" indent="0">
              <a:buFont typeface="Wingdings" charset="0"/>
              <a:buNone/>
            </a:pPr>
            <a:r>
              <a:rPr lang="en-US" sz="2800" dirty="0">
                <a:latin typeface="Corbel" charset="0"/>
              </a:rPr>
              <a:t>Analyze learning materials for bias (Jones, 2008; Sano, 2009).</a:t>
            </a:r>
          </a:p>
          <a:p>
            <a:pPr marL="0" indent="0">
              <a:buFont typeface="Wingdings" charset="0"/>
              <a:buNone/>
            </a:pPr>
            <a:endParaRPr lang="en-US" sz="2800" dirty="0">
              <a:latin typeface="Corbel" charset="0"/>
            </a:endParaRPr>
          </a:p>
          <a:p>
            <a:pPr marL="0" indent="0"/>
            <a:r>
              <a:rPr lang="ja-JP" altLang="en-US" sz="2800" dirty="0">
                <a:latin typeface="Corbel" charset="0"/>
              </a:rPr>
              <a:t>“</a:t>
            </a:r>
            <a:r>
              <a:rPr lang="en-US" sz="2800" dirty="0">
                <a:latin typeface="Corbel" charset="0"/>
              </a:rPr>
              <a:t>Hobo</a:t>
            </a:r>
            <a:r>
              <a:rPr lang="ja-JP" altLang="en-US" sz="2800" dirty="0">
                <a:latin typeface="Corbel" charset="0"/>
              </a:rPr>
              <a:t>”</a:t>
            </a:r>
            <a:endParaRPr lang="en-US" sz="2800" dirty="0">
              <a:latin typeface="Corbel" charset="0"/>
            </a:endParaRPr>
          </a:p>
          <a:p>
            <a:pPr marL="0" indent="0"/>
            <a:r>
              <a:rPr lang="en-US" sz="2800" dirty="0">
                <a:latin typeface="Corbel" charset="0"/>
              </a:rPr>
              <a:t>Often very </a:t>
            </a:r>
            <a:r>
              <a:rPr lang="en-US" sz="2800" dirty="0" smtClean="0">
                <a:latin typeface="Corbel" charset="0"/>
              </a:rPr>
              <a:t>subtle</a:t>
            </a:r>
          </a:p>
          <a:p>
            <a:pPr marL="0" indent="0">
              <a:buNone/>
            </a:pPr>
            <a:endParaRPr lang="en-US" sz="2800" dirty="0">
              <a:latin typeface="Corbel" charset="0"/>
            </a:endParaRPr>
          </a:p>
          <a:p>
            <a:pPr marL="0" indent="0">
              <a:buNone/>
            </a:pPr>
            <a:r>
              <a:rPr lang="en-US" sz="2800" dirty="0" smtClean="0">
                <a:latin typeface="Corbel" charset="0"/>
              </a:rPr>
              <a:t>Perhaps create tools to help teachers with this?</a:t>
            </a:r>
            <a:endParaRPr lang="en-US" sz="2800" dirty="0">
              <a:latin typeface="Corbel" charset="0"/>
            </a:endParaRPr>
          </a:p>
          <a:p>
            <a:pPr marL="0" indent="0">
              <a:buFont typeface="Wingdings" charset="0"/>
              <a:buNone/>
            </a:pPr>
            <a:endParaRPr lang="en-US" sz="2800" dirty="0">
              <a:latin typeface="Corbel" charset="0"/>
            </a:endParaRPr>
          </a:p>
        </p:txBody>
      </p:sp>
      <p:sp>
        <p:nvSpPr>
          <p:cNvPr id="41988"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4ED7DA66-9A03-C247-A7A1-9A67570FE035}" type="slidenum">
              <a:rPr lang="en-US">
                <a:solidFill>
                  <a:srgbClr val="FFFFFF"/>
                </a:solidFill>
              </a:rPr>
              <a:pPr eaLnBrk="1" hangingPunct="1"/>
              <a:t>57</a:t>
            </a:fld>
            <a:endParaRPr lang="en-US">
              <a:solidFill>
                <a:srgbClr val="FFFFFF"/>
              </a:solidFill>
            </a:endParaRPr>
          </a:p>
        </p:txBody>
      </p:sp>
    </p:spTree>
    <p:extLst>
      <p:ext uri="{BB962C8B-B14F-4D97-AF65-F5344CB8AC3E}">
        <p14:creationId xmlns:p14="http://schemas.microsoft.com/office/powerpoint/2010/main" xmlns="" val="41941092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620000" cy="1143000"/>
          </a:xfrm>
        </p:spPr>
        <p:txBody>
          <a:bodyPr/>
          <a:lstStyle/>
          <a:p>
            <a:pPr algn="ctr" fontAlgn="auto">
              <a:spcAft>
                <a:spcPts val="0"/>
              </a:spcAft>
              <a:defRPr/>
            </a:pPr>
            <a:r>
              <a:rPr lang="en-US" sz="2800" dirty="0" smtClean="0">
                <a:solidFill>
                  <a:schemeClr val="tx2">
                    <a:satMod val="200000"/>
                  </a:schemeClr>
                </a:solidFill>
                <a:ea typeface="+mj-ea"/>
              </a:rPr>
              <a:t>Research-Based Strategies for Reaching and Teaching Students in Poverty</a:t>
            </a:r>
            <a:endParaRPr lang="en-US" sz="2800" dirty="0">
              <a:solidFill>
                <a:schemeClr val="tx2">
                  <a:satMod val="200000"/>
                </a:schemeClr>
              </a:solidFill>
              <a:ea typeface="+mj-ea"/>
            </a:endParaRPr>
          </a:p>
        </p:txBody>
      </p:sp>
      <p:sp>
        <p:nvSpPr>
          <p:cNvPr id="9221" name="Content Placeholder 6"/>
          <p:cNvSpPr>
            <a:spLocks noGrp="1"/>
          </p:cNvSpPr>
          <p:nvPr>
            <p:ph idx="1"/>
          </p:nvPr>
        </p:nvSpPr>
        <p:spPr>
          <a:xfrm>
            <a:off x="1143000" y="1447800"/>
            <a:ext cx="7543800" cy="5410200"/>
          </a:xfrm>
        </p:spPr>
        <p:txBody>
          <a:bodyPr>
            <a:normAutofit/>
          </a:bodyPr>
          <a:lstStyle/>
          <a:p>
            <a:pPr marL="0" indent="0" fontAlgn="auto">
              <a:spcAft>
                <a:spcPts val="0"/>
              </a:spcAft>
              <a:buFont typeface="Wingdings" pitchFamily="2" charset="2"/>
              <a:buNone/>
              <a:defRPr/>
            </a:pPr>
            <a:endParaRPr lang="en-US" dirty="0" smtClean="0">
              <a:ea typeface="+mn-ea"/>
            </a:endParaRPr>
          </a:p>
          <a:p>
            <a:pPr marL="0" indent="0" fontAlgn="auto">
              <a:spcAft>
                <a:spcPts val="0"/>
              </a:spcAft>
              <a:buFont typeface="Wingdings" pitchFamily="2" charset="2"/>
              <a:buNone/>
              <a:defRPr/>
            </a:pPr>
            <a:r>
              <a:rPr lang="en-US" sz="2800" dirty="0" smtClean="0">
                <a:ea typeface="+mn-ea"/>
              </a:rPr>
              <a:t>Promote literacy </a:t>
            </a:r>
            <a:r>
              <a:rPr lang="en-US" sz="2800" i="1" dirty="0" smtClean="0">
                <a:ea typeface="+mn-ea"/>
              </a:rPr>
              <a:t>enjoyment </a:t>
            </a:r>
            <a:r>
              <a:rPr lang="en-US" sz="2800" dirty="0" smtClean="0">
                <a:ea typeface="+mn-ea"/>
              </a:rPr>
              <a:t>(</a:t>
            </a:r>
            <a:r>
              <a:rPr lang="en-US" sz="2800" dirty="0" err="1" smtClean="0">
                <a:ea typeface="+mn-ea"/>
              </a:rPr>
              <a:t>Kellet</a:t>
            </a:r>
            <a:r>
              <a:rPr lang="en-US" sz="2800" dirty="0" smtClean="0">
                <a:ea typeface="+mn-ea"/>
              </a:rPr>
              <a:t>, 2009;  Vera, 2011).</a:t>
            </a:r>
          </a:p>
          <a:p>
            <a:pPr marL="0" indent="0" fontAlgn="auto">
              <a:spcAft>
                <a:spcPts val="0"/>
              </a:spcAft>
              <a:buFont typeface="Wingdings" pitchFamily="2" charset="2"/>
              <a:buNone/>
              <a:defRPr/>
            </a:pPr>
            <a:endParaRPr lang="en-US" sz="1200" dirty="0" smtClean="0">
              <a:ea typeface="+mn-ea"/>
            </a:endParaRPr>
          </a:p>
          <a:p>
            <a:pPr marL="858838" indent="-401638" fontAlgn="auto">
              <a:spcAft>
                <a:spcPts val="0"/>
              </a:spcAft>
              <a:buFont typeface="Wingdings"/>
              <a:buChar char=""/>
              <a:tabLst>
                <a:tab pos="858838" algn="l"/>
              </a:tabLst>
              <a:defRPr/>
            </a:pPr>
            <a:r>
              <a:rPr lang="en-US" sz="2800" dirty="0" smtClean="0">
                <a:ea typeface="+mn-ea"/>
              </a:rPr>
              <a:t>Use literature circles in which students choose a common book to read</a:t>
            </a:r>
          </a:p>
          <a:p>
            <a:pPr marL="858838" indent="-401638" fontAlgn="auto">
              <a:spcAft>
                <a:spcPts val="0"/>
              </a:spcAft>
              <a:buFont typeface="Wingdings"/>
              <a:buChar char=""/>
              <a:tabLst>
                <a:tab pos="858838" algn="l"/>
              </a:tabLst>
              <a:defRPr/>
            </a:pPr>
            <a:r>
              <a:rPr lang="en-US" sz="2800" dirty="0" smtClean="0">
                <a:ea typeface="+mn-ea"/>
              </a:rPr>
              <a:t>Use a variety of media, including multimedia programs</a:t>
            </a:r>
          </a:p>
          <a:p>
            <a:pPr marL="858838" indent="-401638" fontAlgn="auto">
              <a:spcAft>
                <a:spcPts val="0"/>
              </a:spcAft>
              <a:buFont typeface="Wingdings"/>
              <a:buChar char=""/>
              <a:tabLst>
                <a:tab pos="858838" algn="l"/>
              </a:tabLst>
              <a:defRPr/>
            </a:pPr>
            <a:r>
              <a:rPr lang="en-US" sz="2800" dirty="0" smtClean="0">
                <a:ea typeface="+mn-ea"/>
              </a:rPr>
              <a:t>Incorporate drama into literacy instruction</a:t>
            </a:r>
          </a:p>
          <a:p>
            <a:pPr marL="858838" indent="-401638" fontAlgn="auto">
              <a:spcAft>
                <a:spcPts val="0"/>
              </a:spcAft>
              <a:buFont typeface="Wingdings"/>
              <a:buChar char=""/>
              <a:tabLst>
                <a:tab pos="858838" algn="l"/>
              </a:tabLst>
              <a:defRPr/>
            </a:pPr>
            <a:r>
              <a:rPr lang="en-US" sz="2800" dirty="0" smtClean="0"/>
              <a:t>Use popular culture</a:t>
            </a:r>
            <a:endParaRPr lang="en-US" sz="2800" dirty="0" smtClean="0">
              <a:ea typeface="+mn-ea"/>
            </a:endParaRPr>
          </a:p>
          <a:p>
            <a:pPr marL="411480" fontAlgn="auto">
              <a:spcAft>
                <a:spcPts val="0"/>
              </a:spcAft>
              <a:buFont typeface="Wingdings"/>
              <a:buChar char=""/>
              <a:defRPr/>
            </a:pPr>
            <a:endParaRPr lang="en-US" sz="2800" dirty="0" smtClean="0">
              <a:ea typeface="+mn-ea"/>
            </a:endParaRPr>
          </a:p>
        </p:txBody>
      </p:sp>
      <p:sp>
        <p:nvSpPr>
          <p:cNvPr id="43012"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5F2B644B-5A79-D540-A2A3-9C82D917A694}" type="slidenum">
              <a:rPr lang="en-US">
                <a:solidFill>
                  <a:srgbClr val="FFFFFF"/>
                </a:solidFill>
              </a:rPr>
              <a:pPr eaLnBrk="1" hangingPunct="1"/>
              <a:t>58</a:t>
            </a:fld>
            <a:endParaRPr lang="en-US">
              <a:solidFill>
                <a:srgbClr val="FFFFFF"/>
              </a:solidFill>
            </a:endParaRPr>
          </a:p>
        </p:txBody>
      </p:sp>
    </p:spTree>
    <p:extLst>
      <p:ext uri="{BB962C8B-B14F-4D97-AF65-F5344CB8AC3E}">
        <p14:creationId xmlns:p14="http://schemas.microsoft.com/office/powerpoint/2010/main" xmlns="" val="14350192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620000" cy="1143000"/>
          </a:xfrm>
        </p:spPr>
        <p:txBody>
          <a:bodyPr/>
          <a:lstStyle/>
          <a:p>
            <a:pPr algn="ctr" fontAlgn="auto">
              <a:spcAft>
                <a:spcPts val="0"/>
              </a:spcAft>
              <a:defRPr/>
            </a:pPr>
            <a:r>
              <a:rPr lang="en-US" sz="2800" dirty="0" smtClean="0">
                <a:solidFill>
                  <a:schemeClr val="tx2">
                    <a:satMod val="200000"/>
                  </a:schemeClr>
                </a:solidFill>
              </a:rPr>
              <a:t>Beyond Instruction</a:t>
            </a:r>
            <a:endParaRPr lang="en-US" sz="2800" dirty="0">
              <a:solidFill>
                <a:schemeClr val="tx2">
                  <a:satMod val="200000"/>
                </a:schemeClr>
              </a:solidFill>
              <a:ea typeface="+mj-ea"/>
            </a:endParaRPr>
          </a:p>
        </p:txBody>
      </p:sp>
      <p:sp>
        <p:nvSpPr>
          <p:cNvPr id="9221" name="Content Placeholder 6"/>
          <p:cNvSpPr>
            <a:spLocks noGrp="1"/>
          </p:cNvSpPr>
          <p:nvPr>
            <p:ph idx="1"/>
          </p:nvPr>
        </p:nvSpPr>
        <p:spPr>
          <a:xfrm>
            <a:off x="1143000" y="1219200"/>
            <a:ext cx="7467600" cy="5638800"/>
          </a:xfrm>
        </p:spPr>
        <p:txBody>
          <a:bodyPr>
            <a:normAutofit lnSpcReduction="10000"/>
          </a:bodyPr>
          <a:lstStyle/>
          <a:p>
            <a:pPr marL="411480" fontAlgn="auto">
              <a:spcAft>
                <a:spcPts val="0"/>
              </a:spcAft>
              <a:buFont typeface="Wingdings"/>
              <a:buChar char=""/>
              <a:defRPr/>
            </a:pPr>
            <a:r>
              <a:rPr lang="en-US" sz="2800" dirty="0" smtClean="0">
                <a:ea typeface="+mn-ea"/>
              </a:rPr>
              <a:t>Protect arts, PE, and recess in schools</a:t>
            </a:r>
          </a:p>
          <a:p>
            <a:pPr marL="411480" fontAlgn="auto">
              <a:spcAft>
                <a:spcPts val="0"/>
              </a:spcAft>
              <a:buFont typeface="Wingdings"/>
              <a:buChar char=""/>
              <a:defRPr/>
            </a:pPr>
            <a:r>
              <a:rPr lang="en-US" sz="2800" dirty="0" smtClean="0"/>
              <a:t>Push back against high-stakes testing and the damage it’s doing to marginalized (and all) kids</a:t>
            </a:r>
          </a:p>
          <a:p>
            <a:pPr marL="411480" fontAlgn="auto">
              <a:spcAft>
                <a:spcPts val="0"/>
              </a:spcAft>
              <a:buFont typeface="Wingdings"/>
              <a:buChar char=""/>
              <a:defRPr/>
            </a:pPr>
            <a:r>
              <a:rPr lang="en-US" sz="2800" dirty="0" smtClean="0"/>
              <a:t>Fight for dedicated school nurse and school counselor positions</a:t>
            </a:r>
          </a:p>
          <a:p>
            <a:pPr marL="411480" fontAlgn="auto">
              <a:spcAft>
                <a:spcPts val="0"/>
              </a:spcAft>
              <a:buFont typeface="Wingdings"/>
              <a:buChar char=""/>
              <a:defRPr/>
            </a:pPr>
            <a:r>
              <a:rPr lang="en-US" sz="2800" dirty="0" smtClean="0"/>
              <a:t>Refuse to constrain teachers with pedagogical frameworks they know are not effective</a:t>
            </a:r>
          </a:p>
          <a:p>
            <a:pPr marL="411480" fontAlgn="auto">
              <a:spcAft>
                <a:spcPts val="0"/>
              </a:spcAft>
              <a:buFont typeface="Wingdings"/>
              <a:buChar char=""/>
              <a:defRPr/>
            </a:pPr>
            <a:r>
              <a:rPr lang="en-US" sz="2800" dirty="0" smtClean="0"/>
              <a:t>Analyze school policy and practice for bias </a:t>
            </a:r>
          </a:p>
          <a:p>
            <a:pPr marL="411480" fontAlgn="auto">
              <a:spcAft>
                <a:spcPts val="0"/>
              </a:spcAft>
              <a:buFont typeface="Wingdings"/>
              <a:buChar char=""/>
              <a:defRPr/>
            </a:pPr>
            <a:r>
              <a:rPr lang="en-US" sz="2800" dirty="0" smtClean="0"/>
              <a:t>Eliminate any extra cost for participating in any school event</a:t>
            </a:r>
          </a:p>
          <a:p>
            <a:pPr marL="411480" fontAlgn="auto">
              <a:spcAft>
                <a:spcPts val="0"/>
              </a:spcAft>
              <a:buFont typeface="Wingdings"/>
              <a:buChar char=""/>
              <a:defRPr/>
            </a:pPr>
            <a:r>
              <a:rPr lang="en-US" sz="2800" dirty="0" smtClean="0"/>
              <a:t>Never use fundraisers in which students compete with each other to sell things</a:t>
            </a:r>
          </a:p>
          <a:p>
            <a:pPr marL="411480" fontAlgn="auto">
              <a:spcAft>
                <a:spcPts val="0"/>
              </a:spcAft>
              <a:buFont typeface="Wingdings"/>
              <a:buChar char=""/>
              <a:defRPr/>
            </a:pPr>
            <a:endParaRPr lang="en-US" sz="2800" dirty="0" smtClean="0">
              <a:ea typeface="+mn-ea"/>
            </a:endParaRPr>
          </a:p>
        </p:txBody>
      </p:sp>
      <p:sp>
        <p:nvSpPr>
          <p:cNvPr id="44036"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5076BAD3-7883-6E40-8CA4-CDE6415CFE02}" type="slidenum">
              <a:rPr lang="en-US">
                <a:solidFill>
                  <a:srgbClr val="FFFFFF"/>
                </a:solidFill>
              </a:rPr>
              <a:pPr eaLnBrk="1" hangingPunct="1"/>
              <a:t>59</a:t>
            </a:fld>
            <a:endParaRPr lang="en-US">
              <a:solidFill>
                <a:srgbClr val="FFFFFF"/>
              </a:solidFill>
            </a:endParaRPr>
          </a:p>
        </p:txBody>
      </p:sp>
      <p:sp>
        <p:nvSpPr>
          <p:cNvPr id="44037" name="AutoShape 7" descr="data:image/jpeg;base64,/9j/4AAQSkZJRgABAQAAAQABAAD/2wCEAAkGBhQSERUTExQVFRUWGBgYGRgYGBoYGhoYGBoXFxcYFxcXHCYeFxolGhgUHy8gIycpLCwsFx4xNTAqNSYrLCkBCQoKDgwOGg8PGiwcHyQsKSwpLCkpLCkpLCwsKSkpKSkpKSkpKSksKSksLCkpLCkpLCwpLCksKSwsLiwsLCwpKf/AABEIAKsBJwMBIgACEQEDEQH/xAAbAAACAgMBAAAAAAAAAAAAAAAEBQMGAQIHAP/EAEEQAAECAwUFBwMCBAQFBQAAAAECEQADIQQFEjFBBlFhcYETIpGhscHwMkLRFOEHUmKCFSOy8RYkM3LCQ1NjktL/xAAaAQACAwEBAAAAAAAAAAAAAAACAwABBAUG/8QAJhEAAgICAgICAgIDAAAAAAAAAAECEQMhBBIxQRNRIjJhsUJxkf/aAAwDAQACEQMRAD8AQmxKfJo2/SnUwWQGfF0jUS3Oscqx5FKSkDWkSCcHyiRUoNh3F+JLRmUgPlnwz6wJVmQuu548V0+48IlUNWHKMJG81irJbMSndyMPV4nQvTDo9PeNZKg/0vxiXtgC3lrEssjw1cpcH1jaWM6ARm1zgfoxpFM265aQOtZOQJ3RCydc5J00gYqegISOGbxqmTWCMKA+T7+MXZRiXZSavSNLRKUxoC8Zlyg+ZDxuJZ3npFJkNJS2o0aqJeh4VESpswGdOL1hfe15IswzxLP0o9yd0Wk26RAgzik1UG5UbiYH/wAalv3VjdSvpFNtl5TZ57x/tAoOj1j0iUxGJLPrRv2jUsGtlWX+XaUO5PlBCGeKRjKfoJG/d+R6RJZr4WioL7wYGWH6Csuq5TvUgaNEQlr4wHYL/wAYBTyaDE20mhFYQ1RLMFTCue6MpAAfIxCJ5JbWA73tapSQe0Qgl/qBJ5ACJFW6KuhkZwFW0jKJwINekUM7Q2gE98MM6Bq8N8MkbQrwhwlRY1yrD3x5E7lqWtIbIRjAkZM3jFPVtJN/lTzb94Ms+00s/WCj+qpS/PTqIB4ZIilZYVTG4cGjzniw1iKyWpExwlQUeBBg1YYZGkJdoIHSqsa9k5clh8yiScXHCNZdn0Z3yiyMwtshWNVSqcNYIVYzqR0jdCACGDxVkaBE2dy+USmVRy3vG5WXqGrnp1jGIgPT2aLIZxMM4xGplj5WMxCrB5FjJdwTujcWEgtk0FmeRk+fwRhcxTux6/tA2XRCpAOVeuseEwDTkf2iQyTTCBvjVEnMmperRLJRHNmOHS5BZ3pXWPOX9InoamgyiIO7106RRVGZiK1cRkytTyG+JZSSqvHM5xJ+n1LuPlYojQGqWrDlSPGzKzNOMMhZmTUl92lcojm4gMqNUxZKBpVhL5+LRkWSpJZtY2XJXofWJZVkNcWecSy6IypD6AxkzgAN/nEgQmhUmu7WI7UtIS7M3xhFbKoCvC2plIMxRYbsyTuaOczLSu0zSrMqOnkBuAhrtnbFKzGEH7Xc9fxB+zciVLky8RZag7kMK1ABNHaNmNdI9vZFG3QrmbPzEJCmc/NRGlplkg5u1QYvQlPxhFtFdjJxpzGY3jWCjmfsbLCktFYkWsgsT/2n2MTKmOyhr8IML5+8c4kss+jaH10h7M/sa3La+ynj+VXwxe0lIyD1zjnC0bs8xzjolyf5lnQouTh3ZaRkzqtjEge972TZ0hRFS+EDMne+4Rzy9r0VNVjJ1puA4CJtpLwK7TMq4SSkVcAJow6v4wl7ZzwAyjTix9VfsU36DFTSwrnX2Eb2SYejkV40iNRdj84QRdNkMxQQMySQeUNtUVTsjTPzScj5GN5E/fUH6hxGsHXhYwibg/qz4KH59YXoR3iM2fEOWvrETstqg+xTQhaSN+bkFuBFd9K5NHSLGMQGoIcK0McjkOHTuUOg084uuyl9FMsy1A4KlFWaveTyq4jNyIWrRcWXGRLTzOusZKRRhCaXfMqWr6j6w0kWnGxfw3RiakvKDsmUAS0RzEYS2kTBJdwYz2YYkkVLQFlgiEFyMxGVWUNmfKCQpqABo17Ggzzi7IyCRLS9M49BZkobKPRdkoGMtIzcnSsaTUgENTWsFrsr/Savm/iIjNl7pxNn8aKLBJqXoRuZqPEkmy0JZtPGCRZ0M1QQ1TBIQQGSAcsqesQl0DSrtFHP7RIbIlA0LmJbMldSQaVYNkTrGQihoQS+cWQEVJCSkh2NYxMQ7q014xOQXSKeL9IxNtACa1I0EQhDLmBNUv3mo5+CJZdpFA2fhAv6sEUAFfjwSJoYAJAVvr7wNlkwWkAmm9vaBpjqUkSz3llg70fUsCdNAYlly05EOXPp6RSNsb5mSbSlMpZSpLfTmN3I5+MMxx7SoGXgs9gsVoE9RtkrsrMASZi1hKSwoxxAlzuaEe1W00lM7/lViZK7qmAUyFJoUpKvqFH6wjm/qrYQuatc1W9a3bkMhyAiz3VsTKMp5hdbaZCN0liiqKhGb2Ua+rxFqWhIGEqWxfTEwix265ZhHcUSlgMLBqNmNYX7QbMmUe0RUpIPhXKG6L+eUlqYhnufP1hUpaXXwOhCm1ImulMxMlRUCGOEcYUzLxU5xmcpOXdb/S2UW02tHZpCSMteUCoRLXXCx1HzOBTpjXGznFulALpUab2Na8dIDIwngYt+1V1D6k5iKnPQSnlGmErRknHqwtE9xyqOXx4t+z1vUmRMw/alSk5CpDNWmcUuSMuII+eMPbtStVnnYE4imWqmrakbyM4DIrIipTVOpRJ684jkIzMbJ+nmYIssmtY0t0hNWTGUQx0AEOdk7MTMKmLAN1MLZk00DBhpD2574VKOFSQB5+EZ8jfU0Rjs32ku1SlhaBkKnlUecJpsg4kzdFMT1ofeLJb787tE574QJtUwIwt3QTk1HrzaAxttBTSsWWaUozihIcklPgfRo6rs5/D+UUf5y1FRzYtFC2as47RU1RZ1Eh+cdGu29SAGU4isuSnSLx41VsJtP8J5Ch/lzpiTxZX4ivWvZe02BWLF2iBqKU3FJi82a+WzMSW62ImoINXgXkTQXxlau+8ET2IBChnBzJdtDn+eEVmxHs7WpIUAgk5jmwEWian7w5JDcOsZpxUXoURCYnIEa5+0ZGRL8mjX9MHyFWrBgslAdOJhVkoAwsfnOPQWuzsaecegSqIJQJzIjHYhLuXrUCCpshLg+MRTLMAGYBjmdecMei6MJOoA1jSZLLOl3zIf5SJEzgCAatu4xuUAuHIf40DZAZNpWkM55/NIiVaFKDkt6vDP9NhBbvaNoH4CMLu9OIA6+UGrJQDKckOS+kTor9pJfhG/6cjMh8xr6xr+pDMHKssohKJFWOWWUWD1oRyyjYzJYZ8L5U+ZwIuzB6Fhy19o2VKQDxO71idithE214TQUbdluEchv+2GZbVYv52HSOrzJoSCpgyRrHLNp62gTUoYk4i2p9BD8ElbI9osV1zmFaCLHZrU6XCgRFOkoUQnCMRLMDkOJ3w6udMxAxTgkVFBlAte7NcX6PXvbXcKKEg7zXwEJf0g7MoGX1J5F8usWqddVmnTMeak1oaVgW/pAlgLA+n/AE5Hy9ItNaJTu2J7vtQA78tlCjhRSDxbCQOkEIRMKypghIyDkk1zJPDRoIsU6UoPiBhXe210pBKJZxEZ7hweG034RHKKRLfU9KJaiTvimSFYwTvB9YItt4KnVUeW4QBJnNibpD4RpGWcrYQg90cCPnnDu5LYUdqlIJMyWtLDM4gQG6whSqnWOs7Ffw4SlCLRbHcgFEkOKGoKznxwhuO6CcGwVJI4/bLAuUploUkilQQ+Ttv6QcmSAWBcfN9Y61txdUucQtSUshOBCWYVcAE7hUtvjmxsX+WFDQEHUqwkgrJ3kv0EXNpeSoxfokstiB1jeXJClMC4TyHhvgLtCBB1iuObNSFoQVJ3hjvzrTIxncWPX0WGZZpSpIJUkKH8xYeMJlJkYFUIUMwS/hDOVsjaAl1SiwBPeIADM5PjFRXMeYn+pQ8PjRFBhORYZFzzOzT2TOBuev4iw3Hc0wmrAs5Z6cnjF2W8S5RJyAelYju69U9o4nLlKVkFp7p1ZzvjO25DFFI9e9vMiYEElL5UJfwBhxc1rMyW+dM98MJMuVNA7QBRGRjFrQiUg4UCtGTR/DKKpMvaK7dth7S1qUciWG5kjNuYMW83YTSuQqIuNmuqV2SUdmAAAzCopocxCa33bNlOr6kaEVLPqIdlwtb8mNZExMq7SKBumcYNmUN3v8eJF2utCxz/ADHkz8yekY2lYYAMQJOF9OMZg+aNdCatvrGYHqXoVY04mBqKh4lRKCu8a1y1f8RN3EurV6fiB505TUHh/wCUX48kR5dnBJGQ3xhHQj8RIZanTQF6FizcTvMbJlCvzy5xGymjWWt3OQ4RsC4eoL67hlGZkurEke/JuMav3aMQPmsS2XRrMkZH6mcdM40kSKYvarc4llLUOZfl81glc40cRGRg8xKiQB7eJ/EQpsRJchzXhTplBwmhIINfmcRTJ5YMC2v7RaooQ7RFSZRfuuoBuDH8RVLNdxtC8AZ2Jq+gejVeLPtnaHCE8z6fkwBs3YUEmcpbdmXAFC4D4i2gjRhim0F4jYvkSlyV4VhiDQ6EcDk0NrwtDyXAdtN8BWq1KmLKyHB+zIMMsO5XH1FItV07PSZ8lK5c9QBoUqSklKhmlTEV9Ya8PaX4Bxn1X5FVs1snqACQAC2Y06Z+kS7R2zBJINVMzb4u1n2RQn/1q8EB/NRjSVsLZQormGZPUf5lMOiUAMIZHjybtgzzxrRULmuRLJcUWARyUH9IV7dbMJQUrwsTQ8dUq5s46COvSkpQAmXLCQAwalBQRXtpgJ6VS1pGEOSp2ZhUvo0b3H8aRkUtnCZlkKaVIhns1sraLZM7ORLxCmJRohA3rVpyzOgix7L7Lqt0wpR/00nvzNGejaFRGQjuN33VLs0hMmSgIQGy1OpJzJOphEE35Lm0vBVtlP4a2axstYE+cPuUO6k/0IOvEueUP7U5LwbOXugSYpLEqMOpCyj7Q2VfaEOMKmUxfQMcufnFan2BKEYUufqYMK4iSfBzF42hWlSBMSsMguQRUhmbhFZn2yW+MF+DRzc66yN+JpxKDLsU0JxLQoJdnLb6Uzgu7pmFdFFD5sSOtNYCv21lc5WJw2QO6PWNaliiX0fXwzhyTaFdlFlnvC1PLPazlTX+0qUQ/EKNfCKtPs6sBmCrHIZsMzwDw5sdyTFkOkpHF/KHkjZhCQzNq4JB56uI04sO7kIzZr1Er9ybROBiDaHdFnlW2zlLv/a9D0gFOxgAxkqPe+0BNBUlTAjXyiEbPqBDEqTyDjmA/lC5cGTevAUeXS2NrPfEuUkYlBKQWFX5AAVJi8XNZ0qwLxOCHIYZBjnz04RW7nuWRQnvN/MMLEcy58ou92S0MEpII/lDN1Y1hsOHGC3tgT5UpvWkOLLPLEnpygwWgMIVm0JAbC+9jEyFvUQxxF3Zi8LikTgSUBKm+pIYjwz6xXLbcS5ALnEg/cNOJGkWyUpy0F4Rkcoy5ePCXrYyM3E5xI7hId9YzFmvLZlLlUpq/YTT+06R6MTwZFpD1OJTTIL1IAJr7NuiVYA/q943JOofTOj/AO7Rrgo5AJG6kY2gzZLg0pTLd+TE0wuA0DpWpWjDWvg0ZE/MFOfhFV9kJSmjVyz3HdyiApHLlE5nO4Z/XwiFNpYkHPRwxGsHVhGyVVyp5vEVoOQJL8PeJ8KWck0665+mcSMCM6+x46RXXQIECo6A1aCJSC9QRwoeMSdokOyK1ypXJ2yjExRapPAD87ovSIUzbNa12gBIDBA4CpMJ7LZVBRxECjUJ8+EN9rVFM1KvtIA5EO48xC6yT8agH/3jTDcbCWxnZZJaNrhn9nbh38Est2jkhJDFssi4FYJWnAhzFcSslalMEuc1btDT8weOTUrDktUdrTYSSFApZqAVBBrQj1gkWYcBFD2Mv6ZKT2M1K1SzVCglmfRzmg56secXNF5hsi48OcdSErVnPlHq6Mz0MC3jFXvu7lzkKlS2TjBSVEOwUGJ40MWlagoCv4MCJSAonfBsE02WuGXYZCJMl8IzJzUo5qUd58mAh2tzxgKTNqEnL5SJDMIFdM+ULIbrTrCm2FyRoNN8NFndAc6U5MQtMrlvs+Yaig3U094qdkaqSKinhF/VIdY3Jc/iKLfckypxW3dUfOMnJhas04Z7oqe09zLUoqQMh4w02eu2XLQlVSpKgVO5I0VQftDRSwtPMQCtSVISpZwrakzQ8Jg/8h1BguLOP6yB5MJfsh3Z7zZWBKcW/dXkz+cM5K0l/qQc2VQdH/EVi41muL+YijAU3VArnrFnTVPweYA9Y6Cf0YQ+75yQgAvUlWmp5iJZ12usLR3klqEnRzupXcYhuqeMACkhwGCnALPT76xIpWEjCHDvp+FQdghE6XNA7vdbQFY9CRCuRfE2XOYuqlMQeuRY4Yaomul8+Tf/AJitbRW4J74AxorhUGca6DQnKJdllyRb1TWMtQAFS7Hg/LcWGWcH2S0pUSlwValNK7uPnzjmUq+Fk4UMCQ6l1bDozgBgGq3KLLdMqZhASvAk5qIdauAD9xPB33wGSUcauT/0FjjKcqiXSUSDy+aQWMWhB5/7Qqu60YWRiccgC8MxN5+EZ4zU1aHyi4ujZM9QzQDypHoxjB1HWkeggTnxmAgPUhz7ZRmXIJqDQfHziRMhLFLZVNNTuf2jAeoZvDx4x5+vs3A5kqqVKcPubfGJEoqWBkBo2fPd+8MZ0t04Xrn9NGjZE8OACCwZi/qesXSBNEWYg91Tkv8ANwjM1CB9YBI1HLziObLL/URm4JcconSU5513aj4KwevQVEM22AEUNatQg5NQ8YGtE5RUwQw4Z+XGJbSsA5PvI9o0TObN60/ctAOXplUblbpZILsPFszAE68BJR2kwgJbXU6AbzDBM0AgcHPMwk2xlomWZTs6SCkjPETl1BI6RaSbQyCTkkymX/tFNnAstOB3CAnJsiSzkt6xtsqrEkrO+nTPzhJbFpTrXd+0PNlZgwMA1T6xtkqia88VaosN7zCqSQPqanOE12WGcmgQXIoVNTkGcdIdTJblKcnOfvDCy2eYpQGKmQAYekHx8fZWzDln1Y32burBKHaTErmGrPVIzw1qav48IcmRQ8jCEWc4kjTIatWtfGG5sxxAvQUoc+NM43pVoxy27MSFKCN2ZzjH6hqnIZ/mE9733+mDTSauwGL6Q1STlnFXuT+JoCl9vLVMQsKSEoAyLBnUQcn8YqUkRIvk28kPgxpCs0uRXcW3Qwslu7RL6iiknfw3xytd5WIKxiRbgkkEpE9BFK4WUCoDkoHjHrd/ElRtBMqWJMgsMOEFRG81Z31geyL6nVrJNcEP9JbppG00uIq+zO0ImrPeHeA8Q48eEWS0TWpBA0QShQk6+ghPe1iTNBBS8Mu1xV0Ee7UMWrximrLWjnNsuedLJwAqT4H94XT7BNUllNLSM3LnwEdCtyXDxRNorwYrRVkjveDsOjQh4ox2OWST0S3DNRJSE4hmXrx6esWiTPSQ6angx/0gt4xzCzWtwFpcjcc/xDuy3jiFRUa6jkYL53H0B8Kluy9SrZQNMUOu7+6CJVuD1I8R7qeKUnaAiik4xvThSoc+6yoxN2jUPpSpuKgnyAh/zRasS8Uk6o6AUy1VGehBr5E+kK712YE0pVPXglvQKrMVwSRUDe/gM4gunbBOFIRLWmYc1zCFt/2AUAPED3g2anthiK8R0f5SFZOUo6jtjsfGctsisOyUiWsrS7UZL0pkWyeGyrWlIYQgRPnq7qZSzo7MPEwws2zM5RBmqYHRFT4mg84wv5MjujWnDGvIwui1qmTk4ck95XLQdTFtNuTu8KwnsFi7FOGX3Q7kKSKneTmTBpU1VFh4ARsxw6R2ZMk+8tBAtiFZKHUGPRWbdf7lpemash0eMQD5ME/JFibPSZpOZFG4vplGxnIfvJDmj0FM4o9133Ps0zsLZLP9MwVSQPuBavxxF2s6kKAbvAgtq7GrnSMMoNeB6lZqtZLYS2lR7jWBJsg4gVKAHJ3b4YJMxRWoYSBo9M8yG0jWcCXT3RlTd8rXjCass1mkNrocj0ziGWSPtbidR0ygibOFAgAGlQc8ncHxgeYVqLgnpmQ2QfIRKLNrNMLOr+YnIDWlY3XuSkHrmaax6Viaqc69ImlIOJtR8pA0yWSMmpALmm8e+Ucz2z2gM2YZEk9xKu8v+ZWrEDIVHOL/AH7e/ZyZiwACEE9WYHxaORYcI3k/CY0Yoq7NnFx9n2YFMkBNE1UdTDjZmbhJTUnPfw/EAFDU1Pz48N9nlYQtQzcDmOHUw+b/ABH5opKx7abaUgLILJqSA7DUtmYJuLbeyAlc2ekFmHdU3hhd8oXzLfiDDOvlHPrysQTMWkVANOWY9YbxpaaOTyF4Z0i9tvpamFjV2mEgrUUlIZ3wpCmJfU084V3j/ES0KThCuyG5IY//AGLnwMUGUsyy6ThPCGVhtyphIUxAqTlQb4bk7Xd6FQlGqYzvO1TJqpUpSioBIckkuS6lu+dVEdIs9x3HJSAVDEaZ/jKKlZZ2OeV1YD7tATvix2G8Q4AUD1jJyJu6Q/El5ZdDdkpaKjV+HhFX2j2fThOBIFNIYG+cCRi9z6R7/EUzkskl+KVJ9RWM6yPyh7ino5tYLxVJmhSSQUl/COn2Hasz0jEqozAH4jl1+2PspxBZ8z1hpclsIYhVH0946kJWjnyVOjrdmWCHV0EFFT8t0VKw3kRm8N0XmGhoNE94KcRzfaVWCef6gCH5MeeUXyfaXEVTamwhUorKmKajjwgJq0HF0VJU07uQjbtTA2ONSviPCM3UdYbLtB3x61Wqm8wB23GM9od2eXGCUGC5pFouu8xhxrDhKSot4AReNk0BeBKwWUhRJcVIbu79/gI5VYppSlQISXIJd6Bwd/KHNl2ytKCFJmBOEMAEJoDmO8DFR477WySzpRpHakywCyRlQe0Eot6Ugh6tkGz9o5ps1tsubNMu0KJKiGUGCQoj6SEs2nwxczNZJcB86b+eu+JlyyxuqFxSnsLtd8TDRCUirYiHcdIQWqXPmq70xwGbRn3AcDBn6gVfdT3pyjCpWTbn6D40YZ5ZT8jFFIEFjmBVKCrmjjcz5PHoOl2oJVXJvXpSPQtRQYDabNKWGUtChxINeG6JLrsIlpPZEgKxMAXDk5kaCOafrDLqbQDwFYiXtYBo/iPSNXws3PjQX+R19H+WjvkB89anQPuhcu85EoOuak72Yks2YD5nSOULvtC/umIJ1xOPOIjKcvLmJXwJwq8DQ+MX8IPwR+7Oh2v+IFmS6UBRc60G4s/TwjFm2uSrvJS/91fMRzW2WNYqUEccx4iNLsvTsV1yg/iVBxhBOpI67ZtrZShXElXEe46Qxk3kc0+L0L7vOOcKWFJxJNOHvBl0X+UDs1glJy/pO8D2hMoP0Fl4yq4Fp2vmpNlmgqdQCQ4yqpPsBHMSqp99G9D8pF42htX/ACagl8LguNXUliTm+fhFFHz8fPGCxXWwuH+rswulfn+/iYHVeCkim9/JolmKf55cvKALTl8+fNYclYef9WSJvyZkS9CN2cD6PECRWJ1Gka4xUfB59yb8gk8xcbhu1H6dTZlw+/f5t4RTVJK1BCQ6lEADeSWAju2y+xaJVnSFEKUj6m1VRRPJz6RGrZIujn13WIGYzUUGpplSvWGy9l5ctphWs81P6w72kuvAntAPpzbQPUmFs5aloSE4SRWvtHNzxlGRuwuMojg2GzTZIQVBymrEOOMbXVstKs6XSpR/up4QJYJs0JIKZfVJHnWGFmxLIQl3LBoSr8Ic1FbKNtZdIKZs8hqUPEKAbweFWz1nLuCKtTfzjq94fw+l2mX2a1zEgPhKT9xzVhNCPzHP7x2UnXctQCxPlhR+kEFOtQfpPIkR0scHjX5MwZJKb/FFnlyEjeOYJHlEgSP5kjx/aF9023tU92YQdUrAJ8RmIY/o5n/xnoY00Js1VOSkUYnepQ8gMoqu01rK0FLpS7VfR+sWC1S1JqUywN7fmKZeU7FNUtwrIDchszz5b9IlEbQk/Sn7SonlTwNXjEtD8eEOQUO2NPUgesZtN2gjEnMapOUF0QnsxKuXhrp6fN8HTLyScIwAMT6842lkO0yn9TOORGkEqsQWThKOjt6fHi6+iWaduDUJoeRGXH2jyez1KgcunSC5FgS7qBVTJqeZg1FkAB7hSM8VKb+kNUaAciK75SCsYQXoAcNX072o3jhD4XpbFZyvCak+8L7pWBaJRSpSu8kpcMN4B06AmGtusrqUf1FXdQAxBzVgQwfhGXkw7VR0uBlxwb+T+iBdstRzSocly6PTUxp+stj0M0ccUn8wZZLqlLH/AFpj6ukexg07LUdKysZ0zjH8T+jrR5PGk6TX/BFMtVs3TT/fJ/MeiSebOhRStS0qGYJKT4NHoHr/AAalGL2hBN2ds717VHVx4kH1jQbJyTlNUeBw/tDD/GpYpjPURhVpkqriHRwYK2A8eN+gD/g9P/uKHNP4MRK2NzwzRwcN4nSGJmJ+yaoc6j2jKbYrVUtXNx7RLZXxY/oTG6rVK+nvDgXHhCu2IV96Ck8mi5C1lqp8FP6xvMnpIZQLHQpcQSkLlgTWmUew3quUc3EPJd8ImindV5PGbbckhf0qwHy8DCa1XBMl1SQrkfYxemIvLi/lDa1bQTRIMk0SSCfFyx3Gj8oANphd+pUO6sHwj36iK6gxzJMZypr0MQ2qpA3n58+EWVaqgwQlYUoH5u/EWlsmTKnDyClBGhrwMaLmwfhbePnCMWezqmrEtDlR+EncIf2SRyHHYfsKlCZ658wOZKXQkvVajhSelTHUNhr7KjNQouThmg8XCF+IKfCKHKu/sE9kUscyf5uL6iH+xU0G0TP6ZXqtP4jOsjlkVeDR8ajB2dFt1lxVEVKfs0kKdGJFfpH09AcuhEWuyTSdKcYPSkRqlBSVMQpOHgqdmuZa6Y1AcE/vFmue5BKHddzmpRc8gBlByJD5F4nlCBhijF2kFLLKSo8oiWhR/lBL8g8c8RbkzBVi/vFu2pRMNkniWCVqlrCQMySCGHGOLSL7/TqEqc8tbZKDRn5MJSqhuCSV2O7ZcWFRVK5sKeEF3XbpqlCWELcakUHM5QulX/QqcHdB9jthJd+9vBb0gMeecNSDnhjLcQm+LpmqlqIIxscIJo+kc/lzUSkATMIIBBepcbgM68IuO0972iWgYEIW7grUVONzgU6xzC8FlSiomp00jdDIpK0YskerpjuXeEtRJTLcF9AlnDZVdoLk4AKJKS1KMHrmoQiuecAG1EXC67andGbJyJxY6GGEkI7bJo5rxH58YUyrZMSslBYj4zRadoZ4KSUoLippTiT+YrtmkBqHvb9C8aMWRTVicuP43Q5sN9TUkY0pUDupFhtlvlqSxoCG4dd0VezuCDu+pBLPxEMbTaEFGIZEc1J6axqizM0bXNbFyyJakhcoqKUvmlYYqSDmHLFtXpB4nhVEDCgZDhz1MK7FLBs2FT0mEqP9RLBfgAG3AwXLtQAeESQ1FsuQBWkN5EkYmSpSTwNIrezl4OFZPugT/iUyrRV8LsYEss18bKS5pxzEgqycvUDgDHobSbamYgFKgdc49FdIvZphyskI9UzlS7mlKyoeZgdezp0VBC0Z/mJZUoOM/E/mMm0ejcY/QvVcCx9w6Rj/AAZfwwxUojKI5tpU+fpFWT44gJu1X80YXYlpqFGCFWlW/wAhGZU41/AgrI4r0BTZ8wCpfnWI+1J+09KQwFc4VXhNIUwJ8YsVJUbzJBVmD1/ML7Tdsb9sreY2Kjvi0IlGMvIpm2QiIkzVJh0C+dYW2tABMGYcmPr4DFTnGcWjYS7KKmnUsOQ/f0isyZYKEuNB6R0nZuSBZkMG7ojNkdRKx7kBbQAKDfcMmzfRoY7C3TMR2hmAd7D0LGj9RDjYayIXalqUkEoRiSToSpnHFqPF1XZkioSIfxsa69hWeb7UA2eVhAesEoS5rG6UxLLQN0bKMxvLsrVDCNyDrBcpNI2WIEgttKu6Yqkm5UBFpmGXJmGapiJiXSpKAAAaE54sqRcZ+R5wstZaXSkEkQ4df9kwTymzpCEN3k/aF/cE8BQdIKuS3FnUGZTHyrG0+YVEqVVRJc73JhZPmlCxhLPQ8ecZc0E0OxTalR0aTbx3kMFd3GlmqjUcxXw4xTr/ALoSlaglIANQwGRrnC24LxmfqEjGWCiByfKLJfcsJm4RlhTTPTjCeMmp0N5NOFnP7bdZQcSSTvDQddFthvbJY3QhWnDOpRwD1rD8+NNWZcM3dFzlpC0NwilWyxmTOIH0nTR4t10LLCANqJQoWq4jFjk4ypG2cVJbFMq0BgFAkAv4xhUyUxBmFH/cC1dHDxLJQIX34kBI5+xjZDNK6M08MasMlXj2aOzSpK8TFRSNA7Bz4mJBa3LPCSwfVBiCxJjRdmYf3fbzKW8F3oUzE40ipzhIg06Qdd5c9IohcrsUUSkDVtBWMwVYkAADgI9Eos//2Q=="/>
          <p:cNvSpPr>
            <a:spLocks noChangeAspect="1" noChangeArrowheads="1"/>
          </p:cNvSpPr>
          <p:nvPr/>
        </p:nvSpPr>
        <p:spPr bwMode="auto">
          <a:xfrm>
            <a:off x="0" y="-776288"/>
            <a:ext cx="2809875" cy="16287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44038" name="AutoShape 9" descr="data:image/jpeg;base64,/9j/4AAQSkZJRgABAQAAAQABAAD/2wCEAAkGBhQSERUUEhQVFRUVFxwYFBgYFxUVGBYYFRQXFRgVFBgXHCYeGBojGRUVIC8gIycpLCwsGB8xNTAqNSYrLCkBCQoKDgwOGg8PGikkHyUsKiwqLCwpLCksLCksKSwpLCosLCwsKS8sLCwsKSwsLCwsKSwsLCksLCwsLCksKSwsKf/AABEIALUBFgMBIgACEQEDEQH/xAAcAAABBQEBAQAAAAAAAAAAAAAGAAIDBAUBBwj/xABDEAACAQIEAwYEAwUHAwMFAAABAhEAAwQSITEFQVEGEyJhcYEykaGxB0LBFCNS0fAzYnKCkuHxFaKyFkNTJCWDwuL/xAAaAQACAwEBAAAAAAAAAAAAAAACAwABBAUG/8QALxEAAgIBBAECBQMDBQAAAAAAAAECAxEEEiExQRNRBSIyYXEjM7GBkaEUQ1LR4f/aAAwDAQACEQMRAD8A8SrXwJ8ArJrU4cfB7mhl0Ui4tSLUa1ItKCOmnrTWp61RY5acaavOnnlVFoeBT1FcpwqixRXYpwQxMGK4BrVMgiNaeBTW+KngVWSDgKdFcApwFTJDkUjTstciqIRmuVIVpuWqLIjXCKkK1hcb4mZNtDEfERvPQUUVueCNmndxCL8TKPcV1LinYg+hFBjWzXcPeKMGG4NO9IDIZxTCK7h7wdQw2Ip5pPQZFFMZamIpjVMkICNK4V0qRhXG2qyEAFcIp4rlEUMYUwipDTGqFDYpV2u1ZDArS4YfCfX9KzK0uF7NTpdCy+tSrUaipl2pTCEwp6Ck+1Ot0JZ1BvTiNqSc6eeVUWPy61dw2FJAhZJMazA2ljHSfeeVVTWzwu2WyQHaNCFYKRrqzSfParUtsW/PgKMd0kvAx+DYtW/tUZTrGUDblpB+pnWqV63rJGU8xyB6fPntqKNLtwsO6CEtyDEIGiPzDyNC3HsIbbgZCM5OxzgZRIIb6e/lVVXOT22PK/j7jLaUlmCwzPYeKnxTX3p4oBR0U6K4BTjUIdIpsU+uRUIMNNp5FMqiyDFXgiMx2UT8qFcLgmvBm/vekkySZ5AD9KMrdkOcp2bT5g/rVvszwH/6bLAzgmcwkT0Iq/U2IZCvdyDGA7HPdjWNJ6wo/MSY00IHWKr8V7JvZgwSNztP08q9P4bwsopBCqzAZguiz0A6fpWRxO0zWrtxxcXKrnxFCDAKj4dj+kVPWlkN0xwCPA2m1psGP6fzq6ai4bgzathW+Ldh0J5VMaKXLEIZXIp5ptCiELik40rrcqbdWRRFEUU008VwiiIMNNIp5FcNQoYRSpRSqyA9Whwo6t7Vn1d4WfEfT9afLoWaoqdBpUAqxb2pDCHHala2pDauWTpQhEtvc1J0qO3ua5fxGVZPKoQtNRL2bvrm1AMx89jNBdniZuMFS2zNyA1PyGtF/Zzs5iGt3Lzo1rJoqEEM3NmIOwA260u6LS5GUWpSwa1i6c0rab4zpJEA/n1OWPTWoe0GLVbinQaNAGkmI1086mw928BlgetOfsi+JVmJytH7pjsCNZP90nT2NLrxJ89Gm2e2OUBj704VnYzCYm2zK5UOsyukiDl+9M/Zrxn94IHT0P6iKftj/wAkc92fY1wacawXt3MpPeHRA/zMR9apftLfxN8zTYU7umLlft7QWFqZ3ojehVrhPM/M1sf9Jt5kGpzCT4x/AWiIkaxrUnXGv6mSNzl0i+2JX+IfMVE2NT+JfmKrLwm3POM7LqeSpP351TxluzbQuR+YqoDEz4ORMbEzNLWxvCyHvn7GgeJ2x+cVudkeLGCEOdhO5gk78/WhDgYXEYmxa7sL3jhCQzahucHnR1xrs/8Ast5BZXIuSU3M+I5s/Uz9xUurSiP085b8M1kxokk94pJ1lM23RlJ+tZHa3tGiW1GWSx1G06Tr9Ku8MOJv+BFAP5m1OQHnt0nShH8S8dZF5MPYQZrMi7cOrOxiVPpE+ppdVO95fRouu2rEezLfjk65TJ8xzqM8XP8AD9ay7F8SCdBI+honZlLBmZNCxU6RlYgLMe9arFCvHBzE5vtmS3FW/hH1qFuKOegqfHXYthNJDMp6wp8M/Os2mVxi1nAEpyXk0MPjGI1q4TpWXhP1rSJ0rPPhmqPMToFManiozvVFiNNNdauNUIcilSJrlWQHBVvhreP2qpU+APjHvT30LNsGrFmqynSrFk0hhkic6ZZO9dQ6022IJoSy/hrC93duu2VLajlJd20S2oncwx8gprY4FhcNdVFvW8wcyGLMhZQdl1HQzWHw7DnFXUsyVsoS91h56Fv8WUBF9z1o2BXE3giWwlmzlCgCSAvwwdgYkT5fPoaalbW5rj+BU/me2PYfYLh1qwgSyiIpAPgULM+Y30Bq3ZwxjQgE6n+XyrE4Z3jGFORVgKNGMagDWh7sl2xxWNxt+0WRbVoNlCqMx/eZVLMZOwJ0jeuQqJeq/ODXYvTjh9hQvZ0m8Rp3YGYxI3Pwfr6VqDDmTMaaKBGgrL4Xdv3HuB7hKj4QMo1LHmBOgHOgvsrxbE4viuIXv7gsILkJmOUBWW1bMdfzVodWa248C9zc0pB1f4VZuArcRWkncA7AfrXmvHuAKMQ9vBAwg/eBj4FJzSJ3/N560Ucbxd0K2VyjK2jLygwdNiJ1g0L4jB3MLeHELVvvbJUjFWlJOUEeMgNJyyA3l6GQdWjcIOb5+xLsRntYFf8AVGmCqGBlg7RpppuNPrVICTG0n5Sa0OLi0Hz4czZuarPxIRGa0/mNIPMEVnh4ad9Z+Rp1PlpYMl8YpLkvvwRwwWRJzdfy/wA5FS/sd0lWLCSoVTG4ZWgeuke9L/r5mcgn15SJ+1X+zrftWJs2GhEzozMWjKFiQD1Y5VA6sKX+s/qSFrZ4IDw3FlGuJ4sraADxMYysVA1IEETzgxrQ9xS8LjZgGDH45M6g8uYG2le24nsgMCLl+wbj2hLNaJNwprLNbPxbbjfSa85/Eq7ZN2y1lU8dvOXUAZ8zQCSND8J1rQoxwNXDBvgeO7jE2bp2t3Uc+isCfpNfRnaLgZxFu0bcFs413GS4NW8wIU/8181WbRYgKCSTAAEkk8gK9H4J+JmMweEbDvYLtaULauMG/dLGguiIZQvw6jSBqKGcFJYGxk4vKCrt52utcMw4w2Fg4hhvocgO914/OeQ99gJ8HJJaSSSSSSTJJOsnrV3GYp7rs9xi7uZZiZJJ3JquLe58qKMcLgpvya+Axiqq91hldurZrhJjfKNAN628H2Hv37Vy/eYI51VTCrO+UxtpOg23NF/FeO2bFi2kqAEXLaSAxhRq0aKPM9edYeD4icU+XH3lweEA/sc3dtd6K0+NgdyYA5DfRjaQtR3cnn5ptW+OGyuIvLYcPaFxu7IkgpJKwW1OkDXpVMGhyhLi0WsH+taLHas7BD71fBk1in9TNsPpQ8nSo1rlxqQNCEImuTXM1cLVCht1qVRFpNcoiGLUmFMMKiNPtHxD1pws3Ebap7bVTtvpTrnEEUjWfIUloMuBta6TB9vtWY3FxPwn6VasYoPsdara0Wejrw5MLhbKJ+ZSztzd2CmT84HkKXZHiqjOrfEYM9RGX9Ky+B9qwLHc3wGKf2TETpEZT6cjzH1fwHjeHt3GNyRIIELInNOsctOXWurGyD0+GxFacbm8HofBcaNfY/I0A/hy/dcWxVo6E96P9F4EfQ0Z8IstOdbXhYaZiFGp3jU/QUO8V7MpZuXsWj3O9ZpbKzKAruM6qFgxHnXLjdGNr+50NYlKWYvPAQcOdcL+2NPws7tqdMqFwPLQ/Whb8JGyWsVfcxJRJJj4ZuOZPmy1Qt8PDlra3TaF05NFYl1uMMwJPxc9W56gih7tFbu2f/tlps0XC9wgZS5dVyq46KBPSSOlMs+jZ7/wY48yyEvFfxTsAsqWzdksc05V8QOxIJOp6VR4b+Jdo6XLTLpusOIjUMNDFDS9g8VpNswehBqLE9lXtgloUjk3hMdRO9MhqNqwmHfCVrzJGpxjA4c4kfs9xTZvAtCkeBlAnQ7DXSfMcqj/AOjJlUgtJUncaws6dNY+dDSLBOuv38qIcI9zKCHEFRGg2yx9qVZu7TwIcE/GSlj8OEuFRMCN/MA0uHYI3bqqJjdvQa/161fxNl7kZ3Gm2gH23q3wr9ylwKfE4+LmAoOnlqZp1diaSl2JlBxeUj0DszxjFTktBnAMNnJKqImSzGenh1PtQ32m7FriMY1vCWwqowOIuKYS29zxFFkwIU5soEy3IaVrcAxmXhB7liHNu67MCc2c5p13kQPlUnY7EBeB3WT4gt8k88wDGfWMtMm/ZB1xcOMgBx3jWFDhOH4UW8jZVvtcuO76ZcwUtkWepB35Vrtgb4Rg1xWNwCfCBEW+7hIiBGkRyoHwaS6DqwH1r0+3hmVJe6BpswRv+KyXyksYNtMYvO48+4jwS7ZGZoI6jlPUcq2vw34Ph8XjO4xWfK6MUytk8aw0E85XN8qsY/iVu7bup3hIVdYBGsEgTJEEjbyoe7PcSOGxVm+upt3A0dYOqnyIJFNqlJx5Atik/lCH8SMJh+H4vucEzllQG6zNnNtycwCNprlynnEjnsB3bhYkkkk6kkyT6nnVzFM953uvJZmLMerMSSfcmoRgXIBAOpgVGAVYqS08H71fucCuIQHUglc0RqBt85IHrpUN3AMhMgiDB8qrJeOC9gTOtW1PPrVPBQAdedWTfXrSZdhLodFdY1GcQOtN/aB1qsFkgFQ3LlcfEDYGo+9FQoetKmd8KVWUZJWuoNal7uuhKPcDgs4fDvcYIupNaDdisRlzKuby2NWeyrBb2YkDQATpqWiAeR5a16OMWECyAM2gkgazEa86RKxp4RqrqjKOWeLOhBKmZBjXkeYIpiuVgjQ8qLO1fBG/bGyj+1U3FjUGFlwI8wfnQ9Y4XevByiFhaGZ9hAnz356DpWhSTRn2tPBMtwsAZqzg7LPcRQfiZV/1MB+tQYa1CgVv9jcNnx2HHS4GP+SX/wD1pEnhMNI93w9jKvlUNvBKSZEg7g7fKp7YkVOgiufyw+imOAWAwK2lBkERI1GvI147gWD8Wxtx5MXnCwC3/uEch0UV7lNeS9k+HC4cRcDFS1+4JWBOW6/iMg6kEfKtcn9WSqo5lwGPDwpE6RH9b1m8bwdi+CrQTEL5ek1Jgbb6gOxGYLLR4hGuoA8U1IcA4Rv3rkTPiClR5DSeXXnSk0kbWmeD8Uw5tX2UzKtGv39OdWcKTGnL/n9aJO0HA2xGJLlgbdoDvnYhYAkkACOX3oZwABLeunyNbVJSgc+cdsiwZ6/SnJcIO9RX+UVywJOtWl5F98B1+Gqki/azTbUqV/zyCPkB9av9hFC8NxoMm0r3cvmBZEx7R86EOznaBsJ3kfDcUhvJgGCN7E/KpMF+Ifc8PXC27ALQ4uO58J7wtMKN/CY1NaFLcgWgQW5liNxHtFOdi5ljM+Q+gGgpOxYkmB6AKB6AaCnoKPGS2Ot4x0R7amEu5c+g1yEkCdwJPvAox/DjsMMZ3l128NogBf4mKky3kPDpzoNKCvSPwh7W2ML3li+3d942ZXb4ScoXIx/L8MgnTXlVtcAMBuCYUveKbqFO+gmIBPvNepcE7P2PDIDZY1KkZiOeo/r3NY+E4Pbt45+7Ktbvy1sjUQLjCOhgFaNLGBug+K6TbAPg7tAJ5EN8WnTn9+fOWWb64YiNxHALbXRcIHhiABJJBLSf8zE+sHlQr2t7Mg27ptoVY+MyJnKCYBHOSTR9iMJ3loqrMjFdGUwwPUGDBqtjcDksPLMxymczZohY0oN/kNw8YPnpLZ3IMSYPWOVO7nzol7VcP7hMLaIh+6Lv1m4QdfQqawAKbuzyZ3DbwQ91S7upaRFTIOCBrdNKVYIphWpkvBF3dKpIpVCsENKKflrmWqyFgLewig3HBicgInyafvFHyWUdbcgMVbMJGzTII9+deTcNxhtMHHoR1B0Ir0vgLqbasCw56kjl+YNWazvOTXU1twaHGcOMmwnWDAMZhBj1oM4xx2zhcO9m3JuMuUwpAUssZmbY/mIHWKMMTiu80XUczy9uvtVXE9i7S4XEW7jE4rErmCgMRbAE2leBAJYTJj5CipW589Iq5tL5VyeW4e4GAI/4ow/DXC5saGP5EY+7Qg/8j8qBMFZa3cZHBVhoVIggjqKOexGPay15lt5/CubxBYAY7SDP+1HascIzwTkuD2m1EUg+tB9nt/bUAvZvKOo7tx/5A/SrWI7Z4c23EuG7ttCjc1MTEgcqS6nxwH6NifMWFFq6G1BBE7gg/UV5D2axJs4nF4TNDLddkn8wbePp86K+xmMWxgLfeErOdgMrarm+IQNtN6wOL8Ms4jEd5aguWBVwSrhchfOGU/Q709VTm3x2JldCizbnp4CHh4GUElA3Nf3sz00WDSxGLZbbZ4UHWJnT1pvEMfdwhS29kXGa2HDiFB5MDOxB+4qTh3Z25jRndvCdyAco8lH5z9BSvTbe02O5Jbjx/jXakuLtlFXI1wkvrmKiBHpI+WlZuDbVj6V672t7EYQYRrNgLbNsm4bkz4grAhmPxOYAgfxbaRXlFnC5dOfOt0oKEcHP373ke6TXBbIqaNq6V0pO4LaVL7GDVJlrZw+B724iH8zKPPU6/SaMF7DYe21t1zlw0hSZBC8yI6xWmlp8IuNbnNRXk84URVmzgnb4UY+gMfPavV7KW7bMDbQlviIRcx8yY1/WocXw2NQZU/DG39eVblSdNfC8v5pHnD8BvBQ2X2BloHPLz9qoV6JjMOS9vKYlyAekkCs/i3Abdy5Oo1yysCTEy2m+jfKo6/YC74dhZrf9yh2T7UOHsWGC5EZsja5hmE5N4Iny6V66vFbbWoZhbnmf96Afw/7EWbl17tws+SMq6ADPmXvCeZESB1M8qJLufCXXtXhms6ZX3GVgCM/8J5TsYNci6O2QmDcc1y7CK1jkCrN1SBtlA9hzqr2g40q4a65MKEJkiDMEAQecx86ks3rCJnNzQDSTPpHWgf8AEa3eu4dLkMFL5sms5DIR7g5SRIHINS8ZfBcpKJ5/exb3WL3WZ3O7MZJgR8qaBV2xwk92GY5S2oB2jzM6HbTzq5w7s81wSxyrGkakk6Cn+jNvhFRosljgxitNYxvRHc4VbVFgSxHizGeY5cq0MBwGyi97fAy8lI0PPUc/SnLSzfA9aKb8oCgRSK16bw3hNliXCqFIjIBCjYwwG7fasXtD2QQAvZceakgT5jzop6SUVlPJU9FKKynkCstcqW4sEg6Ebg0qx5MW0sjhJ6n5D+dXOFdkruJuC3aknckiFUDdmM6CpluL/U16b+GNgfs14jZ7gQHzCf8A9VmrnOTwabYxhHKJOzfZS1bUBLSeVxgGcgDVyTtJkwNtK0eP8DS/buIE1W1mVoE5lcPHWSE+tauFJCBW0ObKT1AiW9DVuwPFmHWIjlr+hpOmjum5SfQqU8dIFey3BIAvsJX/ANoHZj/GR/COXn6VuHBDU7liSxO5J3J9tPpyrQuqAQoAAAAAGwA2AqN2AljEDX5Cf0oL7HJ7I9L/AD9y92eQd4nwW1fZUuWUu9WYCba9ZHiHQQelAvEuBnD3s1jMti5IZSZKlZIVjzB3B9Ryr13Bjw52jxDMdI05D5QPWhu1wlsS1yxsDrmOy5tR/wB2wrZRRtjnIEblGxN9LsBbeEe73du2pZ3MwN/XyGu9eicA7GIl1XvAM+XN1VYEadfU+dafCeCJhVKKIaAGbctHU9OcbVtX1WJIBywfY6V0OQ9RrXZ8sOECP4gYTJbDDU5Sh6nxBkg8tSR7+VDnZrh4W/ZkRmzg+ZKiC3XRCPcUV9swHuWbUjcssndlmBHOBmPyoaPaC1Ya2GTOysLhAYIVWSAVkePVNtNSo50+M4qOGzz9lFrvjOMeG+/Dwuf7B1j8BauW0OJYAWpLEwoIOmU9ATlOmvzqvxDi9sWv/jtRlUQQzjkLaaH+W5y1Uv8AauzBPiYrqqFWDSRrmaMo3iQTptQjjrj3WzNrccS5mMqSCEST4RH6bmaqFfORmp1sK4pReW+ueBvGOJtiZVfCN1UQSRzd25mRExG8TzvdnOxVqO/vWBc0IVCMwj4S7jnzj0J6VD2TwFy/dy5oUuxLAQSiMkD6kf8AFel3BbtgKrMoAgKpnbTbaitaxgRpYSlN2Sef+/8Aw+du0/Zo4W5prbYnIekfkPmPqNetY8aV7p2w4WMTZuKVExmQwpIZdRsBvt7147+yL0Hy/wB65dz2M71K3oj4IwF9WI+EE+8QPqRRdbxjOZnKYjSNukn1NYWB4fGqj1ga1oYfet+ljhKXudrSadQW99mla4Y7Hw3PmBWrZ4UyoQXzc9gIPUa1S4VfKmDsfpW8LciulFI2sFsXhDbK5tluhp5RqWIPtNZ2D8Vm6zDUuCB0JYkD1g6+9G9zDqRBAIPI6zWDxjhQt2j3amC4JiTGupjeKklwD5Ln4eAribqnnbAjrkj9C1GnHeHgrbbqCvXQiQD/AN1BHA8ULWMtsdiQCfJpU/Rq9Ox1r9xH8MfQx9q5mqrxN/dfwcPXR2XKXuCXDey9rvJFtAF1MAak7Dy5z/vWX+J4C4SeZuID85j2UGj2xZ7uxt4m1+e3yEV57+JdzO1jDLyl29T4Vn2zH3pFUMzjFflmepO29L2AcYYFVUwQRPpIOoPrA+VWMJdK2SOauPvpHuKjxbgKpXQeMD0VzEfOR6VYwS94BkWWzDvFH90ROuwjXX+Kuwj0C4eCK9azNcEwZhfIzO55VsNhLVw5rz5+iqSAB7b1212YdiS7BcxJga8+dXLPBLaayPUxVpP2DS9yC5w61HhzfM/Wq13htuDp71euYu0BH2qvcQR5dD0q3gMGOPcEZoZAC2zeemh9tvlSohe0GPPbpSrHPTRk8mSekhOWQQHDzyLGdvCdflNe39iOzr4fAIjgZyWuEcwWMgesBaEvw/4SHdrxA8BypOwY6lvYER6+Vels4UHM0ecwBXJ00Xt3yONqZLOxGXjbyqC3JZ05ySIHvVWzxd08TZWUasACCBzytJzFYOkD7VmYvEhRcVr2cM2a2zjLsQwBGkiRuBsafhbq3WgEAPo4LIxgAeFAh8m36msK27pMqcWuEFWKXnVTG4UXLLqRM/8AP6VcGIEQajNskZVgTrryHWgUXKXyl52kV5wqBegA+Q1qDhmjMy8yPoKnvqCIJgyQRHMaT6Uzg+BZM4fcN4SOasAQfv8AKu4sqJkayahRn1YGeojbzHOob2LGR0zLmFtiBIkgDfKTOhy6jrT1kbtod6FcBjA2Mv4hgclsLhUI/KWHf3nnkATaX1UUSJGDlwjF4zdt4pSxDd5rlafhQQAoGzSJYz51g2MSit3bjW3oDlJgdFJ5yDt0Jr0vhVm1dN2bYIV2BY6HTUgMPygdTvOgoa4jgcPdZls5VAMwN9Z1adfzMf8AMfOrnbGt7khEtFdOLossbSzt8JN+cfcqYayjsANpk9TGp+kisxeKWnvZTmF12yjTbMJVgf4Z8O06npWthOAFGB7xgZ0AjXnsfiHlNNw3CnsXGuWwlwMIdD4SBryOqw0R96v/AFUJ4UXgy0fDpadydsFNNYWH0/cv9ksaUfJoCxZEjmAwbp0afavQ7XD0KwZnr50CdneBd9iUYN4bTO4IiSWAUT0GpPyr0EWuu9FZjdwHpG/T5WOXx0UMRwcASG26j6V88PfQMRroSNuhivpDHSF12A2HlXy7ctMSTpqSdxzM1h1KTSOrpnhsLODYtQAw1X4XHMcwa08VwlbvjtmD5HQ/70E8NvMs0QcN4qUII0B3B2rfpr4uKjI71F0Zxw+Giznu2j+8Uso/Molh6rzHmPlRBw3iSXEGVpHUHn0M7ehpWsQHE6feqGO4SmbPbJt3eoEho5Ov5h9a6CWOUaMtG21k8jP0qK2rkxp/XWsfh3aPK4s3YVz8MEENy8JP2MH71DxLiT4gt+zMO7stvJAvONypEHIvI8zrB0oJT4+VZfsLlZ4XYS8S7LHwup1G8fYCjDhXEVuWgtwjMVAYHSTEGCepFee8J4tjAmcNlEwO9EoSBt3gjy3g1z/10Vj9qw7WnJyzbJMmdwpEkc9K5LstlL5vByLq7LViTzj/AAem464MrEmFUEk9I1J+1eP8RxLX7t2/HiaRbGpIUDKI9gKu4ztrYAIIuMuzEZcvnMTPziorXbnAWxtec/3bYE+WrUVVmxuW15YemrenzLGWzOwnALtxbaKsQDmnlmO3yrexHZV7Nkd2wWBqOkefP3rv/rnIv7rBuk7Z4Un0iZrC4z2xxV1dUFsHQmYKg7lc0AmijfdJ5S4HepdnchXXvg5ST19uRB6VxMDcf4m0586pjHpZVGsC69uYu2iVdQQPE9p1Mo/OIynnyrSxvFDqtkBuWc+FV+e7dVGx0JrdXZvXOcmym/1FysMZ3KWd9Tyn9BUL44HbU9OXz51Fb4SzGW8RO5zAz7D7VftYNV3j+utNQ9MbZss2rGP68qVTHEKPzL8x/OlU3r3JuRf/AA04wpttbbQ2yWH94Md/OD+lE+LxGdgCdzoNeQljpvXj+CxRsXBctiCNIzGCDuDPKvS+G8TU2lvOQi5cxLGAAd5PlXlLbs1qKOC6mpORQx+LV79waZlMEcwABHtWr2Vwg77vP4FY+5hR9zQTj+02D/aL1xBcfMwYMoAE5QDEkHUjpzqXgP4iKjuHtvlYAKRBYQT8QkDnuKrY9uUjV6Fklwmej4RXZ7hJEM0KOY1ywflRBOo9foNPtQhwXtVZuhGBgB4IMzodCZ5xBorXEIdQZ0gVs0aXzfk52qUk0pLBTxNiCQZIPp+okVXt3xbaATDDYmfh3j5irt3EzsKAvxD4wcN3TI2W9mzWx5KIbMOaw0e9bpdGWEXKSSC/EcRBB160OcKxz4dGtEpHe3HVnEa3bhuCSTDkE+WkVi8P/FjDPCYvDtbf/wCSz4gfPKdR6Cal4x2iwF5O7Vzfz/8Atm2wInSSxgL6gyIkUvtcM2VUyUtrjlhHc7QwrJdv4YBgQwYtsRqBBUexJ571kYTs3ghdF5rmdpklXyg6zqqQCPWaFExl24yLcyv3QygMimTHxNpq4EDN67TXMMsm4zaZAdoSGOgy5IiPuKB1zbR26/g9jXOEep8P7P2nw7MrOFLNIMvEMRCgnTSNqZa7MKwaDcbKrd0zMrQY8OsZoMjSeRoe7H9s0w+GOHvLecks2dVVoW4i6aGQQZ5RtV/g/bnBZlm9cVFEkPaYHMGmZUEAR5/em+nD2RglpNRU5Raf24bCD8OnD4G1djx3EBuHWSwJVt9hIMDlRC97K3rtQP8Ahrxq0LV2wrqVs3roQgiGtM5uW2B6QzD2ra4n+IGBsTnvoSN1Sbh3j8oI386NpLo5sqrHNpRbf4Nbit392eXL514Desqjuh/KzL/pYj9K9Gw/4vYHEO1pi9hR8L3cqgxz8JMehOteacW4zauYi66AlGuMVO0gsYMHad/esOqw4rA7TxlGTUkdw/Cu8nL8RJj2ik9lrZAYEEaGtPs3cDsGExJ+9EmKwa3ILKDNMrrTghU7Ns2CPaF3Fu3kZkzAqcpI6EExuYmh+5hHI8V243+ZoPzJoq7a2VVrVtNIBYidpMD7NWDetkAfetlUcLk6+kjuq3Myv2BYIIg9Z1o27LD92VHlHyoZNrUGi7s2gydNdD7Vqp4kbYQxyF3AeJ2ktC3dzQCSRGYTmkHQz0+VXeHWMNinZ0/tZIdTmBCrGhPPQrsYMiRIocvH09feqPCbpVbupB71tdRutvmOWgqT08ctxbTZjt0UZPdFtNm92s4faRlFu3kVl1HKVO8HqCPlWILQUaADToPltVtpO5mepmPIUy5uByp8I7YpPk1U1uEVGTyZ7WQNhH9bVHctgiCAR0NW7g11qG4IouEPwZGI4coEJpmO3LTn5R+tYXELDpcKhxAiB00HlRSPEx6jas/iYh/b7TXL17cK90fcz3LjgH3e4fzqPSB+lQnAseh/zA1t5welR3CvQfSuE9ROXbMTTfbMtMIw2X7Uqt3GAbQDalVb2BsRMbUiocdjLhtCyzHIJge8/c1mftK/xD5iutiRHxT70ddbTNOn2zsWSRFGUgddKcRDGKisXV5sPmKdcvLPxDXzFaMHoN8MLlGnw7HtbvBgSFaM46gHUEHSY1B617Zwu4otqXM9CNQwjRgPPSvCmHgBr1fsdxDvuH2Cd0Btt/8AjMA/6StOoXzM4/xupbFPHkdxP8VsFbX913l1thCFAD5l4+xryTi/G3xeM767z8KrMhFggKPfX1q5x3Drbv3l5C6xX3Mge0/SsBAVZT/eH3q3Y28MGvQ1VQU48trJZfgzsxdYIn0P+9bHBMFDyw10H1j9TU1gFbe2h1qbA3MsMf4tfatOEsGz4fUnY5exoXyEuHLoZY+7k/oKs4fDqEK88uYnzOonrvVAuXuZuuwrRtvGdj5D1gDQe9aq8OTfg7mCLAW/Ew5hI+UfqKZgrQBf0n2JBqxwhZLE77H3kn7imWDBcHcA/LcH70UY8Rl+Q0+0TYrAIwkqpB3ERI35VS4jgVRWKAZTrEDr9K1UtbeYH2NZ+LU92w8qO5L2FxSyBXF8IPCwkQSrexJX6EVHaiNxW7jreZQwkZoV40IKiQR6iRXEzgAByRykI3/kK4Wp+VnmfiVGy3cvJp9jFn/UaMMCNYPt0oc7KGXExqQNFVPKYUATW7x+73Nm5cUwQCB/iY5RHua2U/QjzNkXKzavLAjjuJ76/ccbZsq/4U8I+0+9dw7K9oA6lCc45iT8fplC6jpVHDMIjpTXJVwykj00I+Vauj1Ua9sFFeDS4twN7Db50IBDgHLqSN/UGtfgPwRyO1UcHxiUa0cozwZOxIO/9xthI08hvV3hgIYyCsRHmWMDTaIDGR0o6W0+Sq3JLEjaG1VrPhz6b3Nf9CVYZoFQJd+LQfEP/AfyrY/AcvBMDA/Wo7t3X+p/4pynr/PfWq7NvVhI4x61WvtOlWRZY6ae5HToK1TwG3bD944dwoKgfCGM/FPhjTmTprSZ2KPYuy6MMZB+yukgGNp6mqfElQkZmyxptPnWxjLwyAAyZkwJA3G/P7aUO9oboyCNCGEn1BH8qy6yG6mSF2vMGPtLZG7g/T9KmTuOWT5j9aFxjTXf2sV5v0jn7wn7m0dsv0pULjEilVekybyTh/aR7dm1aCgr3V6cxZgSe/IORibY1I1yyQCJg1qo1hdBh7cPnkQuyX7bETlmDIA6BYGhIrlKusjLV2UMJbC45AnglnQZQFggG2W8IBgkFoERMKRANVO0HFWuLkl8i37xCtcZwP7MCAenjM/3z5z2lUfRuj2hw+CjLsfjza4XiLi7pcJHsmlKlQVfUdj4p+yvygKvElzmMk+Ik8y2pPzNQ4seA+xpUqF/UPS/R/obf7SShHl+tTYX4fSlSrXPsnwv6H+TW4NZBknlt7iql/EkmNhJ+5rlKnz4pjg6sezW4U/hj3pmJWDmG+oPpSpVp/2UEvqZ3hF0m0s8gR/2z+tJ13HtSpVJ8pAR+pmbgIOYEaFZ91LCfpWUlw5R6falSrj639uP9Tk/E1+nH8hF2Oabg/xD+dE3anALcw1wHl4hHIg6Hz32pUqbT+2jxU3i/K9zzC2fqKfcbSfalSrUuj1ngda3FbnA7hJykkqNQNYB2kDlSpU6v6kTwbx/oVBYbxv/AIk+oelSrU/AMvA83Jn2qJkpUqthkzYzouw5mfKYEfrVN8Qz7nTkOQ9BsKVKli4pHGMVn3sCLqlWJGYgyOUa0qVJv/bf4Kt+llDEdlVG1w/IfzrLxXCcn5p9v96VKvNxZxGUe6rtKlTSH//Z"/>
          <p:cNvSpPr>
            <a:spLocks noChangeAspect="1" noChangeArrowheads="1"/>
          </p:cNvSpPr>
          <p:nvPr/>
        </p:nvSpPr>
        <p:spPr bwMode="auto">
          <a:xfrm>
            <a:off x="0" y="-822325"/>
            <a:ext cx="2647950" cy="172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xmlns="" val="3519547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Quiz</a:t>
            </a:r>
            <a:endParaRPr lang="en-US" dirty="0"/>
          </a:p>
        </p:txBody>
      </p:sp>
      <p:sp>
        <p:nvSpPr>
          <p:cNvPr id="6147" name="Content Placeholder 2"/>
          <p:cNvSpPr>
            <a:spLocks noGrp="1"/>
          </p:cNvSpPr>
          <p:nvPr>
            <p:ph idx="1"/>
          </p:nvPr>
        </p:nvSpPr>
        <p:spPr/>
        <p:txBody>
          <a:bodyPr/>
          <a:lstStyle/>
          <a:p>
            <a:pPr>
              <a:lnSpc>
                <a:spcPct val="90000"/>
              </a:lnSpc>
              <a:buFont typeface="Wingdings" pitchFamily="2" charset="2"/>
              <a:buNone/>
            </a:pPr>
            <a:r>
              <a:rPr lang="en-US" sz="2600" smtClean="0"/>
              <a:t>A Princeton study of elite universities found that legacy applicants—people, usually white and wealthy, with a parent or grandparent who attended the institution—are far more privileged by legacy status than applicants of color are by affirmative action policies. The study determined that legacy status was equivalent to how much of a boost to an applicant’s SAT score?</a:t>
            </a:r>
          </a:p>
          <a:p>
            <a:pPr lvl="1">
              <a:lnSpc>
                <a:spcPct val="90000"/>
              </a:lnSpc>
            </a:pPr>
            <a:r>
              <a:rPr lang="en-US" smtClean="0"/>
              <a:t>20 points</a:t>
            </a:r>
          </a:p>
          <a:p>
            <a:pPr lvl="1">
              <a:lnSpc>
                <a:spcPct val="90000"/>
              </a:lnSpc>
            </a:pPr>
            <a:r>
              <a:rPr lang="en-US" smtClean="0"/>
              <a:t>90 points</a:t>
            </a:r>
          </a:p>
          <a:p>
            <a:pPr lvl="1">
              <a:lnSpc>
                <a:spcPct val="90000"/>
              </a:lnSpc>
            </a:pPr>
            <a:r>
              <a:rPr lang="en-US" smtClean="0"/>
              <a:t>160 points</a:t>
            </a:r>
          </a:p>
          <a:p>
            <a:endParaRPr lang="en-US" smtClean="0"/>
          </a:p>
        </p:txBody>
      </p:sp>
      <p:sp>
        <p:nvSpPr>
          <p:cNvPr id="4" name="Slide Number Placeholder 3"/>
          <p:cNvSpPr>
            <a:spLocks noGrp="1"/>
          </p:cNvSpPr>
          <p:nvPr>
            <p:ph type="sldNum" sz="quarter" idx="12"/>
          </p:nvPr>
        </p:nvSpPr>
        <p:spPr/>
        <p:txBody>
          <a:bodyPr/>
          <a:lstStyle/>
          <a:p>
            <a:pPr>
              <a:defRPr/>
            </a:pPr>
            <a:fld id="{2E66CDEB-E8D2-45C6-A5E5-40919BE0E13B}"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620000" cy="1447800"/>
          </a:xfrm>
        </p:spPr>
        <p:txBody>
          <a:bodyPr wrap="square" lIns="91440" tIns="45720" rIns="91440" bIns="45720" numCol="1" anchorCtr="0" compatLnSpc="1">
            <a:prstTxWarp prst="textNoShape">
              <a:avLst/>
            </a:prstTxWarp>
          </a:bodyPr>
          <a:lstStyle/>
          <a:p>
            <a:pPr algn="ctr"/>
            <a:r>
              <a:rPr lang="en-US" sz="3200">
                <a:latin typeface="Consolas" charset="0"/>
              </a:rPr>
              <a:t/>
            </a:r>
            <a:br>
              <a:rPr lang="en-US" sz="3200">
                <a:latin typeface="Consolas" charset="0"/>
              </a:rPr>
            </a:br>
            <a:endParaRPr lang="en-US" sz="3200">
              <a:latin typeface="Consolas" charset="0"/>
            </a:endParaRPr>
          </a:p>
        </p:txBody>
      </p:sp>
      <p:sp>
        <p:nvSpPr>
          <p:cNvPr id="47107" name="Content Placeholder 6"/>
          <p:cNvSpPr>
            <a:spLocks noGrp="1"/>
          </p:cNvSpPr>
          <p:nvPr>
            <p:ph idx="1"/>
          </p:nvPr>
        </p:nvSpPr>
        <p:spPr>
          <a:xfrm>
            <a:off x="762000" y="1066800"/>
            <a:ext cx="7467600" cy="2133600"/>
          </a:xfrm>
        </p:spPr>
        <p:txBody>
          <a:bodyPr>
            <a:normAutofit fontScale="92500" lnSpcReduction="10000"/>
          </a:bodyPr>
          <a:lstStyle/>
          <a:p>
            <a:pPr marL="0" indent="0" fontAlgn="auto">
              <a:spcAft>
                <a:spcPts val="0"/>
              </a:spcAft>
              <a:buFont typeface="Wingdings" pitchFamily="2" charset="2"/>
              <a:buNone/>
              <a:defRPr/>
            </a:pPr>
            <a:endParaRPr lang="en-US" dirty="0" smtClean="0">
              <a:ea typeface="+mn-ea"/>
            </a:endParaRPr>
          </a:p>
          <a:p>
            <a:pPr marL="0" indent="0" fontAlgn="auto">
              <a:spcAft>
                <a:spcPts val="0"/>
              </a:spcAft>
              <a:buFont typeface="Wingdings" pitchFamily="2" charset="2"/>
              <a:buNone/>
              <a:defRPr/>
            </a:pPr>
            <a:endParaRPr lang="en-US" dirty="0" smtClean="0">
              <a:ea typeface="+mn-ea"/>
            </a:endParaRPr>
          </a:p>
          <a:p>
            <a:pPr marL="0" indent="0" fontAlgn="auto">
              <a:spcAft>
                <a:spcPts val="0"/>
              </a:spcAft>
              <a:buFont typeface="Wingdings" pitchFamily="2" charset="2"/>
              <a:buNone/>
              <a:defRPr/>
            </a:pPr>
            <a:endParaRPr lang="en-US" dirty="0" smtClean="0">
              <a:ea typeface="+mn-ea"/>
            </a:endParaRPr>
          </a:p>
          <a:p>
            <a:pPr marL="0" indent="0" algn="ctr" fontAlgn="auto">
              <a:spcAft>
                <a:spcPts val="0"/>
              </a:spcAft>
              <a:buFont typeface="Wingdings" pitchFamily="2" charset="2"/>
              <a:buNone/>
              <a:defRPr/>
            </a:pPr>
            <a:r>
              <a:rPr lang="en-US" sz="3200" dirty="0" smtClean="0">
                <a:ea typeface="+mn-ea"/>
              </a:rPr>
              <a:t>Four Relational Commitments</a:t>
            </a:r>
          </a:p>
          <a:p>
            <a:pPr marL="0" indent="0" algn="ctr" fontAlgn="auto">
              <a:spcAft>
                <a:spcPts val="0"/>
              </a:spcAft>
              <a:buFont typeface="Wingdings" pitchFamily="2" charset="2"/>
              <a:buNone/>
              <a:defRPr/>
            </a:pPr>
            <a:endParaRPr lang="en-US" sz="3200" dirty="0" smtClean="0">
              <a:ea typeface="+mn-ea"/>
            </a:endParaRPr>
          </a:p>
          <a:p>
            <a:pPr marL="0" indent="0" algn="ctr" fontAlgn="auto">
              <a:spcAft>
                <a:spcPts val="0"/>
              </a:spcAft>
              <a:buFont typeface="Wingdings" pitchFamily="2" charset="2"/>
              <a:buNone/>
              <a:defRPr/>
            </a:pPr>
            <a:endParaRPr lang="en-US" sz="3200" dirty="0" smtClean="0">
              <a:ea typeface="+mn-ea"/>
            </a:endParaRPr>
          </a:p>
        </p:txBody>
      </p:sp>
      <p:sp>
        <p:nvSpPr>
          <p:cNvPr id="45060"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8F5DC53A-DA24-5C4B-9D01-6A9EBC394039}" type="slidenum">
              <a:rPr lang="en-US">
                <a:solidFill>
                  <a:srgbClr val="FFFFFF"/>
                </a:solidFill>
              </a:rPr>
              <a:pPr eaLnBrk="1" hangingPunct="1"/>
              <a:t>60</a:t>
            </a:fld>
            <a:endParaRPr lang="en-US">
              <a:solidFill>
                <a:srgbClr val="FFFFFF"/>
              </a:solidFill>
            </a:endParaRPr>
          </a:p>
        </p:txBody>
      </p:sp>
      <p:sp>
        <p:nvSpPr>
          <p:cNvPr id="45061" name="AutoShape 7" descr="data:image/jpeg;base64,/9j/4AAQSkZJRgABAQAAAQABAAD/2wCEAAkGBhAREBAUEBAUEBQSFRAREBIXEBcVEBAUFBQXFhMSFRUXGyYeFxkjGRQUIi8gJScpLCwsGB4xNTAqNiYrLSkBCQoKDgwOGg8PGikkHyUtKjUqNSosLiw0Myo0LCwpLCosLCo1NSwsKS8sLCwwLywvLC8sNDApLiwsLCw2LCksLP/AABEIAOEA4AMBIgACEQEDEQH/xAAcAAEAAgMBAQEAAAAAAAAAAAAABgcEBQgBAgP/xABEEAACAgEBBAcEBwYDBwUAAAABAgADBBEFBhIhBxMiMUFRYRQycYEXI0KCkZPiQ1JicqGxFTOSJGODosHC8Ag0srPS/8QAGwEBAAEFAQAAAAAAAAAAAAAAAAQBAwUGBwL/xAAxEQACAQMBBAcJAQEBAAAAAAAAAQIDBBExBRIhQQYTUWFxgZEUFSJCU6GxweHw0TL/2gAMAwEAAhEDEQA/AKNiIgCIiAIiIAiIgCIiAIiIAnukn24PRXbngXXsaMf7J0HW3ad/ADyC/wAR+QPPS08Poq2TWunsgs5aFrLHZj6+8APkBMJebctbWfVybk+e7yL0KMpLJzdpPJe283QpiWoThE41gBKoWZ6HPkeLVk+IJ+EpPaWzbce16rkNdlZ4XU94P/UeIPcQQZLsdo0L2OaT4rVPU8zpyhqYsREyBbEREAREQBERAEREAREQBERAEREAREQBERAEREASY9Gu5R2hlfWA9RTo95/e/dqB820PwAPpIlj0s7KqAszEKqgaliToAPUmdO7kbrrs/DrpGhc9u9h9q1gOL5DQKPRRMJtraHsdDEX8cuC7u1+X5L1Gnvy7jeVVKqhVAVVAVVA0VQBoAAO4AT6iJy9vLyzJiV30w7ljJxzlVL9djqTZoOdtI5sPUpzYenF6SxII+f8AaS7K7naVo1YcvuuaPE4qSwzkEieSV9JG6RwM11UaU2a2458OAnmmvmp1Hw4T4yKTrdGrGtTVSGjXAxTWHhiIiXSgiIgCIiAIiIAiIgCIiAIiIAiIgCIiAIiZ2xtk2ZV9VNQ1e1gi+Q172PoBqT6AykpKKbeiBYnQnuj1tzZlq9iglade5riObfcU/iw8pdswNhbGrxMaqiodmpQuunNj3s59WYk/OZ85RtW+d7cOpy0Xh/dTKUobkcCIiYsuiIiARbpG3SG0MJlUa3Va2458SwHar+DDl8eE+E5rdSCQRp/cTr2UP0y7o+zZPtNS6VZJJbTuS7vcenEO0PXi8puvRraGG7Wb74/tfv1IdzT+ZFcRETdyEIiIAiIgCIiAIiIAiIgCIiAIiIAiIgHoEuroS3R4K2zbV7VmteOD4Vg6PZ94jQeinzlY7l7svn5lVC6hSeK5h9ipffb49wHqROnsbHStEStQiIqoijuVVGigfICar0j2h1VJW8Hxlr4f38Eq3p5e8z9IiJz4niIiUAiIgCazeXYNebi249nIOOy2nOtxzRx8D+I1HjNnEu0qkqU1ODw1oUaysM5K2ns+yi2yq1eF62ZHXyKnQ/L18piy5em7dDULnVLzHDXlADw7q7T/AEU/FJTZnWrC8jeUI1Vz17nzMVOG5LB5ERJp4EREAREQBERAEREAREQBERAE9AnkmnRZuj7dmg2LrRj8Nt3k51+rq+8Rz9FaWa9aFCnKrPRIrFOTwi0uiXdH2PDFti6XZIV21HNK++tPQ6HiPqwHhJzETkl3czuq0qs9X/seRlYRUVhCJpd5t7KNnrS+SGCWuauNV4urPDxAsveRyPdqfSbHZ206cisWUWpch7mRgR8D5H0POW5W9SNNVXF7r0fIrvLODJiIllLJ6ESjd6+mjLe51wWWilSVV+BXttAOnGeMEKD3gAfOfvuT0x5PtFdWey212EJ1vAqPUWOgY8IAZdTz5a+OvLQ7C+jl4qPW8NM4zx/5nzI/tEM4LriImvEg/HMxEtreuxQ6WKyOp7mVhoROYN7t23wMu2h9SFOtbaf5lbc0f8O/1BE6lkC6Xt0fa8Trq11uxQzchzervsT1I94fBvObH0f2h7NX6qb+GX2fJ/ojV6e9HKOfYnpE8nSDHiIiAIiIAiIgCIiAIiIAiJ6IB90UM7KqgszEKqgaliToAB5kzpvcXdZdn4ddXI2H6y9h9qxhzGvko0UfDXxlY9Cm6HW3NmWr2KDw0A9zXEc2+4D+LDyl3TReku0N6StYPguMvHkvL/aE22p/MxERNOJhWHT3aBiYi/vXs3+msj/vEqLYe8GTh2CzGtapu46e6+ng6nkw9DLO/wDUA502ePD/AGk/P6oR0J7LpyMPOrvqS5DbTqrqCPcbmPI+o5zoNhXha7JjUqR3lxyvGWDHzTlVwjY7o9NVF3DXnqMd+4XLqaGP8Q5mv+o9RLIPDbWeFgVsUgOpBUhhpxAjkRzlO9IXRNj4tFuVjXmtK9C1NmralmCha37+8jkwPxkL3V37zNnt9TZxV66tQ+rUt5kD7J9V0PxkOeyLe+h7RYPHc9M647vuj2qsoPdmabamzbMe6ym1eF6mZGHqPEeh7x6ET5wMJ7ra661LPYyogHeWY6D+8ubF2psTbxQZNfs+VoFA6zgd/wCFLB2bB5Bhr5CS3dzo+wMBuOikmzQgWOxexQeRC68l+QBmSr7ejbQ3a1OSqY05Z8ewtqhvPg+BIkXQAa66ADXz9Z7ETnDeXkyIiIgHOXShuh7DmHq10ov4raPJefbq+6Ty9Cshs6d383VG0MOyoAdav1mOx8LAOS6+TDVT8QfCcy3VMrFWBUqSGBGhBB0II8DrOobE2h7Zb/E/ijwf6fn+TGVqe5LuPiIiZssiIiAIiIAiIgCIiAJn7E2RZlZFVFQ1e1gq+Q82PoACT6CYEu/oU3Q6qpsy1e3cCmPqOa1a9p/vEaD0X+KQNo3sbO3lVevLvZ7pw35YLC2HsevEx6qKh2KlCg+LHvZz6liSfjM6InJqk5Tk5SeW9TKpYWBERLZUg/SzujbnYiNQvHbjszqn2rEYAOq/xdlSB46Ed5E0PQPYq151TELYLKmNZ5OAAyk8J56A8j5GWtIJ0m7LpppO0K39ly6CnVXIOdxJC9VYO5wRr3+AOuo1E2KxvXXt/d09JP4X2POcNdmfTvI84bsusREOm/ezrLVwqz2aSLLyPtWkdhPuqdfi3pKqn75uY9tlllh4nsZnc+bMSSfxM+MehnZVUFmYhVUd7EnQAepM3+ytY2lCNKPJcfHmyBOTk8g0sFVipCsWCtpyJXQsAfTiX8ROiuiXarZGy6S7l2re2lmYkt2W4lBJ8ldR8pEOkXcxcTYmEoAL4tg61h9prwetPw41QD0AmV0B52tOZV+7ZVaPvqyn/wCtZr2160L7Z0q0Pll+8fdPJIpJwqYZa0RE0AniIiUAlIdNO6HU3jLqX6vIOlwHcl2nvffAJ+Ibzl3zA27sWvMxraLR2bV4dfFT3q49VYA/KZXZV+7K4U/l0fh/NS1VhvxwcnxM7bOybMW+2m0aPUxRvI6dzD0I0I9CJgzq0ZKSTWjMWIiJUCIiAIiIAiJ6BAJBuLus20MyunmE9+9h9mpSOL5nUKPVhOm6aVRVVFCqoCqoGgVVGigegAEh/RZuh7DhhrF0vyOGy3XvRdPq6vkCSfVj5SZzmm3toe1V9yD+GPBd75syNCnuxy9RERNeJAiIgCUT00b19flDFrb6vGJ49Dya4jRv9I7Px4pa2/W842fhW3ajrD9XQPO1geE/BQCx/l9Zzvu/sa3PzKqVJLXP23PPhHvWWN56DU+s3Ho5ZxW9eVeCjnH7fkiHcT+RGpk36HsSh9p1G91UoGehT+0u7kA8NQCzAeJUaTX9IO6X+HZjVrqanHWY7HmSh71J8WU6g/I+MnXR7u5g7S2SaSvV302uxuX/ADkd9DXYD4qVVRw931Z7joZsl/d0nZ9Ym92fDK5J8/8AvMjwi9/HYTvpDwOu2XmrpqRU1g+NRFn/AGSqugzO4NoW1k8raH09WRlcf8oeTbZG9GRj2/4dtnTW0GvHzP2eQrdnRz589OLv15N5mr9xmbD21jI/Ipe2M/xbipP9WmEsLacbK4tpcU1mLWj4arzRenJOcZHSMRE0YnCIiUAiIgFWdNm6HWVLm1L2qgK8gAc2r17Fn3SdD6EfuylCJ13kULYjI6hldWR1PcysNGU+hBM5i323YbAzLaTqU9+lj9upvcPxGhB9VM6D0b2h1tN203xjp4fz8EC4p4e8jQRETayKIiIAiIgCT3ok3Q9sy+tsXWjG4XfUcns766/UajiPounjITh4j22Ilal3dlRFHezMdAB8zOn9z920wMSqhdCwHFaw/aWt77fDuA9AJgdu7Q9kt92L+KXBdy5sv0Ib0jcxETmRkhERKAREi3SRvT7Bg2Mp0ut1po8wzDtWfdXU/Hh85It6ErirGlDVs8ylurLKm6Xd6/a801VtrTi8Va6dz2ftX/EBR6L6ybdCm6fU47Zdi9vI7NPmtIPM/eYfgo85Ve5m7bZ+bVSNQpPHc37lS83Px7gPVhOnaaVRVVFCqoCqo7lVRoFHoAJuO3K8bK1hY0ezj4f1kSjHfk5sifSfup7dgtwLrdRrbT5toPrK/vKPxVZTPR3vYdn5qOxPU2aVZA/gJ5Pp5qdD8NR4zpWc8dLG6nsWcXrXSnJ4ra9O5G1+tr+RII9GHlLPR+5jXpzsaujTx+1+15la8XFqaL127sLHzqDVeosRu0rA9pDp2bK28D6+I79QdJQW9W6GTsnLrsbWysWLZTeBycowbhb91+Xd8xrLN6F95GycJqbDq+IVRT4mpwTWPkVYfALJztLZtWRU9V6CytxoynuPkR4gjvBHMSFb3tXZFxK3qfFDPFdz5ryPcoKrHeWp+2PkLYiuh1V1V0I7irDVT+BE+5XlOddsJhVkceRs5m0oyAOK3DLHXqrQPeXXXQj5fuye4eZXdWtlTrYjjVHU6qw9CJiLq0dL448YP/y1+H2PtRdhPPB6n7RNFdvvgpmDEa8C48v92HOmlRfuDnXu+XfoDvZGqUalLDnFrKys80elJPQRESyehIR0sbo+24ZsrXW/GDWJoObp+0r9eQ4h6rp4ybxJVpcztq0asNU/8vM8zipLDOQSJ5Jx0rbo+xZhetdKMjisq07kbX6yr5Egj0YeUg865b14XFKNWGjRiZRcXhiIiXigiJt91t3rM7Kqoq73PabTUVoObufQD8ToPGeZzjCLlJ4S1KpZLF6Ed0OJmzrV5JxV4wPi2mllvyHZHqW8pccxtm7Orx6aqal4UqVUQeg8T5k8yT5kzJnJ9pX0r24lUemi8DKU4bkcCIiY0uCIiAJzp0qb1e25zBG1px9aaufJiD9ZYP5mH4KsvTe4ZRwsgYa8d7IVrHEFI4uTMpP2guunrpKA3N3Osytopj21tWEPHkqylWStCOIEHmCToo/mm49HKVKmql3Ua+FeaXN4+y8yJcNvEUWt0Obq+zYfX2LpblaMNe9aR/lj73vfAr5SwJ4qgAAAAAAADuAHcBPZrV5dSuq0qsub+3JehIhHdjgEznDpN3t/xDNJrOtNOtVHkw17dv3j/QLLa6XNvti7OcIdHyWFCkd4Ugm0/wCkcP3pUvRpucdoZg6xSaKdLLz4MNezVr5sR+AabRsC3p29Gd9W0Wcft+L0RGrycmoIs7oY3abGwmusGj5RRwD3ipQer/HiZvgVlgwqgDQDQDkABoB6RNXvbmV1XlWlz/y+xJhHdjg/PKxUtRksQOjgq6MNVYHvBEpTeTLu3fybasDJVq8hGfqG1dsVm5K/lxfunxA7QOgJuXarXii04wRruBupDnSsvpy4j/58u+cs7bOR7Rd7Vx9fxt13H7/H46/+aaaacpsnRuh12/vyThzi+OXyeO7tI9xLGMamJZczMWYliSSSTqSTzJJPeZcPRV0mNYyYeY/Ex0XGuJ5k+FLnxP7rfI+EpqfddhBBBIIIIIOhBHcRNvvbKneUnSqLwfY+0iQm4PKOvImr3W2ocrCxb2962qtn/n00f/mBm0nJKtN05uD1TwZVPKyIiJbKmh343XXaGHZTyDjt0Mfs2qDw8/I6lT6N6TmLIoZGZXBVlJVlI0KkHQgjzBE67lJdNm6PVXLmVL2Lzw36DktwHJvvqPxU+c3Ho1tDcm7Wb4PjHx5rz/2pDuKfDeRVsRE3shHol+9Dm6gxsT2h1+tygGHLmlI9wfe94/d8pRux8HrsiirXTrbKqtfLjcL/ANZ1jXUqgKo0VQFUeAUDQD8AJqnSa7lToxoR+bXwXL1/BKto5eT6iInPyeIiJQCIiAJ89WNeLQa6acWna08te/T0n1E9JtARETyCuumfdvJyqMZsdDb1L2dZWo1ciwIFYDxAKnXy4te7XSUbl7rps/DrpGhf373H27SO0fgOQHoBN7EyM9oVJWsbX5U2/Hnx8OJbVNb28IiJji4JFd9+j3H2kurfVXqNK7wNTp4JYPtr/UeB7wZVEkW9xUt5qpSeGjzKKksM5o290b7SxGIfGexfC2pTZWR56qNV+8BNbgbqZ1zBasS9z6UtoPixGg+ZnVM9Jm0R6VVVHEqab7c/r+kb2Vdpqt1dlnGwsWlveqqrV/R9NXH+ombSImp1ajqTc3q3klJYWBERLZUTB23sevLx7aLRqlqlSfFT3q49QQCPhM6J7hNwkpRfFaFGsrBydtrZVmNkW02jR6mKN5HTuYehGhHoRMGW3077AC2Y+Uo/zAaLf5kHFWfiV4h9wSpJ1ywuld28Ky5rj46MxU47smjK2Xmmm6q0d9T12D1KMGH9p1jjZKWollZ4ksVXQ+BVhqp/AiciS2einpLrpRcTMfgQH/Z7j7tep1NTnwXU6hvDXQ8tNMN0h2fO5pRqU1lxzw7n/wAL1vUUXhlzRPFYEAg6g8wfAjzE9nOmsGQEREoBERAEREAREQBERAEREAREQBERAEREAREQBET5ttVVLMwVVGrMSAqjzJPICVSbeECC9NSqdlHXvF9BX49of2LTnyWP0t7+15rpj4zcVNLF2s8LbNCNV/hUE6Hx4j4aSuJ1HYdtUt7OMaiw228dhjK0lKeUJ7rPImaLJv8AYe/WfhgLj5Lqg/ZnR6vkjggfLSSSrpx2mO9cd/jSw/8Ai4kb3f2TTkYm0tVJvoqqyaCGOnVpaqZAI7j2bFb04DN9i7nYzbHNhDHOam7aFY4uyMSm9KWBXu1I61wfJZDq2FtVe9Upxb8Ee1OS0ZkN05bSP2cZfhSx/vYZ+f03bU86PyP1T8NjbmY9uPgm1jWbFz87LsXm9eFjaKoVCdOJnS0A+o7xPnZ+XsfLuTG/w9sMXMtVOUuXZbbW7HhR7q3+rdSxHEFC6DXQy17qs/pR9CvWz7TI+m7annR+R+qPpu2p50fkfqnzhbBxcXCtfLwHzL0z8jCdUybKhWKaqyfcU69otPjbO7eK2Pg5NeLdg9flezPj2WlxagCN19TMqtw9oqeRGumhj3XZ/Sj6IdZLtP1+m7annR+R+qPpu2p50fkfqn55e52NjZGbflh0wqMrKx8WkNpfnNVayrVWx10RQBx2+HcNWPKIYVaW5Na8PCllqAoCdFVnA4QSSe46ak6x7rs/pR9EOsl2kz+m7annR+R+qPpu2p50fkfqmRibjYdr7ZpBNVtWd7Fs1i56vjLZBSqwk/bFAQMe5mWRbG2IvsGfZajLdj34dKg6gp1ntHWqy+etS9/doY912f0o+iHWS7SQ/TdtTzo/I/VH03bU86PyP1TR7m4mKy51uVQchcbHFy1i5quJjkU1e+oJ7rD4TYZGFs/Lwcy/GxLMKzD6hzrkm+m5bbBXwEsoKOCQw0J1AaPddn9KPoh1ku0zPpu2p50fkfqj6btqedH5H6pnbd2bs3HzrMVNiZGRwMqB0zLuOzVQdVUVka8+7Wa7I3MxMbL2m17WW4mz2qUVq6rffZf/AJWOXAIXTR+NgP2Z0HPk912f0o+iHWS7T7+m7annR+R+qPpu2p50fkfqmNg4+z9pC2nHwvYMla7rsYpkWXVX9UpsamxbSSrFFbRgQNRzE/N8PB2fj4xysU52TlVJk8DXvVj49NhPUj6ohnsZRxHUgAEcjHuuz+lH0Q6yXaZv03bU86PyP1R9N21POj8j9Uw8fA2Zl5uyxjI9K5N9dOZhmx36nW1F4q7iASjqx5E8SlT6Ta7F2Xs/MylxRsXJq6x+rN6ZljmgE6dcVevhKr3nU90e67P6UfRDrJdpj/TdtTzo/I/VH03bU86PyP1TH2PsnCq2fbffhtnuua2KvBkPUoQVcfH2A2upH9Z+OBs/CztoYOOuG+zkscpaTkNY1uvNVU2KArHQqO/m48o912f0o+iHWS7TPHTdtP8A3B/4H6p6enDafljj/gn/APcx9tU4KC+rJ2RdstwjnGt62+xjYo1Su1bey6sRoWTTTXUcp+2JsKijZ+JkHZT7TF62Pfd11y045Sxk6gCjQq2ihiz/AL3IeT3VZ/Sj6DrZ9p+GT0zbWbkLa6/5cdNf+YGRrbG9GZl/+5ybLh38LOeAfBBoo/CfO8K4nXk4XGKWVGCWc3qYqOOotoOMK2oDacxpNZJFKzt6LzThFeCR5cpPVnus8iJJPIiIgG/3G2hXVm19c3BTctuLexOirVkVtSzN6LxhvuyS2bz46bco0sD4VCVbM4tew2L1XUWvqO9SXsfX11ldxALEu3kxatpNSbePCGF/hBvReLSs0gPkIAe19eWfl3jXSYey9z6Ma9L8raOE+NS6Wnqclbb8kKeIVV0r21ZtADxhQuvPukHiAT/I37uGBbZj5TY2RkbUy8qyuq4o/V21VkcQU804+Ic+Wonxt7bqZ52fnWZA69bKqMylre41lSmTUhPZrZQeILoAwPLtSBxALJ2rvqmXtDaGNnX9ZhZF9qUXDRlwzW7rjZNQHLh4T2wPeVmJ1MhGJUKcytWdGFd6BrFcNUQtg1dX7ivLXXymtiATnePa1LJtvq7lJt2rXfTwuNbKwcw9amnevbTmP3hMrbO8OLlbJyLTYqZt92CuXTyBubHW4e1qP41sXi07mUn7UryIBKtx9vHDTaViWrVacVVo4gjcT+1UEqquCGPAHOmncCfCYO2t9c/MrFeRkM9aniFYVK6+LTTiK1qoJ9TNHEAtHa/ShdTtjIKZduRguwqatMhur6lq1VzQQ31bjUkFdOY+M1GJXiK20tnvmVmvJai3EzixanrKizVdcV1KB0udWOnZbv5SCxAJ5sXZ1Wymsyr8vFutSvIrxKMfITIay22tqhY5TUJWodm5kE6AARbVXtCrCuoysbHysWmjGupvtWnj9n7NN9T2dhwUC6qSCCp5EGQOIBa+TvAq37GTLz8bJvpz0yMi2kIKKKCaQqNaiKjEFbGOmumvfNTsLf6+58nDz86442Xx1C5r3Y4z6nqrOInU1a6Bl10Kk+Ur6IBZG7N9q7MuoxtqUYN65xdmOd1AtqFATVHT314tNPDlNbnYnFlYv+LbWXMpfrK2tpzDk2Yw4ey54gdF42UkDvCtpzkK1nkAtfZ+fkYteSu0NrYudhGm5OoGYuVZezVsKepQ62VkOUOp4eHQzT7BosWmi3ZW1lxLCoXNouzlxyLgxBsUPwpZUV4T9ojmPhAIgEr6SNpVX5aMj13WLRSmZfUvDTkZK69banIajQqOLQAlSRyMikRAEREAREQBERAEREAREQBERAEREAREQBERAEREAREQBERAEREAREQBERAP/9k="/>
          <p:cNvSpPr>
            <a:spLocks noChangeAspect="1" noChangeArrowheads="1"/>
          </p:cNvSpPr>
          <p:nvPr/>
        </p:nvSpPr>
        <p:spPr bwMode="auto">
          <a:xfrm>
            <a:off x="0" y="-1028700"/>
            <a:ext cx="2133600" cy="2143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xmlns="" val="19328985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620000" cy="1143000"/>
          </a:xfrm>
        </p:spPr>
        <p:txBody>
          <a:bodyPr/>
          <a:lstStyle/>
          <a:p>
            <a:pPr algn="ctr" fontAlgn="auto">
              <a:spcAft>
                <a:spcPts val="0"/>
              </a:spcAft>
              <a:defRPr/>
            </a:pPr>
            <a:r>
              <a:rPr lang="en-US" sz="2800" dirty="0" smtClean="0">
                <a:solidFill>
                  <a:schemeClr val="tx2">
                    <a:satMod val="200000"/>
                  </a:schemeClr>
                </a:solidFill>
                <a:ea typeface="+mj-ea"/>
              </a:rPr>
              <a:t>Quick Meditation</a:t>
            </a:r>
            <a:endParaRPr lang="en-US" sz="2800" dirty="0">
              <a:solidFill>
                <a:schemeClr val="tx2">
                  <a:satMod val="200000"/>
                </a:schemeClr>
              </a:solidFill>
              <a:ea typeface="+mj-ea"/>
            </a:endParaRPr>
          </a:p>
        </p:txBody>
      </p:sp>
      <p:sp>
        <p:nvSpPr>
          <p:cNvPr id="46083" name="Content Placeholder 6"/>
          <p:cNvSpPr>
            <a:spLocks noGrp="1"/>
          </p:cNvSpPr>
          <p:nvPr>
            <p:ph idx="1"/>
          </p:nvPr>
        </p:nvSpPr>
        <p:spPr>
          <a:xfrm>
            <a:off x="457200" y="1600200"/>
            <a:ext cx="8229600" cy="4873625"/>
          </a:xfrm>
        </p:spPr>
        <p:txBody>
          <a:bodyPr/>
          <a:lstStyle/>
          <a:p>
            <a:pPr marL="971550" indent="-514350">
              <a:buAutoNum type="arabicPeriod"/>
            </a:pPr>
            <a:r>
              <a:rPr lang="en-US" sz="2800" dirty="0" smtClean="0">
                <a:latin typeface="Corbel" charset="0"/>
              </a:rPr>
              <a:t>Imagine a place where you felt completely welcomed and validated</a:t>
            </a:r>
          </a:p>
          <a:p>
            <a:pPr marL="971550" indent="-514350">
              <a:buAutoNum type="arabicPeriod"/>
            </a:pPr>
            <a:endParaRPr lang="en-US" sz="2800" dirty="0">
              <a:latin typeface="Corbel" charset="0"/>
            </a:endParaRPr>
          </a:p>
          <a:p>
            <a:pPr marL="971550" indent="-514350">
              <a:buAutoNum type="arabicPeriod"/>
            </a:pPr>
            <a:r>
              <a:rPr lang="en-US" sz="2800" dirty="0" smtClean="0">
                <a:latin typeface="Corbel" charset="0"/>
              </a:rPr>
              <a:t>Imagine a place where you felt alienated and invalidated—some place you had to be on a regular basis and couldn’t just walk away if you were uncomfortable</a:t>
            </a:r>
            <a:endParaRPr lang="en-US" sz="2800" dirty="0">
              <a:latin typeface="Corbel" charset="0"/>
            </a:endParaRPr>
          </a:p>
        </p:txBody>
      </p:sp>
      <p:sp>
        <p:nvSpPr>
          <p:cNvPr id="4608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A39BE7AC-EB4D-DD41-AB35-E00D315A23BE}" type="slidenum">
              <a:rPr lang="en-US">
                <a:solidFill>
                  <a:srgbClr val="FFFFFF"/>
                </a:solidFill>
              </a:rPr>
              <a:pPr eaLnBrk="1" hangingPunct="1"/>
              <a:t>61</a:t>
            </a:fld>
            <a:endParaRPr lang="en-US">
              <a:solidFill>
                <a:srgbClr val="FFFFFF"/>
              </a:solidFill>
            </a:endParaRPr>
          </a:p>
        </p:txBody>
      </p:sp>
    </p:spTree>
    <p:extLst>
      <p:ext uri="{BB962C8B-B14F-4D97-AF65-F5344CB8AC3E}">
        <p14:creationId xmlns:p14="http://schemas.microsoft.com/office/powerpoint/2010/main" xmlns="" val="3329494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620000" cy="1143000"/>
          </a:xfrm>
        </p:spPr>
        <p:txBody>
          <a:bodyPr/>
          <a:lstStyle/>
          <a:p>
            <a:pPr algn="ctr" fontAlgn="auto">
              <a:spcAft>
                <a:spcPts val="0"/>
              </a:spcAft>
              <a:defRPr/>
            </a:pPr>
            <a:r>
              <a:rPr lang="en-US" sz="2800" dirty="0" smtClean="0">
                <a:solidFill>
                  <a:schemeClr val="tx2">
                    <a:satMod val="200000"/>
                  </a:schemeClr>
                </a:solidFill>
                <a:ea typeface="+mj-ea"/>
              </a:rPr>
              <a:t>Relational Commitments</a:t>
            </a:r>
            <a:endParaRPr lang="en-US" sz="2800" dirty="0">
              <a:solidFill>
                <a:schemeClr val="tx2">
                  <a:satMod val="200000"/>
                </a:schemeClr>
              </a:solidFill>
              <a:ea typeface="+mj-ea"/>
            </a:endParaRPr>
          </a:p>
        </p:txBody>
      </p:sp>
      <p:sp>
        <p:nvSpPr>
          <p:cNvPr id="46083" name="Content Placeholder 6"/>
          <p:cNvSpPr>
            <a:spLocks noGrp="1"/>
          </p:cNvSpPr>
          <p:nvPr>
            <p:ph idx="1"/>
          </p:nvPr>
        </p:nvSpPr>
        <p:spPr>
          <a:xfrm>
            <a:off x="457200" y="1600200"/>
            <a:ext cx="8229600" cy="4873625"/>
          </a:xfrm>
        </p:spPr>
        <p:txBody>
          <a:bodyPr/>
          <a:lstStyle/>
          <a:p>
            <a:pPr marL="457200" indent="0">
              <a:buNone/>
            </a:pPr>
            <a:r>
              <a:rPr lang="en-US" sz="2800" dirty="0" smtClean="0">
                <a:latin typeface="Corbel" charset="0"/>
              </a:rPr>
              <a:t>One: Choose a resilience view, not a deficit view, of families in poverty.</a:t>
            </a:r>
          </a:p>
          <a:p>
            <a:pPr marL="457200" indent="0">
              <a:buNone/>
            </a:pPr>
            <a:endParaRPr lang="en-US" sz="2800" dirty="0">
              <a:latin typeface="Corbel" charset="0"/>
            </a:endParaRPr>
          </a:p>
          <a:p>
            <a:pPr marL="914400" indent="-457200"/>
            <a:r>
              <a:rPr lang="en-US" sz="2800" dirty="0" smtClean="0">
                <a:latin typeface="Corbel" charset="0"/>
              </a:rPr>
              <a:t>Remember that people in poverty are drowning in deficit views of themselves</a:t>
            </a:r>
          </a:p>
          <a:p>
            <a:pPr marL="914400" indent="-457200"/>
            <a:r>
              <a:rPr lang="en-US" sz="2800" dirty="0" smtClean="0">
                <a:latin typeface="Corbel" charset="0"/>
              </a:rPr>
              <a:t>Must be a conscious choice to reject the deficit view, let go of biases, understand inequality</a:t>
            </a:r>
          </a:p>
          <a:p>
            <a:pPr marL="914400" indent="-457200"/>
            <a:r>
              <a:rPr lang="en-US" sz="2800" dirty="0" smtClean="0">
                <a:latin typeface="Corbel" charset="0"/>
              </a:rPr>
              <a:t>Research is clear on this: it can’t be an act, it has to be real</a:t>
            </a:r>
            <a:endParaRPr lang="en-US" sz="2800" dirty="0">
              <a:latin typeface="Corbel" charset="0"/>
            </a:endParaRPr>
          </a:p>
        </p:txBody>
      </p:sp>
      <p:sp>
        <p:nvSpPr>
          <p:cNvPr id="4608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A39BE7AC-EB4D-DD41-AB35-E00D315A23BE}" type="slidenum">
              <a:rPr lang="en-US">
                <a:solidFill>
                  <a:srgbClr val="FFFFFF"/>
                </a:solidFill>
              </a:rPr>
              <a:pPr eaLnBrk="1" hangingPunct="1"/>
              <a:t>62</a:t>
            </a:fld>
            <a:endParaRPr lang="en-US">
              <a:solidFill>
                <a:srgbClr val="FFFFFF"/>
              </a:solidFill>
            </a:endParaRPr>
          </a:p>
        </p:txBody>
      </p:sp>
    </p:spTree>
    <p:extLst>
      <p:ext uri="{BB962C8B-B14F-4D97-AF65-F5344CB8AC3E}">
        <p14:creationId xmlns:p14="http://schemas.microsoft.com/office/powerpoint/2010/main" xmlns="" val="40782548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620000" cy="1143000"/>
          </a:xfrm>
        </p:spPr>
        <p:txBody>
          <a:bodyPr/>
          <a:lstStyle/>
          <a:p>
            <a:pPr algn="ctr" fontAlgn="auto">
              <a:spcAft>
                <a:spcPts val="0"/>
              </a:spcAft>
              <a:defRPr/>
            </a:pPr>
            <a:r>
              <a:rPr lang="en-US" sz="2800" dirty="0" smtClean="0">
                <a:solidFill>
                  <a:schemeClr val="tx2">
                    <a:satMod val="200000"/>
                  </a:schemeClr>
                </a:solidFill>
                <a:ea typeface="+mj-ea"/>
              </a:rPr>
              <a:t>Relational Commitments</a:t>
            </a:r>
            <a:endParaRPr lang="en-US" sz="2800" dirty="0">
              <a:solidFill>
                <a:schemeClr val="tx2">
                  <a:satMod val="200000"/>
                </a:schemeClr>
              </a:solidFill>
              <a:ea typeface="+mj-ea"/>
            </a:endParaRPr>
          </a:p>
        </p:txBody>
      </p:sp>
      <p:sp>
        <p:nvSpPr>
          <p:cNvPr id="46083" name="Content Placeholder 6"/>
          <p:cNvSpPr>
            <a:spLocks noGrp="1"/>
          </p:cNvSpPr>
          <p:nvPr>
            <p:ph idx="1"/>
          </p:nvPr>
        </p:nvSpPr>
        <p:spPr>
          <a:xfrm>
            <a:off x="457200" y="1600200"/>
            <a:ext cx="8229600" cy="4873625"/>
          </a:xfrm>
        </p:spPr>
        <p:txBody>
          <a:bodyPr/>
          <a:lstStyle/>
          <a:p>
            <a:pPr marL="457200" indent="0">
              <a:buNone/>
            </a:pPr>
            <a:r>
              <a:rPr lang="en-US" sz="2800" dirty="0" smtClean="0">
                <a:latin typeface="Corbel" charset="0"/>
              </a:rPr>
              <a:t>Two: Engage in </a:t>
            </a:r>
            <a:r>
              <a:rPr lang="en-US" sz="2800" i="1" dirty="0" smtClean="0">
                <a:latin typeface="Corbel" charset="0"/>
              </a:rPr>
              <a:t>persistent </a:t>
            </a:r>
            <a:r>
              <a:rPr lang="en-US" sz="2800" dirty="0" smtClean="0">
                <a:latin typeface="Corbel" charset="0"/>
              </a:rPr>
              <a:t>family outreach efforts.</a:t>
            </a:r>
          </a:p>
          <a:p>
            <a:pPr marL="457200" indent="0">
              <a:buNone/>
            </a:pPr>
            <a:endParaRPr lang="en-US" sz="2800" dirty="0">
              <a:latin typeface="Corbel" charset="0"/>
            </a:endParaRPr>
          </a:p>
          <a:p>
            <a:pPr marL="914400" indent="-457200"/>
            <a:r>
              <a:rPr lang="en-US" sz="2800" dirty="0" smtClean="0">
                <a:latin typeface="Corbel" charset="0"/>
              </a:rPr>
              <a:t>Remember that low-income parents often have experienced schools as hostile environments</a:t>
            </a:r>
          </a:p>
          <a:p>
            <a:pPr marL="914400" indent="-457200"/>
            <a:r>
              <a:rPr lang="en-US" sz="2800" dirty="0" smtClean="0">
                <a:latin typeface="Corbel" charset="0"/>
              </a:rPr>
              <a:t>Reach out consistently, not just when there’s bad news</a:t>
            </a:r>
          </a:p>
          <a:p>
            <a:pPr marL="914400" indent="-457200"/>
            <a:r>
              <a:rPr lang="en-US" sz="2800" dirty="0" smtClean="0">
                <a:latin typeface="Corbel" charset="0"/>
              </a:rPr>
              <a:t>Never assume you know what a lack of responsiveness means; remember evening work, etc.</a:t>
            </a:r>
            <a:endParaRPr lang="en-US" sz="2800" dirty="0">
              <a:latin typeface="Corbel" charset="0"/>
            </a:endParaRPr>
          </a:p>
        </p:txBody>
      </p:sp>
      <p:sp>
        <p:nvSpPr>
          <p:cNvPr id="4608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A39BE7AC-EB4D-DD41-AB35-E00D315A23BE}" type="slidenum">
              <a:rPr lang="en-US">
                <a:solidFill>
                  <a:srgbClr val="FFFFFF"/>
                </a:solidFill>
              </a:rPr>
              <a:pPr eaLnBrk="1" hangingPunct="1"/>
              <a:t>63</a:t>
            </a:fld>
            <a:endParaRPr lang="en-US">
              <a:solidFill>
                <a:srgbClr val="FFFFFF"/>
              </a:solidFill>
            </a:endParaRPr>
          </a:p>
        </p:txBody>
      </p:sp>
    </p:spTree>
    <p:extLst>
      <p:ext uri="{BB962C8B-B14F-4D97-AF65-F5344CB8AC3E}">
        <p14:creationId xmlns:p14="http://schemas.microsoft.com/office/powerpoint/2010/main" xmlns="" val="87082866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620000" cy="1143000"/>
          </a:xfrm>
        </p:spPr>
        <p:txBody>
          <a:bodyPr/>
          <a:lstStyle/>
          <a:p>
            <a:pPr algn="ctr" fontAlgn="auto">
              <a:spcAft>
                <a:spcPts val="0"/>
              </a:spcAft>
              <a:defRPr/>
            </a:pPr>
            <a:r>
              <a:rPr lang="en-US" sz="2800" dirty="0" smtClean="0">
                <a:solidFill>
                  <a:schemeClr val="tx2">
                    <a:satMod val="200000"/>
                  </a:schemeClr>
                </a:solidFill>
                <a:ea typeface="+mj-ea"/>
              </a:rPr>
              <a:t>Relational Commitments</a:t>
            </a:r>
            <a:endParaRPr lang="en-US" sz="2800" dirty="0">
              <a:solidFill>
                <a:schemeClr val="tx2">
                  <a:satMod val="200000"/>
                </a:schemeClr>
              </a:solidFill>
              <a:ea typeface="+mj-ea"/>
            </a:endParaRPr>
          </a:p>
        </p:txBody>
      </p:sp>
      <p:sp>
        <p:nvSpPr>
          <p:cNvPr id="46083" name="Content Placeholder 6"/>
          <p:cNvSpPr>
            <a:spLocks noGrp="1"/>
          </p:cNvSpPr>
          <p:nvPr>
            <p:ph idx="1"/>
          </p:nvPr>
        </p:nvSpPr>
        <p:spPr>
          <a:xfrm>
            <a:off x="457200" y="1600200"/>
            <a:ext cx="8229600" cy="4873625"/>
          </a:xfrm>
        </p:spPr>
        <p:txBody>
          <a:bodyPr/>
          <a:lstStyle/>
          <a:p>
            <a:pPr marL="457200" indent="0">
              <a:buNone/>
            </a:pPr>
            <a:r>
              <a:rPr lang="en-US" sz="2800" dirty="0" smtClean="0">
                <a:latin typeface="Corbel" charset="0"/>
              </a:rPr>
              <a:t>Three: Build trusting relationships with students.</a:t>
            </a:r>
          </a:p>
          <a:p>
            <a:pPr marL="457200" indent="0">
              <a:buNone/>
            </a:pPr>
            <a:endParaRPr lang="en-US" sz="2800" dirty="0">
              <a:latin typeface="Corbel" charset="0"/>
            </a:endParaRPr>
          </a:p>
          <a:p>
            <a:pPr marL="914400" indent="-457200"/>
            <a:r>
              <a:rPr lang="en-US" sz="2800" dirty="0" smtClean="0">
                <a:latin typeface="Corbel" charset="0"/>
              </a:rPr>
              <a:t>Remember that low-income youth regularly experience authority figures in negative ways</a:t>
            </a:r>
          </a:p>
          <a:p>
            <a:pPr marL="914400" indent="-457200"/>
            <a:r>
              <a:rPr lang="en-US" sz="2800" dirty="0" smtClean="0">
                <a:latin typeface="Corbel" charset="0"/>
              </a:rPr>
              <a:t>Address bias and bullying</a:t>
            </a:r>
          </a:p>
          <a:p>
            <a:pPr marL="914400" indent="-457200"/>
            <a:r>
              <a:rPr lang="en-US" sz="2800" dirty="0" smtClean="0">
                <a:latin typeface="Corbel" charset="0"/>
              </a:rPr>
              <a:t>Dress humbly</a:t>
            </a:r>
            <a:endParaRPr lang="en-US" sz="2800" dirty="0">
              <a:latin typeface="Corbel" charset="0"/>
            </a:endParaRPr>
          </a:p>
        </p:txBody>
      </p:sp>
      <p:sp>
        <p:nvSpPr>
          <p:cNvPr id="4608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A39BE7AC-EB4D-DD41-AB35-E00D315A23BE}" type="slidenum">
              <a:rPr lang="en-US">
                <a:solidFill>
                  <a:srgbClr val="FFFFFF"/>
                </a:solidFill>
              </a:rPr>
              <a:pPr eaLnBrk="1" hangingPunct="1"/>
              <a:t>64</a:t>
            </a:fld>
            <a:endParaRPr lang="en-US">
              <a:solidFill>
                <a:srgbClr val="FFFFFF"/>
              </a:solidFill>
            </a:endParaRPr>
          </a:p>
        </p:txBody>
      </p:sp>
    </p:spTree>
    <p:extLst>
      <p:ext uri="{BB962C8B-B14F-4D97-AF65-F5344CB8AC3E}">
        <p14:creationId xmlns:p14="http://schemas.microsoft.com/office/powerpoint/2010/main" xmlns="" val="40859293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620000" cy="1143000"/>
          </a:xfrm>
        </p:spPr>
        <p:txBody>
          <a:bodyPr/>
          <a:lstStyle/>
          <a:p>
            <a:pPr algn="ctr" fontAlgn="auto">
              <a:spcAft>
                <a:spcPts val="0"/>
              </a:spcAft>
              <a:defRPr/>
            </a:pPr>
            <a:r>
              <a:rPr lang="en-US" sz="2800" dirty="0" smtClean="0">
                <a:solidFill>
                  <a:schemeClr val="tx2">
                    <a:satMod val="200000"/>
                  </a:schemeClr>
                </a:solidFill>
                <a:ea typeface="+mj-ea"/>
              </a:rPr>
              <a:t>Relational Commitments</a:t>
            </a:r>
            <a:endParaRPr lang="en-US" sz="2800" dirty="0">
              <a:solidFill>
                <a:schemeClr val="tx2">
                  <a:satMod val="200000"/>
                </a:schemeClr>
              </a:solidFill>
              <a:ea typeface="+mj-ea"/>
            </a:endParaRPr>
          </a:p>
        </p:txBody>
      </p:sp>
      <p:sp>
        <p:nvSpPr>
          <p:cNvPr id="46083" name="Content Placeholder 6"/>
          <p:cNvSpPr>
            <a:spLocks noGrp="1"/>
          </p:cNvSpPr>
          <p:nvPr>
            <p:ph idx="1"/>
          </p:nvPr>
        </p:nvSpPr>
        <p:spPr>
          <a:xfrm>
            <a:off x="457200" y="1600200"/>
            <a:ext cx="8229600" cy="4873625"/>
          </a:xfrm>
        </p:spPr>
        <p:txBody>
          <a:bodyPr/>
          <a:lstStyle/>
          <a:p>
            <a:pPr marL="457200" indent="0">
              <a:buNone/>
            </a:pPr>
            <a:r>
              <a:rPr lang="en-US" sz="2800" dirty="0" smtClean="0">
                <a:latin typeface="Corbel" charset="0"/>
              </a:rPr>
              <a:t>Four: Make opportunities for family engagement accessible to low-income families</a:t>
            </a:r>
          </a:p>
          <a:p>
            <a:pPr marL="457200" indent="0">
              <a:buNone/>
            </a:pPr>
            <a:endParaRPr lang="en-US" sz="2800" dirty="0">
              <a:latin typeface="Corbel" charset="0"/>
            </a:endParaRPr>
          </a:p>
          <a:p>
            <a:pPr marL="914400" indent="-457200"/>
            <a:r>
              <a:rPr lang="en-US" sz="2800" dirty="0" smtClean="0">
                <a:latin typeface="Corbel" charset="0"/>
              </a:rPr>
              <a:t>Remember challenges: time (multiple and evening jobs), paid leave, transportation, child care, hostile environment</a:t>
            </a:r>
            <a:endParaRPr lang="en-US" sz="2800" dirty="0">
              <a:latin typeface="Corbel" charset="0"/>
            </a:endParaRPr>
          </a:p>
        </p:txBody>
      </p:sp>
      <p:sp>
        <p:nvSpPr>
          <p:cNvPr id="4608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A39BE7AC-EB4D-DD41-AB35-E00D315A23BE}" type="slidenum">
              <a:rPr lang="en-US">
                <a:solidFill>
                  <a:srgbClr val="FFFFFF"/>
                </a:solidFill>
              </a:rPr>
              <a:pPr eaLnBrk="1" hangingPunct="1"/>
              <a:t>65</a:t>
            </a:fld>
            <a:endParaRPr lang="en-US">
              <a:solidFill>
                <a:srgbClr val="FFFFFF"/>
              </a:solidFill>
            </a:endParaRPr>
          </a:p>
        </p:txBody>
      </p:sp>
    </p:spTree>
    <p:extLst>
      <p:ext uri="{BB962C8B-B14F-4D97-AF65-F5344CB8AC3E}">
        <p14:creationId xmlns:p14="http://schemas.microsoft.com/office/powerpoint/2010/main" xmlns="" val="154385470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a:bodyPr>
          <a:lstStyle/>
          <a:p>
            <a:r>
              <a:rPr lang="en-AU" dirty="0" smtClean="0"/>
              <a:t>Final Reflection</a:t>
            </a:r>
            <a:endParaRPr lang="en-AU" sz="4200" dirty="0"/>
          </a:p>
        </p:txBody>
      </p:sp>
      <p:sp>
        <p:nvSpPr>
          <p:cNvPr id="73731" name="Rectangle 3"/>
          <p:cNvSpPr>
            <a:spLocks noGrp="1" noChangeArrowheads="1"/>
          </p:cNvSpPr>
          <p:nvPr>
            <p:ph idx="1"/>
          </p:nvPr>
        </p:nvSpPr>
        <p:spPr/>
        <p:txBody>
          <a:bodyPr>
            <a:normAutofit fontScale="92500" lnSpcReduction="20000"/>
          </a:bodyPr>
          <a:lstStyle/>
          <a:p>
            <a:pPr marL="82296" indent="0">
              <a:buNone/>
            </a:pPr>
            <a:r>
              <a:rPr lang="en-US" dirty="0" smtClean="0"/>
              <a:t>The research points most ferociously at one conclusion:</a:t>
            </a:r>
          </a:p>
          <a:p>
            <a:pPr marL="82296" indent="0">
              <a:buNone/>
            </a:pPr>
            <a:endParaRPr lang="en-US" sz="1100" dirty="0" smtClean="0"/>
          </a:p>
          <a:p>
            <a:pPr marL="82296" indent="0">
              <a:buNone/>
            </a:pPr>
            <a:r>
              <a:rPr lang="en-US" dirty="0" smtClean="0"/>
              <a:t>If you believe that poor people are poor because of their own deficiencies and not because of structural barriers, you are likely to contribute to the very inequities we’re here to eliminate. </a:t>
            </a:r>
            <a:r>
              <a:rPr lang="en-US" i="1" dirty="0" smtClean="0">
                <a:solidFill>
                  <a:srgbClr val="FF0000"/>
                </a:solidFill>
              </a:rPr>
              <a:t>Our attitude about poor families is the most critical single variable affecting the schools we are creating for them</a:t>
            </a:r>
            <a:r>
              <a:rPr lang="en-US" dirty="0" smtClean="0"/>
              <a:t>.</a:t>
            </a:r>
          </a:p>
          <a:p>
            <a:pPr marL="82296" indent="0">
              <a:buNone/>
            </a:pPr>
            <a:endParaRPr lang="en-US" dirty="0" smtClean="0"/>
          </a:p>
          <a:p>
            <a:pPr marL="82296" indent="0">
              <a:buNone/>
            </a:pPr>
            <a:r>
              <a:rPr lang="en-US" dirty="0" smtClean="0"/>
              <a:t>But no pressure. </a:t>
            </a:r>
            <a:r>
              <a:rPr lang="en-US" dirty="0" smtClean="0">
                <a:sym typeface="Wingdings" pitchFamily="2" charset="2"/>
              </a:rPr>
              <a:t></a:t>
            </a:r>
            <a:endParaRPr lang="en-US" dirty="0" smtClean="0"/>
          </a:p>
        </p:txBody>
      </p:sp>
      <p:sp>
        <p:nvSpPr>
          <p:cNvPr id="4" name="Slide Number Placeholder 5"/>
          <p:cNvSpPr>
            <a:spLocks noGrp="1"/>
          </p:cNvSpPr>
          <p:nvPr>
            <p:ph type="sldNum" sz="quarter" idx="12"/>
          </p:nvPr>
        </p:nvSpPr>
        <p:spPr/>
        <p:txBody>
          <a:bodyPr/>
          <a:lstStyle/>
          <a:p>
            <a:fld id="{1926D026-EC0F-4189-AE01-EABDACA2650A}" type="slidenum">
              <a:rPr lang="en-US"/>
              <a:pPr/>
              <a:t>66</a:t>
            </a:fld>
            <a:endParaRPr lang="en-US"/>
          </a:p>
        </p:txBody>
      </p:sp>
    </p:spTree>
    <p:extLst>
      <p:ext uri="{BB962C8B-B14F-4D97-AF65-F5344CB8AC3E}">
        <p14:creationId xmlns:p14="http://schemas.microsoft.com/office/powerpoint/2010/main" xmlns="" val="2944674754"/>
      </p:ext>
    </p:extLst>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Rectangle 4"/>
          <p:cNvSpPr>
            <a:spLocks noGrp="1" noChangeArrowheads="1"/>
          </p:cNvSpPr>
          <p:nvPr>
            <p:ph type="ctrTitle"/>
          </p:nvPr>
        </p:nvSpPr>
        <p:spPr>
          <a:xfrm>
            <a:off x="1447800" y="3810000"/>
            <a:ext cx="7406640" cy="1472184"/>
          </a:xfrm>
        </p:spPr>
        <p:txBody>
          <a:bodyPr/>
          <a:lstStyle/>
          <a:p>
            <a:r>
              <a:rPr lang="en-US" dirty="0"/>
              <a:t>Thank you.</a:t>
            </a:r>
          </a:p>
        </p:txBody>
      </p:sp>
      <p:sp>
        <p:nvSpPr>
          <p:cNvPr id="128005" name="Rectangle 5"/>
          <p:cNvSpPr>
            <a:spLocks noGrp="1" noChangeArrowheads="1"/>
          </p:cNvSpPr>
          <p:nvPr>
            <p:ph type="subTitle" idx="1"/>
          </p:nvPr>
        </p:nvSpPr>
        <p:spPr/>
        <p:txBody>
          <a:bodyPr/>
          <a:lstStyle/>
          <a:p>
            <a:r>
              <a:rPr lang="en-US"/>
              <a:t>Paul C. Gorski</a:t>
            </a:r>
          </a:p>
          <a:p>
            <a:r>
              <a:rPr lang="en-US">
                <a:hlinkClick r:id="rId3"/>
              </a:rPr>
              <a:t>gorski@edchange.org</a:t>
            </a:r>
            <a:endParaRPr lang="en-US"/>
          </a:p>
          <a:p>
            <a:r>
              <a:rPr lang="en-US"/>
              <a:t>http://www.EdChange.org</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Quiz</a:t>
            </a:r>
            <a:endParaRPr lang="en-US" dirty="0"/>
          </a:p>
        </p:txBody>
      </p:sp>
      <p:sp>
        <p:nvSpPr>
          <p:cNvPr id="7171" name="Content Placeholder 2"/>
          <p:cNvSpPr>
            <a:spLocks noGrp="1"/>
          </p:cNvSpPr>
          <p:nvPr>
            <p:ph idx="1"/>
          </p:nvPr>
        </p:nvSpPr>
        <p:spPr/>
        <p:txBody>
          <a:bodyPr/>
          <a:lstStyle/>
          <a:p>
            <a:pPr>
              <a:lnSpc>
                <a:spcPct val="90000"/>
              </a:lnSpc>
              <a:buFont typeface="Wingdings" pitchFamily="2" charset="2"/>
              <a:buNone/>
            </a:pPr>
            <a:r>
              <a:rPr lang="en-US" sz="2600" smtClean="0"/>
              <a:t>A Princeton study of elite universities found that legacy applicants—people, usually white and wealthy, with a parent or grandparent who attended the institution—are far more privileged by legacy status than applicants of color are by affirmative action policies. The study determined that legacy status was equivalent to how much of a boost to an applicant’s SAT score?</a:t>
            </a:r>
          </a:p>
          <a:p>
            <a:pPr lvl="1">
              <a:lnSpc>
                <a:spcPct val="90000"/>
              </a:lnSpc>
            </a:pPr>
            <a:r>
              <a:rPr lang="en-US" smtClean="0"/>
              <a:t>20 points</a:t>
            </a:r>
          </a:p>
          <a:p>
            <a:pPr lvl="1">
              <a:lnSpc>
                <a:spcPct val="90000"/>
              </a:lnSpc>
            </a:pPr>
            <a:r>
              <a:rPr lang="en-US" smtClean="0"/>
              <a:t>90 points</a:t>
            </a:r>
          </a:p>
          <a:p>
            <a:pPr lvl="1">
              <a:lnSpc>
                <a:spcPct val="90000"/>
              </a:lnSpc>
            </a:pPr>
            <a:r>
              <a:rPr lang="en-US" sz="3600" b="1" smtClean="0"/>
              <a:t>160 points</a:t>
            </a:r>
          </a:p>
          <a:p>
            <a:endParaRPr lang="en-US" smtClean="0"/>
          </a:p>
        </p:txBody>
      </p:sp>
      <p:sp>
        <p:nvSpPr>
          <p:cNvPr id="4" name="Slide Number Placeholder 3"/>
          <p:cNvSpPr>
            <a:spLocks noGrp="1"/>
          </p:cNvSpPr>
          <p:nvPr>
            <p:ph type="sldNum" sz="quarter" idx="12"/>
          </p:nvPr>
        </p:nvSpPr>
        <p:spPr/>
        <p:txBody>
          <a:bodyPr/>
          <a:lstStyle/>
          <a:p>
            <a:pPr>
              <a:defRPr/>
            </a:pPr>
            <a:fld id="{9BD53492-094E-4E8A-80E7-C600E64BDDE6}"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Quiz</a:t>
            </a:r>
            <a:endParaRPr lang="en-US" dirty="0"/>
          </a:p>
        </p:txBody>
      </p:sp>
      <p:sp>
        <p:nvSpPr>
          <p:cNvPr id="8195" name="Content Placeholder 2"/>
          <p:cNvSpPr>
            <a:spLocks noGrp="1"/>
          </p:cNvSpPr>
          <p:nvPr>
            <p:ph idx="1"/>
          </p:nvPr>
        </p:nvSpPr>
        <p:spPr>
          <a:xfrm>
            <a:off x="914400" y="1600200"/>
            <a:ext cx="7772400" cy="4267200"/>
          </a:xfrm>
        </p:spPr>
        <p:txBody>
          <a:bodyPr/>
          <a:lstStyle/>
          <a:p>
            <a:pPr>
              <a:lnSpc>
                <a:spcPct val="90000"/>
              </a:lnSpc>
              <a:buFont typeface="Wingdings" pitchFamily="2" charset="2"/>
              <a:buNone/>
            </a:pPr>
            <a:r>
              <a:rPr lang="en-US" sz="3000" dirty="0" smtClean="0"/>
              <a:t>According to the U.S. Census Bureau, how much more likely are African American and Latino mortgage applicants to be turned down for a loan than white applicants, even after controlling for employment, financial, and neighborhood factors?</a:t>
            </a:r>
          </a:p>
          <a:p>
            <a:pPr lvl="1">
              <a:lnSpc>
                <a:spcPct val="90000"/>
              </a:lnSpc>
            </a:pPr>
            <a:r>
              <a:rPr lang="en-US" sz="3000" dirty="0" smtClean="0"/>
              <a:t>30% more likely </a:t>
            </a:r>
          </a:p>
          <a:p>
            <a:pPr lvl="1">
              <a:lnSpc>
                <a:spcPct val="90000"/>
              </a:lnSpc>
            </a:pPr>
            <a:r>
              <a:rPr lang="en-US" sz="3000" dirty="0" smtClean="0"/>
              <a:t>60% more likely </a:t>
            </a:r>
          </a:p>
          <a:p>
            <a:pPr lvl="1">
              <a:lnSpc>
                <a:spcPct val="90000"/>
              </a:lnSpc>
            </a:pPr>
            <a:r>
              <a:rPr lang="en-US" sz="3000" dirty="0" smtClean="0"/>
              <a:t>90% more likely</a:t>
            </a:r>
          </a:p>
          <a:p>
            <a:endParaRPr lang="en-US" dirty="0" smtClean="0"/>
          </a:p>
        </p:txBody>
      </p:sp>
      <p:sp>
        <p:nvSpPr>
          <p:cNvPr id="4" name="Slide Number Placeholder 3"/>
          <p:cNvSpPr>
            <a:spLocks noGrp="1"/>
          </p:cNvSpPr>
          <p:nvPr>
            <p:ph type="sldNum" sz="quarter" idx="12"/>
          </p:nvPr>
        </p:nvSpPr>
        <p:spPr/>
        <p:txBody>
          <a:bodyPr/>
          <a:lstStyle/>
          <a:p>
            <a:pPr>
              <a:defRPr/>
            </a:pPr>
            <a:fld id="{4BFA9BA1-7F49-433A-8C7C-5B438F21CF32}"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Quiz</a:t>
            </a:r>
            <a:endParaRPr lang="en-US" dirty="0"/>
          </a:p>
        </p:txBody>
      </p:sp>
      <p:sp>
        <p:nvSpPr>
          <p:cNvPr id="9219" name="Content Placeholder 2"/>
          <p:cNvSpPr>
            <a:spLocks noGrp="1"/>
          </p:cNvSpPr>
          <p:nvPr>
            <p:ph idx="1"/>
          </p:nvPr>
        </p:nvSpPr>
        <p:spPr>
          <a:xfrm>
            <a:off x="1295400" y="1524000"/>
            <a:ext cx="7391400" cy="4267200"/>
          </a:xfrm>
        </p:spPr>
        <p:txBody>
          <a:bodyPr/>
          <a:lstStyle/>
          <a:p>
            <a:pPr>
              <a:lnSpc>
                <a:spcPct val="90000"/>
              </a:lnSpc>
              <a:buFont typeface="Wingdings" pitchFamily="2" charset="2"/>
              <a:buNone/>
            </a:pPr>
            <a:r>
              <a:rPr lang="en-US" sz="3000" dirty="0" smtClean="0"/>
              <a:t>According to the U.S. Census Bureau, how much more likely are African American and Latino mortgage applicants to be turned down for a loan than white applicants, even after controlling for employment, financial, and neighborhood factors?</a:t>
            </a:r>
          </a:p>
          <a:p>
            <a:pPr lvl="1">
              <a:lnSpc>
                <a:spcPct val="90000"/>
              </a:lnSpc>
            </a:pPr>
            <a:r>
              <a:rPr lang="en-US" sz="3000" dirty="0" smtClean="0"/>
              <a:t>30% more likely </a:t>
            </a:r>
          </a:p>
          <a:p>
            <a:pPr lvl="1">
              <a:lnSpc>
                <a:spcPct val="90000"/>
              </a:lnSpc>
            </a:pPr>
            <a:r>
              <a:rPr lang="en-US" sz="3600" b="1" dirty="0" smtClean="0"/>
              <a:t>60% more likely </a:t>
            </a:r>
          </a:p>
          <a:p>
            <a:pPr lvl="1">
              <a:lnSpc>
                <a:spcPct val="90000"/>
              </a:lnSpc>
            </a:pPr>
            <a:r>
              <a:rPr lang="en-US" sz="3000" dirty="0" smtClean="0"/>
              <a:t>90% more likely</a:t>
            </a:r>
          </a:p>
          <a:p>
            <a:endParaRPr lang="en-US" dirty="0" smtClean="0"/>
          </a:p>
        </p:txBody>
      </p:sp>
      <p:sp>
        <p:nvSpPr>
          <p:cNvPr id="4" name="Slide Number Placeholder 3"/>
          <p:cNvSpPr>
            <a:spLocks noGrp="1"/>
          </p:cNvSpPr>
          <p:nvPr>
            <p:ph type="sldNum" sz="quarter" idx="12"/>
          </p:nvPr>
        </p:nvSpPr>
        <p:spPr/>
        <p:txBody>
          <a:bodyPr/>
          <a:lstStyle/>
          <a:p>
            <a:pPr>
              <a:defRPr/>
            </a:pPr>
            <a:fld id="{3650397E-5032-4734-90E9-943C0FFC2F00}" type="slidenum">
              <a:rPr lang="en-US" smtClean="0"/>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3131</TotalTime>
  <Words>3056</Words>
  <Application>Microsoft Office PowerPoint</Application>
  <PresentationFormat>On-screen Show (4:3)</PresentationFormat>
  <Paragraphs>546</Paragraphs>
  <Slides>67</Slides>
  <Notes>67</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Solstice</vt:lpstr>
      <vt:lpstr>    Reaching and Teaching Students in Poverty: Strategies for Erasing the Opportunity Gap</vt:lpstr>
      <vt:lpstr> An Initial Reflection</vt:lpstr>
      <vt:lpstr>How I Know “The Poor”  Are Not “The Problem”</vt:lpstr>
      <vt:lpstr>How I Know Teachers Can Be a Big Part of the Solution</vt:lpstr>
      <vt:lpstr> Warming Up</vt:lpstr>
      <vt:lpstr>Quiz</vt:lpstr>
      <vt:lpstr>Quiz</vt:lpstr>
      <vt:lpstr>Quiz</vt:lpstr>
      <vt:lpstr>Quiz</vt:lpstr>
      <vt:lpstr>Quiz</vt:lpstr>
      <vt:lpstr>Quiz</vt:lpstr>
      <vt:lpstr>Quiz</vt:lpstr>
      <vt:lpstr>Quiz</vt:lpstr>
      <vt:lpstr>Quiz</vt:lpstr>
      <vt:lpstr>Quiz</vt:lpstr>
      <vt:lpstr>Quiz</vt:lpstr>
      <vt:lpstr>Quiz</vt:lpstr>
      <vt:lpstr>Starting Assumptions</vt:lpstr>
      <vt:lpstr>Starting Assumptions (cont’d)</vt:lpstr>
      <vt:lpstr>Gross Inequities</vt:lpstr>
      <vt:lpstr>Gross Inequities (cont’d)</vt:lpstr>
      <vt:lpstr>Gross Inequities (Seriously, I’m not making this up…)</vt:lpstr>
      <vt:lpstr>Gross Inequities (A Few Reflections)</vt:lpstr>
      <vt:lpstr>The Most Practical Note</vt:lpstr>
      <vt:lpstr>Part II:</vt:lpstr>
      <vt:lpstr>Stereotypers Are Us</vt:lpstr>
      <vt:lpstr>Stereotypers Are Us</vt:lpstr>
      <vt:lpstr>Stereotypers Are Us</vt:lpstr>
      <vt:lpstr>Stereotypers Are Us</vt:lpstr>
      <vt:lpstr>Stereotypers Are Us</vt:lpstr>
      <vt:lpstr>Stereotypers Are Us</vt:lpstr>
      <vt:lpstr>Stereotypers Are Us</vt:lpstr>
      <vt:lpstr>Stereotypers Are Us</vt:lpstr>
      <vt:lpstr>Part III</vt:lpstr>
      <vt:lpstr>Part IV</vt:lpstr>
      <vt:lpstr>The ‘Culture’ or ‘Mindset’ of Poverty</vt:lpstr>
      <vt:lpstr>Deficit View Is…</vt:lpstr>
      <vt:lpstr>  Part V:  Understanding the Challenges of Low-Income Families</vt:lpstr>
      <vt:lpstr>Pre-School</vt:lpstr>
      <vt:lpstr>Pollution</vt:lpstr>
      <vt:lpstr>Neighborhood Factors</vt:lpstr>
      <vt:lpstr>Health</vt:lpstr>
      <vt:lpstr>In School, the “Great Equalizer”:</vt:lpstr>
      <vt:lpstr>Also:</vt:lpstr>
      <vt:lpstr>Thoughts…</vt:lpstr>
      <vt:lpstr>  Part VI:   Equity Literacy Approach</vt:lpstr>
      <vt:lpstr>Principles to Remember</vt:lpstr>
      <vt:lpstr>Principles to Remember</vt:lpstr>
      <vt:lpstr>Principles to Remember</vt:lpstr>
      <vt:lpstr>Research-Based Strategies for Reaching and Teaching Students in Poverty</vt:lpstr>
      <vt:lpstr>Research-Based Strategies for Reaching and Teaching Students in Poverty</vt:lpstr>
      <vt:lpstr>Research-Based Strategies for Reaching and Teaching Students in Poverty</vt:lpstr>
      <vt:lpstr>Research-Based Strategies for Reaching and Teaching Students in Poverty</vt:lpstr>
      <vt:lpstr>Research-Based Strategies for Reaching and Teaching Students in Poverty</vt:lpstr>
      <vt:lpstr>Research-Based Strategies for Reaching and Teaching Students in Poverty</vt:lpstr>
      <vt:lpstr>Research-Based Strategies for Reaching and Teaching Students in Poverty</vt:lpstr>
      <vt:lpstr>Research-Based Strategies for Reaching and Teaching Students in Poverty</vt:lpstr>
      <vt:lpstr>Research-Based Strategies for Reaching and Teaching Students in Poverty</vt:lpstr>
      <vt:lpstr>Beyond Instruction</vt:lpstr>
      <vt:lpstr> </vt:lpstr>
      <vt:lpstr>Quick Meditation</vt:lpstr>
      <vt:lpstr>Relational Commitments</vt:lpstr>
      <vt:lpstr>Relational Commitments</vt:lpstr>
      <vt:lpstr>Relational Commitments</vt:lpstr>
      <vt:lpstr>Relational Commitments</vt:lpstr>
      <vt:lpstr>Final Reflection</vt:lpstr>
      <vt:lpstr>Thank you.</vt:lpstr>
    </vt:vector>
  </TitlesOfParts>
  <Company>Hamline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Beyond “Food, Folks, &amp; Fun” Multicultural Education as  Equity and Social Justice</dc:title>
  <dc:creator>Paul C. Gorski</dc:creator>
  <cp:lastModifiedBy>juliemushing</cp:lastModifiedBy>
  <cp:revision>113</cp:revision>
  <dcterms:created xsi:type="dcterms:W3CDTF">2006-05-24T06:01:46Z</dcterms:created>
  <dcterms:modified xsi:type="dcterms:W3CDTF">2014-09-10T17:17:20Z</dcterms:modified>
</cp:coreProperties>
</file>